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5715000" cy="9144000" type="screen16x10"/>
  <p:notesSz cx="6858000" cy="9144000"/>
  <p:defaultTextStyle>
    <a:defPPr>
      <a:defRPr lang="zh-CN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184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雨课堂试卷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232799-EEE3-466A-93F1-8502103C1E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5750" y="3810000"/>
            <a:ext cx="5143500" cy="1524000"/>
          </a:xfrm>
          <a:prstGeom prst="rect">
            <a:avLst/>
          </a:prstGeom>
        </p:spPr>
        <p:txBody>
          <a:bodyPr vert="horz" anchor="ctr" anchorCtr="1"/>
          <a:lstStyle>
            <a:lvl1pPr>
              <a:defRPr sz="2600"/>
            </a:lvl1pPr>
          </a:lstStyle>
          <a:p>
            <a:r>
              <a:rPr lang="zh-CN" altLang="en-US"/>
              <a:t>请填写试卷标题</a:t>
            </a:r>
          </a:p>
        </p:txBody>
      </p:sp>
    </p:spTree>
    <p:extLst>
      <p:ext uri="{BB962C8B-B14F-4D97-AF65-F5344CB8AC3E}">
        <p14:creationId xmlns:p14="http://schemas.microsoft.com/office/powerpoint/2010/main" val="1166976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3512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404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385763" rtl="0" eaLnBrk="1" latinLnBrk="0" hangingPunct="1">
        <a:lnSpc>
          <a:spcPct val="90000"/>
        </a:lnSpc>
        <a:spcBef>
          <a:spcPct val="0"/>
        </a:spcBef>
        <a:buNone/>
        <a:defRPr sz="18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441" indent="-96441" algn="l" defTabSz="385763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1pPr>
      <a:lvl2pPr marL="289322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482204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75085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867966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1060847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253729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446610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639491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38.xml"/><Relationship Id="rId13" Type="http://schemas.openxmlformats.org/officeDocument/2006/relationships/tags" Target="../tags/tag143.xml"/><Relationship Id="rId18" Type="http://schemas.openxmlformats.org/officeDocument/2006/relationships/image" Target="../media/image1.tmp"/><Relationship Id="rId3" Type="http://schemas.openxmlformats.org/officeDocument/2006/relationships/tags" Target="../tags/tag133.xml"/><Relationship Id="rId7" Type="http://schemas.openxmlformats.org/officeDocument/2006/relationships/tags" Target="../tags/tag137.xml"/><Relationship Id="rId12" Type="http://schemas.openxmlformats.org/officeDocument/2006/relationships/tags" Target="../tags/tag142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132.xml"/><Relationship Id="rId16" Type="http://schemas.openxmlformats.org/officeDocument/2006/relationships/tags" Target="../tags/tag146.xml"/><Relationship Id="rId1" Type="http://schemas.openxmlformats.org/officeDocument/2006/relationships/tags" Target="../tags/tag131.xml"/><Relationship Id="rId6" Type="http://schemas.openxmlformats.org/officeDocument/2006/relationships/tags" Target="../tags/tag136.xml"/><Relationship Id="rId11" Type="http://schemas.openxmlformats.org/officeDocument/2006/relationships/tags" Target="../tags/tag141.xml"/><Relationship Id="rId5" Type="http://schemas.openxmlformats.org/officeDocument/2006/relationships/tags" Target="../tags/tag135.xml"/><Relationship Id="rId15" Type="http://schemas.openxmlformats.org/officeDocument/2006/relationships/tags" Target="../tags/tag145.xml"/><Relationship Id="rId10" Type="http://schemas.openxmlformats.org/officeDocument/2006/relationships/tags" Target="../tags/tag140.xml"/><Relationship Id="rId4" Type="http://schemas.openxmlformats.org/officeDocument/2006/relationships/tags" Target="../tags/tag134.xml"/><Relationship Id="rId9" Type="http://schemas.openxmlformats.org/officeDocument/2006/relationships/tags" Target="../tags/tag139.xml"/><Relationship Id="rId14" Type="http://schemas.openxmlformats.org/officeDocument/2006/relationships/tags" Target="../tags/tag14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54.xml"/><Relationship Id="rId13" Type="http://schemas.openxmlformats.org/officeDocument/2006/relationships/tags" Target="../tags/tag159.xml"/><Relationship Id="rId18" Type="http://schemas.openxmlformats.org/officeDocument/2006/relationships/tags" Target="../tags/tag164.xml"/><Relationship Id="rId3" Type="http://schemas.openxmlformats.org/officeDocument/2006/relationships/tags" Target="../tags/tag149.xml"/><Relationship Id="rId7" Type="http://schemas.openxmlformats.org/officeDocument/2006/relationships/tags" Target="../tags/tag153.xml"/><Relationship Id="rId12" Type="http://schemas.openxmlformats.org/officeDocument/2006/relationships/tags" Target="../tags/tag158.xml"/><Relationship Id="rId17" Type="http://schemas.openxmlformats.org/officeDocument/2006/relationships/tags" Target="../tags/tag163.xml"/><Relationship Id="rId2" Type="http://schemas.openxmlformats.org/officeDocument/2006/relationships/tags" Target="../tags/tag148.xml"/><Relationship Id="rId16" Type="http://schemas.openxmlformats.org/officeDocument/2006/relationships/tags" Target="../tags/tag162.xml"/><Relationship Id="rId20" Type="http://schemas.openxmlformats.org/officeDocument/2006/relationships/image" Target="../media/image1.tmp"/><Relationship Id="rId1" Type="http://schemas.openxmlformats.org/officeDocument/2006/relationships/tags" Target="../tags/tag147.xml"/><Relationship Id="rId6" Type="http://schemas.openxmlformats.org/officeDocument/2006/relationships/tags" Target="../tags/tag152.xml"/><Relationship Id="rId11" Type="http://schemas.openxmlformats.org/officeDocument/2006/relationships/tags" Target="../tags/tag157.xml"/><Relationship Id="rId5" Type="http://schemas.openxmlformats.org/officeDocument/2006/relationships/tags" Target="../tags/tag151.xml"/><Relationship Id="rId15" Type="http://schemas.openxmlformats.org/officeDocument/2006/relationships/tags" Target="../tags/tag161.xml"/><Relationship Id="rId10" Type="http://schemas.openxmlformats.org/officeDocument/2006/relationships/tags" Target="../tags/tag156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150.xml"/><Relationship Id="rId9" Type="http://schemas.openxmlformats.org/officeDocument/2006/relationships/tags" Target="../tags/tag155.xml"/><Relationship Id="rId14" Type="http://schemas.openxmlformats.org/officeDocument/2006/relationships/tags" Target="../tags/tag16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tags" Target="../tags/tag15.xml"/><Relationship Id="rId18" Type="http://schemas.openxmlformats.org/officeDocument/2006/relationships/image" Target="../media/image1.tmp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6" Type="http://schemas.openxmlformats.org/officeDocument/2006/relationships/tags" Target="../tags/tag18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5" Type="http://schemas.openxmlformats.org/officeDocument/2006/relationships/tags" Target="../tags/tag17.xml"/><Relationship Id="rId10" Type="http://schemas.openxmlformats.org/officeDocument/2006/relationships/tags" Target="../tags/tag12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tags" Target="../tags/tag1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6.xml"/><Relationship Id="rId13" Type="http://schemas.openxmlformats.org/officeDocument/2006/relationships/tags" Target="../tags/tag31.xml"/><Relationship Id="rId18" Type="http://schemas.openxmlformats.org/officeDocument/2006/relationships/image" Target="../media/image1.tmp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12" Type="http://schemas.openxmlformats.org/officeDocument/2006/relationships/tags" Target="../tags/tag30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6" Type="http://schemas.openxmlformats.org/officeDocument/2006/relationships/tags" Target="../tags/tag34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11" Type="http://schemas.openxmlformats.org/officeDocument/2006/relationships/tags" Target="../tags/tag29.xml"/><Relationship Id="rId5" Type="http://schemas.openxmlformats.org/officeDocument/2006/relationships/tags" Target="../tags/tag23.xml"/><Relationship Id="rId15" Type="http://schemas.openxmlformats.org/officeDocument/2006/relationships/tags" Target="../tags/tag33.xml"/><Relationship Id="rId10" Type="http://schemas.openxmlformats.org/officeDocument/2006/relationships/tags" Target="../tags/tag28.xml"/><Relationship Id="rId4" Type="http://schemas.openxmlformats.org/officeDocument/2006/relationships/tags" Target="../tags/tag22.xml"/><Relationship Id="rId9" Type="http://schemas.openxmlformats.org/officeDocument/2006/relationships/tags" Target="../tags/tag27.xml"/><Relationship Id="rId14" Type="http://schemas.openxmlformats.org/officeDocument/2006/relationships/tags" Target="../tags/tag3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13" Type="http://schemas.openxmlformats.org/officeDocument/2006/relationships/tags" Target="../tags/tag47.xml"/><Relationship Id="rId18" Type="http://schemas.openxmlformats.org/officeDocument/2006/relationships/image" Target="../media/image1.tmp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tags" Target="../tags/tag46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36.xml"/><Relationship Id="rId16" Type="http://schemas.openxmlformats.org/officeDocument/2006/relationships/tags" Target="../tags/tag50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tags" Target="../tags/tag45.xml"/><Relationship Id="rId5" Type="http://schemas.openxmlformats.org/officeDocument/2006/relationships/tags" Target="../tags/tag39.xml"/><Relationship Id="rId15" Type="http://schemas.openxmlformats.org/officeDocument/2006/relationships/tags" Target="../tags/tag49.xml"/><Relationship Id="rId10" Type="http://schemas.openxmlformats.org/officeDocument/2006/relationships/tags" Target="../tags/tag44.xml"/><Relationship Id="rId4" Type="http://schemas.openxmlformats.org/officeDocument/2006/relationships/tags" Target="../tags/tag38.xml"/><Relationship Id="rId9" Type="http://schemas.openxmlformats.org/officeDocument/2006/relationships/tags" Target="../tags/tag43.xml"/><Relationship Id="rId14" Type="http://schemas.openxmlformats.org/officeDocument/2006/relationships/tags" Target="../tags/tag4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13" Type="http://schemas.openxmlformats.org/officeDocument/2006/relationships/tags" Target="../tags/tag63.xml"/><Relationship Id="rId18" Type="http://schemas.openxmlformats.org/officeDocument/2006/relationships/image" Target="../media/image1.tmp"/><Relationship Id="rId3" Type="http://schemas.openxmlformats.org/officeDocument/2006/relationships/tags" Target="../tags/tag53.xml"/><Relationship Id="rId7" Type="http://schemas.openxmlformats.org/officeDocument/2006/relationships/tags" Target="../tags/tag57.xml"/><Relationship Id="rId12" Type="http://schemas.openxmlformats.org/officeDocument/2006/relationships/tags" Target="../tags/tag62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52.xml"/><Relationship Id="rId16" Type="http://schemas.openxmlformats.org/officeDocument/2006/relationships/tags" Target="../tags/tag66.xml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11" Type="http://schemas.openxmlformats.org/officeDocument/2006/relationships/tags" Target="../tags/tag61.xml"/><Relationship Id="rId5" Type="http://schemas.openxmlformats.org/officeDocument/2006/relationships/tags" Target="../tags/tag55.xml"/><Relationship Id="rId15" Type="http://schemas.openxmlformats.org/officeDocument/2006/relationships/tags" Target="../tags/tag65.xml"/><Relationship Id="rId10" Type="http://schemas.openxmlformats.org/officeDocument/2006/relationships/tags" Target="../tags/tag60.xml"/><Relationship Id="rId4" Type="http://schemas.openxmlformats.org/officeDocument/2006/relationships/tags" Target="../tags/tag54.xml"/><Relationship Id="rId9" Type="http://schemas.openxmlformats.org/officeDocument/2006/relationships/tags" Target="../tags/tag59.xml"/><Relationship Id="rId14" Type="http://schemas.openxmlformats.org/officeDocument/2006/relationships/tags" Target="../tags/tag6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74.xml"/><Relationship Id="rId13" Type="http://schemas.openxmlformats.org/officeDocument/2006/relationships/tags" Target="../tags/tag79.xml"/><Relationship Id="rId18" Type="http://schemas.openxmlformats.org/officeDocument/2006/relationships/image" Target="../media/image1.tmp"/><Relationship Id="rId3" Type="http://schemas.openxmlformats.org/officeDocument/2006/relationships/tags" Target="../tags/tag69.xml"/><Relationship Id="rId7" Type="http://schemas.openxmlformats.org/officeDocument/2006/relationships/tags" Target="../tags/tag73.xml"/><Relationship Id="rId12" Type="http://schemas.openxmlformats.org/officeDocument/2006/relationships/tags" Target="../tags/tag78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6" Type="http://schemas.openxmlformats.org/officeDocument/2006/relationships/tags" Target="../tags/tag82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11" Type="http://schemas.openxmlformats.org/officeDocument/2006/relationships/tags" Target="../tags/tag77.xml"/><Relationship Id="rId5" Type="http://schemas.openxmlformats.org/officeDocument/2006/relationships/tags" Target="../tags/tag71.xml"/><Relationship Id="rId15" Type="http://schemas.openxmlformats.org/officeDocument/2006/relationships/tags" Target="../tags/tag81.xml"/><Relationship Id="rId10" Type="http://schemas.openxmlformats.org/officeDocument/2006/relationships/tags" Target="../tags/tag76.xml"/><Relationship Id="rId4" Type="http://schemas.openxmlformats.org/officeDocument/2006/relationships/tags" Target="../tags/tag70.xml"/><Relationship Id="rId9" Type="http://schemas.openxmlformats.org/officeDocument/2006/relationships/tags" Target="../tags/tag75.xml"/><Relationship Id="rId14" Type="http://schemas.openxmlformats.org/officeDocument/2006/relationships/tags" Target="../tags/tag8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90.xml"/><Relationship Id="rId13" Type="http://schemas.openxmlformats.org/officeDocument/2006/relationships/tags" Target="../tags/tag95.xml"/><Relationship Id="rId18" Type="http://schemas.openxmlformats.org/officeDocument/2006/relationships/image" Target="../media/image1.tmp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12" Type="http://schemas.openxmlformats.org/officeDocument/2006/relationships/tags" Target="../tags/tag94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84.xml"/><Relationship Id="rId16" Type="http://schemas.openxmlformats.org/officeDocument/2006/relationships/tags" Target="../tags/tag98.xml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11" Type="http://schemas.openxmlformats.org/officeDocument/2006/relationships/tags" Target="../tags/tag93.xml"/><Relationship Id="rId5" Type="http://schemas.openxmlformats.org/officeDocument/2006/relationships/tags" Target="../tags/tag87.xml"/><Relationship Id="rId15" Type="http://schemas.openxmlformats.org/officeDocument/2006/relationships/tags" Target="../tags/tag97.xml"/><Relationship Id="rId10" Type="http://schemas.openxmlformats.org/officeDocument/2006/relationships/tags" Target="../tags/tag92.xml"/><Relationship Id="rId4" Type="http://schemas.openxmlformats.org/officeDocument/2006/relationships/tags" Target="../tags/tag86.xml"/><Relationship Id="rId9" Type="http://schemas.openxmlformats.org/officeDocument/2006/relationships/tags" Target="../tags/tag91.xml"/><Relationship Id="rId14" Type="http://schemas.openxmlformats.org/officeDocument/2006/relationships/tags" Target="../tags/tag9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06.xml"/><Relationship Id="rId13" Type="http://schemas.openxmlformats.org/officeDocument/2006/relationships/tags" Target="../tags/tag111.xml"/><Relationship Id="rId18" Type="http://schemas.openxmlformats.org/officeDocument/2006/relationships/image" Target="../media/image1.tmp"/><Relationship Id="rId3" Type="http://schemas.openxmlformats.org/officeDocument/2006/relationships/tags" Target="../tags/tag101.xml"/><Relationship Id="rId7" Type="http://schemas.openxmlformats.org/officeDocument/2006/relationships/tags" Target="../tags/tag105.xml"/><Relationship Id="rId12" Type="http://schemas.openxmlformats.org/officeDocument/2006/relationships/tags" Target="../tags/tag110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100.xml"/><Relationship Id="rId16" Type="http://schemas.openxmlformats.org/officeDocument/2006/relationships/tags" Target="../tags/tag114.xml"/><Relationship Id="rId1" Type="http://schemas.openxmlformats.org/officeDocument/2006/relationships/tags" Target="../tags/tag99.xml"/><Relationship Id="rId6" Type="http://schemas.openxmlformats.org/officeDocument/2006/relationships/tags" Target="../tags/tag104.xml"/><Relationship Id="rId11" Type="http://schemas.openxmlformats.org/officeDocument/2006/relationships/tags" Target="../tags/tag109.xml"/><Relationship Id="rId5" Type="http://schemas.openxmlformats.org/officeDocument/2006/relationships/tags" Target="../tags/tag103.xml"/><Relationship Id="rId15" Type="http://schemas.openxmlformats.org/officeDocument/2006/relationships/tags" Target="../tags/tag113.xml"/><Relationship Id="rId10" Type="http://schemas.openxmlformats.org/officeDocument/2006/relationships/tags" Target="../tags/tag108.xml"/><Relationship Id="rId4" Type="http://schemas.openxmlformats.org/officeDocument/2006/relationships/tags" Target="../tags/tag102.xml"/><Relationship Id="rId9" Type="http://schemas.openxmlformats.org/officeDocument/2006/relationships/tags" Target="../tags/tag107.xml"/><Relationship Id="rId14" Type="http://schemas.openxmlformats.org/officeDocument/2006/relationships/tags" Target="../tags/tag1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22.xml"/><Relationship Id="rId13" Type="http://schemas.openxmlformats.org/officeDocument/2006/relationships/tags" Target="../tags/tag127.xml"/><Relationship Id="rId18" Type="http://schemas.openxmlformats.org/officeDocument/2006/relationships/image" Target="../media/image1.tmp"/><Relationship Id="rId3" Type="http://schemas.openxmlformats.org/officeDocument/2006/relationships/tags" Target="../tags/tag117.xml"/><Relationship Id="rId7" Type="http://schemas.openxmlformats.org/officeDocument/2006/relationships/tags" Target="../tags/tag121.xml"/><Relationship Id="rId12" Type="http://schemas.openxmlformats.org/officeDocument/2006/relationships/tags" Target="../tags/tag126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116.xml"/><Relationship Id="rId16" Type="http://schemas.openxmlformats.org/officeDocument/2006/relationships/tags" Target="../tags/tag130.xml"/><Relationship Id="rId1" Type="http://schemas.openxmlformats.org/officeDocument/2006/relationships/tags" Target="../tags/tag115.xml"/><Relationship Id="rId6" Type="http://schemas.openxmlformats.org/officeDocument/2006/relationships/tags" Target="../tags/tag120.xml"/><Relationship Id="rId11" Type="http://schemas.openxmlformats.org/officeDocument/2006/relationships/tags" Target="../tags/tag125.xml"/><Relationship Id="rId5" Type="http://schemas.openxmlformats.org/officeDocument/2006/relationships/tags" Target="../tags/tag119.xml"/><Relationship Id="rId15" Type="http://schemas.openxmlformats.org/officeDocument/2006/relationships/tags" Target="../tags/tag129.xml"/><Relationship Id="rId10" Type="http://schemas.openxmlformats.org/officeDocument/2006/relationships/tags" Target="../tags/tag124.xml"/><Relationship Id="rId4" Type="http://schemas.openxmlformats.org/officeDocument/2006/relationships/tags" Target="../tags/tag118.xml"/><Relationship Id="rId9" Type="http://schemas.openxmlformats.org/officeDocument/2006/relationships/tags" Target="../tags/tag123.xml"/><Relationship Id="rId14" Type="http://schemas.openxmlformats.org/officeDocument/2006/relationships/tags" Target="../tags/tag1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E42D0C2-942B-4EF1-83F1-0E47F9A6D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课后习题</a:t>
            </a:r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93E9276-AAD3-41AA-9313-69B3B4511EE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841500" y="5842000"/>
            <a:ext cx="2032000" cy="50800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 anchorCtr="1">
            <a:noAutofit/>
          </a:bodyPr>
          <a:lstStyle/>
          <a:p>
            <a:r>
              <a:rPr lang="zh-CN" altLang="en-US" sz="2000">
                <a:solidFill>
                  <a:srgbClr val="000000"/>
                </a:solidFill>
              </a:rPr>
              <a:t>总分</a:t>
            </a:r>
            <a:r>
              <a:rPr lang="en-US" altLang="zh-CN" sz="2000">
                <a:solidFill>
                  <a:srgbClr val="000000"/>
                </a:solidFill>
              </a:rPr>
              <a:t>: 0</a:t>
            </a:r>
            <a:endParaRPr lang="zh-CN" altLang="en-US" sz="2000">
              <a:solidFill>
                <a:srgbClr val="00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27272A2-057C-40FB-B730-048B8DA2B0A3}"/>
              </a:ext>
            </a:extLst>
          </p:cNvPr>
          <p:cNvSpPr txBox="1"/>
          <p:nvPr/>
        </p:nvSpPr>
        <p:spPr>
          <a:xfrm>
            <a:off x="127000" y="7874000"/>
            <a:ext cx="5461000" cy="10160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</a:ln>
        </p:spPr>
        <p:txBody>
          <a:bodyPr vert="horz" wrap="square" rtlCol="0" anchor="ctr">
            <a:noAutofit/>
          </a:bodyPr>
          <a:lstStyle/>
          <a:p>
            <a:r>
              <a:rPr lang="zh-CN" altLang="en-US" sz="2000">
                <a:solidFill>
                  <a:srgbClr val="FF0000"/>
                </a:solidFill>
              </a:rPr>
              <a:t>*此封面页请勿删除，删除后将无法上传至试卷库，添加菜单栏任意题型即可制作试卷。本提示将在上传时自动隐藏。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357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7493984F-868A-43B8-9ABF-795F7524991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71500" y="1417419"/>
            <a:ext cx="4516755" cy="1292662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9. 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残留的有机氯农药容易富集在脂肪中的主要原因是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【        】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8BA1695-72FF-4349-864E-AD116C536E0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1602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结构稳定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A57EE3DB-A47A-4D6B-8483-A50334FE7403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rect">
            <a:avLst/>
          </a:prstGeom>
          <a:solidFill>
            <a:srgbClr val="00FF00"/>
          </a:solidFill>
          <a:ln w="254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F357749-29A1-4CBE-A481-E1FA509642B0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43000" y="5042535"/>
            <a:ext cx="12719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极性小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91BBA04B-4ABF-4B72-ADAE-2835E3C40696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rect">
            <a:avLst/>
          </a:prstGeom>
          <a:solidFill>
            <a:srgbClr val="00FF00"/>
          </a:solidFill>
          <a:ln w="254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9C7B291-BE1B-430E-A097-C790DA2DDF2A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143000" y="6185535"/>
            <a:ext cx="1602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杀虫谱广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46FA523E-7309-4FC6-B636-9513CD62249D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rect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2622900B-A56F-45B5-A96E-1EE1C756AB8C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143000" y="7328535"/>
            <a:ext cx="1602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使用量大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70BF3881-62E5-4015-B98B-EBBC820D4BD3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rect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EE4F852E-6B9F-4E87-A1E1-EF9BEF67A6D2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4" name="TitleBackground">
              <a:extLst>
                <a:ext uri="{FF2B5EF4-FFF2-40B4-BE49-F238E27FC236}">
                  <a16:creationId xmlns:a16="http://schemas.microsoft.com/office/drawing/2014/main" id="{6693CC3B-AE0D-4718-B1C7-315F5A2D50AE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ColorBlock">
              <a:extLst>
                <a:ext uri="{FF2B5EF4-FFF2-40B4-BE49-F238E27FC236}">
                  <a16:creationId xmlns:a16="http://schemas.microsoft.com/office/drawing/2014/main" id="{4202823C-F70F-47E0-A8C9-2198AF56683A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ypeText">
              <a:extLst>
                <a:ext uri="{FF2B5EF4-FFF2-40B4-BE49-F238E27FC236}">
                  <a16:creationId xmlns:a16="http://schemas.microsoft.com/office/drawing/2014/main" id="{BC2DE4EB-7552-459D-B243-66D8C3FE40FA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多选题</a:t>
              </a:r>
            </a:p>
          </p:txBody>
        </p:sp>
        <p:sp>
          <p:nvSpPr>
            <p:cNvPr id="20" name="TipText">
              <a:extLst>
                <a:ext uri="{FF2B5EF4-FFF2-40B4-BE49-F238E27FC236}">
                  <a16:creationId xmlns:a16="http://schemas.microsoft.com/office/drawing/2014/main" id="{53A5D930-3BD9-4163-9BAB-2116791718CA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2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3E15EBF8-B324-4FEC-9973-59F9181A5811}"/>
              </a:ext>
            </a:extLst>
          </p:cNvPr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6665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FAEFCF60-4067-4356-B00E-BC68073AEAC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71500" y="1621790"/>
            <a:ext cx="4380230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10. 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有机磷杀虫剂的代谢反应包括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【          】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FB81CAF-30DA-4716-AA21-5F5CA952212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2592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苷键和酯键断裂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8104B38E-98F9-486E-8869-70F03CAD4498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rect">
            <a:avLst/>
          </a:prstGeom>
          <a:solidFill>
            <a:srgbClr val="00FF00"/>
          </a:solidFill>
          <a:ln w="254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C73D216-2002-4450-85F8-7F8C57A33D80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43000" y="4813935"/>
            <a:ext cx="12719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脱烷基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9B199D4-ECE2-4933-9889-EE78D14FED03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4783455"/>
            <a:ext cx="548640" cy="548640"/>
          </a:xfrm>
          <a:prstGeom prst="rect">
            <a:avLst/>
          </a:prstGeom>
          <a:solidFill>
            <a:srgbClr val="00FF00"/>
          </a:solidFill>
          <a:ln w="254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1C56935-7878-4484-8B31-BCB7937608BA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143000" y="5728335"/>
            <a:ext cx="3253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非磷官能团生物转化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D11FF62E-12B1-45CD-9087-D617A64A18B7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5697855"/>
            <a:ext cx="548640" cy="548640"/>
          </a:xfrm>
          <a:prstGeom prst="rect">
            <a:avLst/>
          </a:prstGeom>
          <a:solidFill>
            <a:srgbClr val="00FF00"/>
          </a:solidFill>
          <a:ln w="254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7158A0F7-290B-4E9D-8C03-4EB01F35B4DA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143000" y="6642735"/>
            <a:ext cx="1602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还原反应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C6524001-E2E5-4120-8F55-240684D39C4D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6612255"/>
            <a:ext cx="548640" cy="548640"/>
          </a:xfrm>
          <a:prstGeom prst="rect">
            <a:avLst/>
          </a:prstGeom>
          <a:solidFill>
            <a:srgbClr val="00FF00"/>
          </a:solidFill>
          <a:ln w="254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2DA38398-000F-41D7-8B16-CA2BE9023E65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1143000" y="7557135"/>
            <a:ext cx="19323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形成结合物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3B1125C7-9F1C-4111-BDB4-A45AA6EAF2AF}"/>
              </a:ext>
            </a:extLst>
          </p:cNvPr>
          <p:cNvSpPr>
            <a:spLocks noChangeAspect="1"/>
          </p:cNvSpPr>
          <p:nvPr>
            <p:custDataLst>
              <p:tags r:id="rId12"/>
            </p:custDataLst>
          </p:nvPr>
        </p:nvSpPr>
        <p:spPr>
          <a:xfrm>
            <a:off x="539496" y="7526655"/>
            <a:ext cx="548640" cy="548640"/>
          </a:xfrm>
          <a:prstGeom prst="rect">
            <a:avLst/>
          </a:prstGeom>
          <a:solidFill>
            <a:srgbClr val="00FF00"/>
          </a:solidFill>
          <a:ln w="254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E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9BD7F98D-22A7-4F36-B278-98B032421ADA}"/>
              </a:ext>
            </a:extLst>
          </p:cNvPr>
          <p:cNvGrpSpPr/>
          <p:nvPr>
            <p:custDataLst>
              <p:tags r:id="rId13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4" name="TitleBackground">
              <a:extLst>
                <a:ext uri="{FF2B5EF4-FFF2-40B4-BE49-F238E27FC236}">
                  <a16:creationId xmlns:a16="http://schemas.microsoft.com/office/drawing/2014/main" id="{A9F3C7CA-5E92-4281-98F1-C83F07A47AD1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ColorBlock">
              <a:extLst>
                <a:ext uri="{FF2B5EF4-FFF2-40B4-BE49-F238E27FC236}">
                  <a16:creationId xmlns:a16="http://schemas.microsoft.com/office/drawing/2014/main" id="{575F7411-1758-4328-8AD6-582EDC554181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ypeText">
              <a:extLst>
                <a:ext uri="{FF2B5EF4-FFF2-40B4-BE49-F238E27FC236}">
                  <a16:creationId xmlns:a16="http://schemas.microsoft.com/office/drawing/2014/main" id="{E1601999-D97A-4D64-8C74-20C59DE490ED}"/>
                </a:ext>
              </a:extLst>
            </p:cNvPr>
            <p:cNvSpPr txBox="1"/>
            <p:nvPr>
              <p:custDataLst>
                <p:tags r:id="rId17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多选题</a:t>
              </a:r>
            </a:p>
          </p:txBody>
        </p:sp>
        <p:sp>
          <p:nvSpPr>
            <p:cNvPr id="22" name="TipText">
              <a:extLst>
                <a:ext uri="{FF2B5EF4-FFF2-40B4-BE49-F238E27FC236}">
                  <a16:creationId xmlns:a16="http://schemas.microsoft.com/office/drawing/2014/main" id="{4795FD3C-70E9-47E1-A9B5-01373A46FE52}"/>
                </a:ext>
              </a:extLst>
            </p:cNvPr>
            <p:cNvSpPr txBox="1"/>
            <p:nvPr>
              <p:custDataLst>
                <p:tags r:id="rId18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2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AA3CE932-234A-4986-8EAF-4AD034C9DE48}"/>
              </a:ext>
            </a:extLst>
          </p:cNvPr>
          <p:cNvPicPr>
            <a:picLocks/>
          </p:cNvPicPr>
          <p:nvPr>
            <p:custDataLst>
              <p:tags r:id="rId14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02810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>
            <a:extLst>
              <a:ext uri="{FF2B5EF4-FFF2-40B4-BE49-F238E27FC236}">
                <a16:creationId xmlns:a16="http://schemas.microsoft.com/office/drawing/2014/main" id="{930C39D5-E482-450A-BC29-5241DD6398C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71500" y="1423670"/>
            <a:ext cx="4857750" cy="128016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1. 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无机杀虫剂和有机合成杀虫剂是按照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________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来进行分类的。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【       】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F1752B2C-3133-44E0-893B-A326A64EA85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1602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作用方式</a:t>
            </a: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54D6E903-BEE4-4D6F-B82B-7D2A8D58B6EB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2AB3B5DB-5531-4C98-B41E-38CD744F17CF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43000" y="5042535"/>
            <a:ext cx="1602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作用对象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1308D610-E57C-4F22-9321-6F407E6419F6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67A4CE17-E903-415E-AAF7-AB95789F4BB6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143000" y="6185535"/>
            <a:ext cx="1602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作用机理</a:t>
            </a: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9DA5B9E1-F691-40DA-AB14-C027957FA2D8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B8A3A534-5762-43FE-B79F-CEF02CA042E4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143000" y="7328535"/>
            <a:ext cx="1602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化学结构</a:t>
            </a: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F9F35A1D-1608-4876-BC92-FC489505E84A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00FF00"/>
          </a:solidFill>
          <a:ln w="254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CC10D9CD-C867-4997-A9A7-E58B5A79F64F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5" name="TitleBackground">
              <a:extLst>
                <a:ext uri="{FF2B5EF4-FFF2-40B4-BE49-F238E27FC236}">
                  <a16:creationId xmlns:a16="http://schemas.microsoft.com/office/drawing/2014/main" id="{952122DE-A2E4-45C9-8965-32C577F0FF58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ColorBlock">
              <a:extLst>
                <a:ext uri="{FF2B5EF4-FFF2-40B4-BE49-F238E27FC236}">
                  <a16:creationId xmlns:a16="http://schemas.microsoft.com/office/drawing/2014/main" id="{0A4FAA3A-F90C-4162-8330-B0169B7D3879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ypeText">
              <a:extLst>
                <a:ext uri="{FF2B5EF4-FFF2-40B4-BE49-F238E27FC236}">
                  <a16:creationId xmlns:a16="http://schemas.microsoft.com/office/drawing/2014/main" id="{B212F65F-36A7-48E0-943D-82E21CEC2FF4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8" name="TipText">
              <a:extLst>
                <a:ext uri="{FF2B5EF4-FFF2-40B4-BE49-F238E27FC236}">
                  <a16:creationId xmlns:a16="http://schemas.microsoft.com/office/drawing/2014/main" id="{AB43B4E2-A787-4925-B460-5B28C7E8B140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D63E0B38-309A-477D-9B54-28EF9B660105}"/>
              </a:ext>
            </a:extLst>
          </p:cNvPr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73206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C02FC496-4230-43C4-97F5-2D8F8792B81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71500" y="1417419"/>
            <a:ext cx="4667250" cy="1292662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2. 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胃毒剂、触杀剂、熏蒸机、拒食剂、驱避剂等是按照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________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来进行分类的。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【     】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2C1DFC0-4AE6-4FD0-B9A9-7245E59645E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1602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作用方式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966E626B-C151-44EF-9B30-618DA7078DD5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00FF00"/>
          </a:solidFill>
          <a:ln w="254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8734A4C-621A-4F75-B799-A7BF880F524A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43000" y="5042535"/>
            <a:ext cx="1602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作用对象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90ED4E67-F0A6-4160-B780-3C8E1652480F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599DC67F-5171-4351-9BB8-201D90BA63A4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143000" y="6185535"/>
            <a:ext cx="1602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作用机理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72703194-8C19-4341-A028-A59FC7DD1EA1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1896B70F-F411-4E88-83E6-0A0A637B28B1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143000" y="7328535"/>
            <a:ext cx="1602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化学结构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9DC2A82F-0DDA-4FA3-BCFB-59D8504B5EBB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6D93F15D-D59E-45FB-86EF-BF2DB8A9805D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4" name="TitleBackground">
              <a:extLst>
                <a:ext uri="{FF2B5EF4-FFF2-40B4-BE49-F238E27FC236}">
                  <a16:creationId xmlns:a16="http://schemas.microsoft.com/office/drawing/2014/main" id="{CAF6C05E-6619-4DDB-8190-6F6C7677579C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ColorBlock">
              <a:extLst>
                <a:ext uri="{FF2B5EF4-FFF2-40B4-BE49-F238E27FC236}">
                  <a16:creationId xmlns:a16="http://schemas.microsoft.com/office/drawing/2014/main" id="{B97929B2-621C-4A37-9268-8B9F447B89D2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ypeText">
              <a:extLst>
                <a:ext uri="{FF2B5EF4-FFF2-40B4-BE49-F238E27FC236}">
                  <a16:creationId xmlns:a16="http://schemas.microsoft.com/office/drawing/2014/main" id="{46123558-79D7-45FA-B6A2-BC1D1013921C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7" name="TipText">
              <a:extLst>
                <a:ext uri="{FF2B5EF4-FFF2-40B4-BE49-F238E27FC236}">
                  <a16:creationId xmlns:a16="http://schemas.microsoft.com/office/drawing/2014/main" id="{0543B54D-14EF-4F3E-9B02-2563F81EFA6A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126152D3-4CF3-4434-B40F-29ACA5A12E16}"/>
              </a:ext>
            </a:extLst>
          </p:cNvPr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0100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2892E703-0767-49DE-924F-0339CE1753B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71500" y="1225550"/>
            <a:ext cx="4610100" cy="167640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3. 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有机氯杀虫剂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________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在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20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世纪中期因其优异的杀虐蚊活性而拯救了至少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5000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万个人的生命。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【       】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966CFC0-7D1F-4160-8068-37504D41E83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12719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六六六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46F0E913-D6A3-41F0-9777-0F1A899B5B13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11E854F-E71B-4735-807F-01DB83D28B39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43000" y="5042535"/>
            <a:ext cx="955929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DDT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4107AD83-FB43-4C8B-AB3E-25BE81E6D218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00FF00"/>
          </a:solidFill>
          <a:ln w="254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D65D8CDD-47A0-413A-A9DB-CD30CD985684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143000" y="6185535"/>
            <a:ext cx="941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林丹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7DCE5EF8-4E5F-49D1-A6A1-314B0BC3CA47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5A48950C-4A30-4835-A52D-AC14284FF1D0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143000" y="7328535"/>
            <a:ext cx="941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氯丹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A55BE14E-23D5-49E7-B1A2-83AC3A82948B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97694FB2-B1DF-41CA-9470-31C742033125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4" name="TitleBackground">
              <a:extLst>
                <a:ext uri="{FF2B5EF4-FFF2-40B4-BE49-F238E27FC236}">
                  <a16:creationId xmlns:a16="http://schemas.microsoft.com/office/drawing/2014/main" id="{4E3286E9-0698-4BAA-98F1-7C6F1A9C41A6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ColorBlock">
              <a:extLst>
                <a:ext uri="{FF2B5EF4-FFF2-40B4-BE49-F238E27FC236}">
                  <a16:creationId xmlns:a16="http://schemas.microsoft.com/office/drawing/2014/main" id="{C1292C1F-A1C4-4010-B9C9-0299BA387337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ypeText">
              <a:extLst>
                <a:ext uri="{FF2B5EF4-FFF2-40B4-BE49-F238E27FC236}">
                  <a16:creationId xmlns:a16="http://schemas.microsoft.com/office/drawing/2014/main" id="{7B0480B0-FDC5-4551-9FFD-EF6B06D51AFE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7" name="TipText">
              <a:extLst>
                <a:ext uri="{FF2B5EF4-FFF2-40B4-BE49-F238E27FC236}">
                  <a16:creationId xmlns:a16="http://schemas.microsoft.com/office/drawing/2014/main" id="{E62549EE-8D33-4C3D-B420-2BE138C129FB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5D138F52-D8AD-4FCA-B924-2699F5964C2C}"/>
              </a:ext>
            </a:extLst>
          </p:cNvPr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18996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0D991969-096D-4126-8BA5-19AC7210178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71500" y="1621790"/>
            <a:ext cx="4516755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4. 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有机磷和氨基甲酸酯类杀虫剂的主要作用机制是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【       】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E560984-BAEE-46C7-94AE-739817B3443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1602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占领受体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84CC9DD7-5B80-4C55-B1DF-DDD942B48341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8D23AB5-F8FB-417B-BF66-027588C34C94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43000" y="5042535"/>
            <a:ext cx="39135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抑制乙酰胆碱酯酶的活性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21021132-8D0C-4D26-8954-355F76ADCB8A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00FF00"/>
          </a:solidFill>
          <a:ln w="254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245B6AFB-49C9-4DB7-A5EB-EE12A1757E87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143000" y="6185535"/>
            <a:ext cx="39135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抑制胆碱乙酰化酶的活性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CCF5DA49-668B-4BA6-BB6B-017366C63AF2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2E201D8-CA8D-48B8-8D18-7901F770F2F8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143000" y="7328535"/>
            <a:ext cx="3253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神经递质的过度释放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6C36AEB3-09B2-46B0-927E-A0AC56C85DE0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D7072129-0018-47D3-AF4A-AB0D1F5A6B16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4" name="TitleBackground">
              <a:extLst>
                <a:ext uri="{FF2B5EF4-FFF2-40B4-BE49-F238E27FC236}">
                  <a16:creationId xmlns:a16="http://schemas.microsoft.com/office/drawing/2014/main" id="{7D03A4A6-3D81-4919-8359-63B9C7EBD0C2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ColorBlock">
              <a:extLst>
                <a:ext uri="{FF2B5EF4-FFF2-40B4-BE49-F238E27FC236}">
                  <a16:creationId xmlns:a16="http://schemas.microsoft.com/office/drawing/2014/main" id="{87662DB1-26B6-46D0-8494-E506BB66E9E7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ypeText">
              <a:extLst>
                <a:ext uri="{FF2B5EF4-FFF2-40B4-BE49-F238E27FC236}">
                  <a16:creationId xmlns:a16="http://schemas.microsoft.com/office/drawing/2014/main" id="{623176D8-CE36-46B0-8A38-E0AC403C9516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7" name="TipText">
              <a:extLst>
                <a:ext uri="{FF2B5EF4-FFF2-40B4-BE49-F238E27FC236}">
                  <a16:creationId xmlns:a16="http://schemas.microsoft.com/office/drawing/2014/main" id="{93D81123-7443-4058-9F2A-F77114D5697A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E83E5B81-4150-4522-9832-C63598FF0A8E}"/>
              </a:ext>
            </a:extLst>
          </p:cNvPr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69055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8A9A33D5-54CF-4A0D-B03A-F7C7499DDB9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71500" y="1621790"/>
            <a:ext cx="4686300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5. 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林丹是含有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      )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异构体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99%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以上的六六六。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【   】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B1C9F54-A7A4-4920-A857-6837AAD59FB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501968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l-GR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α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98E1694C-139D-4C46-B04E-364CCAE4FE99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1C99AD1-8E65-4B84-9A32-C30EF3879E3C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43000" y="5042535"/>
            <a:ext cx="479743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l-GR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β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77D0B0A1-8066-4E94-B6F0-03A125E93F8F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A12B192-6B91-470B-99F5-2946ECB842C7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143000" y="6185535"/>
            <a:ext cx="46863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l-GR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γ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C6027A80-6A81-42F2-95D9-7FA98001F25F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00FF00"/>
          </a:solidFill>
          <a:ln w="254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FD495C29-4A96-4974-B3BC-4219F1D69642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143000" y="7328535"/>
            <a:ext cx="49085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l-GR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δ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2CC33D77-D5EA-4437-8484-6746E61B6D28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F44F58C1-52CE-4351-B9BD-43374C333B38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4" name="TitleBackground">
              <a:extLst>
                <a:ext uri="{FF2B5EF4-FFF2-40B4-BE49-F238E27FC236}">
                  <a16:creationId xmlns:a16="http://schemas.microsoft.com/office/drawing/2014/main" id="{E1163CBD-DEBF-4B96-8929-0022129AE8D7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ColorBlock">
              <a:extLst>
                <a:ext uri="{FF2B5EF4-FFF2-40B4-BE49-F238E27FC236}">
                  <a16:creationId xmlns:a16="http://schemas.microsoft.com/office/drawing/2014/main" id="{81DAF68A-2863-4149-8400-9683C4CFC27A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ypeText">
              <a:extLst>
                <a:ext uri="{FF2B5EF4-FFF2-40B4-BE49-F238E27FC236}">
                  <a16:creationId xmlns:a16="http://schemas.microsoft.com/office/drawing/2014/main" id="{91C58AF9-3316-47B0-B1E4-650FF46A99D5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7" name="TipText">
              <a:extLst>
                <a:ext uri="{FF2B5EF4-FFF2-40B4-BE49-F238E27FC236}">
                  <a16:creationId xmlns:a16="http://schemas.microsoft.com/office/drawing/2014/main" id="{5B65F556-6C73-4F9E-9793-305A479B56FC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3B7D349D-B317-47C4-9FB3-FA871866FF1A}"/>
              </a:ext>
            </a:extLst>
          </p:cNvPr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01755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E74764E1-49E3-4525-82DC-D713F04E65D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71500" y="1621790"/>
            <a:ext cx="4516755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6. 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哪一项不是有机氯杀虫剂的优点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【       】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9C253C1-A35D-4DE5-9B41-35791D0D997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267208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活性高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,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杀虫谱广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89083580-96C6-42AB-9061-C95C86EE794B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D87A7D8-875E-455E-B613-21A59821A84D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43000" y="5042535"/>
            <a:ext cx="29229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对温血动物毒性低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9D21886D-D2C8-4012-B0D6-EEBEB706981C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4A3C961-593C-44DE-852D-1457D024A9A8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143000" y="6185535"/>
            <a:ext cx="300228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价格低廉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,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持效期长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6262DE49-52EF-43BD-8E95-D02271B1046D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4B757C0F-DE15-4BDE-88A4-576E3A304DE2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143000" y="7328535"/>
            <a:ext cx="333248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结构稳定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,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难以被代谢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1CD95E6D-FBA4-4278-9342-9FD343181B5D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00FF00"/>
          </a:solidFill>
          <a:ln w="254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31B41839-8D31-4659-B94C-53C6B287316D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4" name="TitleBackground">
              <a:extLst>
                <a:ext uri="{FF2B5EF4-FFF2-40B4-BE49-F238E27FC236}">
                  <a16:creationId xmlns:a16="http://schemas.microsoft.com/office/drawing/2014/main" id="{ECB3EDB0-973D-480B-B013-6AF160F4B8DD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ColorBlock">
              <a:extLst>
                <a:ext uri="{FF2B5EF4-FFF2-40B4-BE49-F238E27FC236}">
                  <a16:creationId xmlns:a16="http://schemas.microsoft.com/office/drawing/2014/main" id="{21C5F990-1115-4860-BC92-78598AD8D686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ypeText">
              <a:extLst>
                <a:ext uri="{FF2B5EF4-FFF2-40B4-BE49-F238E27FC236}">
                  <a16:creationId xmlns:a16="http://schemas.microsoft.com/office/drawing/2014/main" id="{7D62840B-3FE5-4CDA-B970-B0DFFBC47297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7" name="TipText">
              <a:extLst>
                <a:ext uri="{FF2B5EF4-FFF2-40B4-BE49-F238E27FC236}">
                  <a16:creationId xmlns:a16="http://schemas.microsoft.com/office/drawing/2014/main" id="{690C132E-1466-47AC-926D-B68366D1C89F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5010060F-E5E4-4815-B8F5-30E67E32083D}"/>
              </a:ext>
            </a:extLst>
          </p:cNvPr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71744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B8EE41B1-9652-4774-B8D2-CB9EAE88FA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71500" y="1819910"/>
            <a:ext cx="3565843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7. 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敌敌畏属于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【        】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EC08517-AE5C-4E3C-85AB-A2DCFC6EAD5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22625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乙烯基膦酸酯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EB2E0123-7F02-49D8-A21B-F5DD2347B8E7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94C86D2-C368-45DC-B9D9-9EF40D815583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43000" y="5042535"/>
            <a:ext cx="22625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乙烯基磷酸酯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069C2B30-A54B-4E28-9311-782963DFE590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00FF00"/>
          </a:solidFill>
          <a:ln w="254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5D05760-0884-4FFD-8914-65B71E990EE0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143000" y="6185535"/>
            <a:ext cx="347218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硫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酮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)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代乙烯基膦酸酯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2838F391-5F29-4FB9-AE5C-0B3FD67166A7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3DC07513-BF3A-4EED-84B8-C84B7EE19F6E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143000" y="7328535"/>
            <a:ext cx="347218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硫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醇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)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代乙烯基磷酸酯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A4D264F1-81D8-471C-BCAF-601573B9CC89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04FDFE9B-3EFD-4701-A3F1-FFB83BC64E37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4" name="TitleBackground">
              <a:extLst>
                <a:ext uri="{FF2B5EF4-FFF2-40B4-BE49-F238E27FC236}">
                  <a16:creationId xmlns:a16="http://schemas.microsoft.com/office/drawing/2014/main" id="{7712FE2F-F682-4C04-9EC2-8D8788A83194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ColorBlock">
              <a:extLst>
                <a:ext uri="{FF2B5EF4-FFF2-40B4-BE49-F238E27FC236}">
                  <a16:creationId xmlns:a16="http://schemas.microsoft.com/office/drawing/2014/main" id="{1E4B53AD-E1D6-4589-8294-DC26AF2B72FF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ypeText">
              <a:extLst>
                <a:ext uri="{FF2B5EF4-FFF2-40B4-BE49-F238E27FC236}">
                  <a16:creationId xmlns:a16="http://schemas.microsoft.com/office/drawing/2014/main" id="{5DF20C0B-9A4C-4CAA-B92D-F6726E98CDE3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7" name="TipText">
              <a:extLst>
                <a:ext uri="{FF2B5EF4-FFF2-40B4-BE49-F238E27FC236}">
                  <a16:creationId xmlns:a16="http://schemas.microsoft.com/office/drawing/2014/main" id="{92230C69-838D-4145-9B1A-E2B24406621D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052F12BE-D101-4142-A033-269ED0F37222}"/>
              </a:ext>
            </a:extLst>
          </p:cNvPr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33794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4A113F25-CF7C-4848-9872-52F43DF9D69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71500" y="1819910"/>
            <a:ext cx="39389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8. 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马拉硫磷属于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【        】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7394A3C-F8A3-418E-AEF1-DB0E0D15E7F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248158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硫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酮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)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代磷酸酯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C71D1220-BEE3-48F6-AB2B-E336078B5A9A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A0C0ECD-4A4F-4F35-BCA0-867F4B9636C6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43000" y="5042535"/>
            <a:ext cx="248158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硫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醇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)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代磷酸酯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0626D214-1CAE-467A-9395-2AC1D6E3C5F5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F9BC6BF-BC75-40BF-91CB-7AEFF1495D5A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143000" y="6185535"/>
            <a:ext cx="281178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二硫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醇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)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代磷酸酯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459F114A-77A2-4B61-9FC4-593F7A5E7B2C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4659EBC-A9B8-4687-AFCE-A07681758FA4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143000" y="7328535"/>
            <a:ext cx="347218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二硫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酮、醇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)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代磷酸酯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6D594C06-2EA3-4D2D-ABE7-1BBFD35A0741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00FF00"/>
          </a:solidFill>
          <a:ln w="254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CD8E9529-AC27-45C2-A66F-595A8AA65EA8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4" name="TitleBackground">
              <a:extLst>
                <a:ext uri="{FF2B5EF4-FFF2-40B4-BE49-F238E27FC236}">
                  <a16:creationId xmlns:a16="http://schemas.microsoft.com/office/drawing/2014/main" id="{E32EE558-2CC2-4451-9C1E-3CB1CEF504A0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ColorBlock">
              <a:extLst>
                <a:ext uri="{FF2B5EF4-FFF2-40B4-BE49-F238E27FC236}">
                  <a16:creationId xmlns:a16="http://schemas.microsoft.com/office/drawing/2014/main" id="{293BF907-B3DA-4E77-9276-A7383DA263DA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ypeText">
              <a:extLst>
                <a:ext uri="{FF2B5EF4-FFF2-40B4-BE49-F238E27FC236}">
                  <a16:creationId xmlns:a16="http://schemas.microsoft.com/office/drawing/2014/main" id="{3B7046F7-8DDF-4CDA-98BC-DF83C2152E8B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7" name="TipText">
              <a:extLst>
                <a:ext uri="{FF2B5EF4-FFF2-40B4-BE49-F238E27FC236}">
                  <a16:creationId xmlns:a16="http://schemas.microsoft.com/office/drawing/2014/main" id="{156C4A90-3B61-4FD7-B160-347B0D82D8C3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0FC3DE05-A3C5-47F8-85B0-9D8635BA21E6}"/>
              </a:ext>
            </a:extLst>
          </p:cNvPr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492431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APER" val="PaperTitl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MultipleChoiceMA"/>
  <p:tag name="RAINPROBLEM" val="MultipleChoiceMA"/>
  <p:tag name="PROBLEMSCORE_HALF" val="0.0"/>
  <p:tag name="PROBLEMSCORE" val="2.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BULLET" val="Wrong"/>
  <p:tag name="RAINPROBLEMTYPE" val="MultipleChoiceMA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BULLET" val="Wrong"/>
  <p:tag name="RAINPROBLEMTYPE" val="MultipleChoiceMA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MA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MultipleChoiceMA"/>
  <p:tag name="RAINPROBLEM" val="MultipleChoiceMA"/>
  <p:tag name="PROBLEMSCORE_HALF" val="0.0"/>
  <p:tag name="PROBLEMSCORE" val="2.0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MA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APER" val="PaperScor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414</Words>
  <Application>Microsoft Office PowerPoint</Application>
  <PresentationFormat>全屏显示(16:10)</PresentationFormat>
  <Paragraphs>115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6" baseType="lpstr">
      <vt:lpstr>Microsoft Yahei</vt:lpstr>
      <vt:lpstr>等线</vt:lpstr>
      <vt:lpstr>等线 Light</vt:lpstr>
      <vt:lpstr>Arial</vt:lpstr>
      <vt:lpstr>Office 主题​​</vt:lpstr>
      <vt:lpstr>课后习题2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课后习题2</dc:title>
  <dc:creator>xusz</dc:creator>
  <cp:lastModifiedBy>xusz</cp:lastModifiedBy>
  <cp:revision>1</cp:revision>
  <dcterms:created xsi:type="dcterms:W3CDTF">2019-01-07T01:11:44Z</dcterms:created>
  <dcterms:modified xsi:type="dcterms:W3CDTF">2019-01-07T01:11:54Z</dcterms:modified>
</cp:coreProperties>
</file>