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5"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5715000" cy="9144000" type="screen16x10"/>
  <p:notesSz cx="6858000" cy="9144000"/>
  <p:defaultTextStyle>
    <a:defPPr>
      <a:defRPr lang="zh-CN"/>
    </a:defPPr>
    <a:lvl1pPr marL="0" algn="l" defTabSz="713232" rtl="0" eaLnBrk="1" latinLnBrk="0" hangingPunct="1">
      <a:defRPr sz="1404" kern="1200">
        <a:solidFill>
          <a:schemeClr val="tx1"/>
        </a:solidFill>
        <a:latin typeface="+mn-lt"/>
        <a:ea typeface="+mn-ea"/>
        <a:cs typeface="+mn-cs"/>
      </a:defRPr>
    </a:lvl1pPr>
    <a:lvl2pPr marL="356616" algn="l" defTabSz="713232" rtl="0" eaLnBrk="1" latinLnBrk="0" hangingPunct="1">
      <a:defRPr sz="1404" kern="1200">
        <a:solidFill>
          <a:schemeClr val="tx1"/>
        </a:solidFill>
        <a:latin typeface="+mn-lt"/>
        <a:ea typeface="+mn-ea"/>
        <a:cs typeface="+mn-cs"/>
      </a:defRPr>
    </a:lvl2pPr>
    <a:lvl3pPr marL="713232" algn="l" defTabSz="713232" rtl="0" eaLnBrk="1" latinLnBrk="0" hangingPunct="1">
      <a:defRPr sz="1404" kern="1200">
        <a:solidFill>
          <a:schemeClr val="tx1"/>
        </a:solidFill>
        <a:latin typeface="+mn-lt"/>
        <a:ea typeface="+mn-ea"/>
        <a:cs typeface="+mn-cs"/>
      </a:defRPr>
    </a:lvl3pPr>
    <a:lvl4pPr marL="1069848" algn="l" defTabSz="713232" rtl="0" eaLnBrk="1" latinLnBrk="0" hangingPunct="1">
      <a:defRPr sz="1404" kern="1200">
        <a:solidFill>
          <a:schemeClr val="tx1"/>
        </a:solidFill>
        <a:latin typeface="+mn-lt"/>
        <a:ea typeface="+mn-ea"/>
        <a:cs typeface="+mn-cs"/>
      </a:defRPr>
    </a:lvl4pPr>
    <a:lvl5pPr marL="1426464" algn="l" defTabSz="713232" rtl="0" eaLnBrk="1" latinLnBrk="0" hangingPunct="1">
      <a:defRPr sz="1404" kern="1200">
        <a:solidFill>
          <a:schemeClr val="tx1"/>
        </a:solidFill>
        <a:latin typeface="+mn-lt"/>
        <a:ea typeface="+mn-ea"/>
        <a:cs typeface="+mn-cs"/>
      </a:defRPr>
    </a:lvl5pPr>
    <a:lvl6pPr marL="1783080" algn="l" defTabSz="713232" rtl="0" eaLnBrk="1" latinLnBrk="0" hangingPunct="1">
      <a:defRPr sz="1404" kern="1200">
        <a:solidFill>
          <a:schemeClr val="tx1"/>
        </a:solidFill>
        <a:latin typeface="+mn-lt"/>
        <a:ea typeface="+mn-ea"/>
        <a:cs typeface="+mn-cs"/>
      </a:defRPr>
    </a:lvl6pPr>
    <a:lvl7pPr marL="2139696" algn="l" defTabSz="713232" rtl="0" eaLnBrk="1" latinLnBrk="0" hangingPunct="1">
      <a:defRPr sz="1404" kern="1200">
        <a:solidFill>
          <a:schemeClr val="tx1"/>
        </a:solidFill>
        <a:latin typeface="+mn-lt"/>
        <a:ea typeface="+mn-ea"/>
        <a:cs typeface="+mn-cs"/>
      </a:defRPr>
    </a:lvl7pPr>
    <a:lvl8pPr marL="2496312" algn="l" defTabSz="713232" rtl="0" eaLnBrk="1" latinLnBrk="0" hangingPunct="1">
      <a:defRPr sz="1404" kern="1200">
        <a:solidFill>
          <a:schemeClr val="tx1"/>
        </a:solidFill>
        <a:latin typeface="+mn-lt"/>
        <a:ea typeface="+mn-ea"/>
        <a:cs typeface="+mn-cs"/>
      </a:defRPr>
    </a:lvl8pPr>
    <a:lvl9pPr marL="2852928" algn="l" defTabSz="713232" rtl="0" eaLnBrk="1" latinLnBrk="0" hangingPunct="1">
      <a:defRPr sz="140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1455" y="5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cSld name="雨课堂试卷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285750" y="3810000"/>
            <a:ext cx="5143500" cy="1524000"/>
          </a:xfrm>
          <a:prstGeom prst="rect">
            <a:avLst/>
          </a:prstGeom>
        </p:spPr>
        <p:txBody>
          <a:bodyPr vert="horz" anchor="ctr" anchorCtr="1"/>
          <a:lstStyle>
            <a:lvl1pPr>
              <a:defRPr sz="2600"/>
            </a:lvl1pPr>
          </a:lstStyle>
          <a:p>
            <a:r>
              <a:rPr lang="zh-CN" altLang="en-US" smtClean="0"/>
              <a:t>请填写试卷标题</a:t>
            </a:r>
            <a:endParaRPr lang="zh-CN" altLang="en-US"/>
          </a:p>
        </p:txBody>
      </p:sp>
    </p:spTree>
    <p:extLst>
      <p:ext uri="{BB962C8B-B14F-4D97-AF65-F5344CB8AC3E}">
        <p14:creationId xmlns:p14="http://schemas.microsoft.com/office/powerpoint/2010/main" val="1383336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69368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9819986"/>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85763" rtl="0" eaLnBrk="1" latinLnBrk="0" hangingPunct="1">
        <a:lnSpc>
          <a:spcPct val="90000"/>
        </a:lnSpc>
        <a:spcBef>
          <a:spcPct val="0"/>
        </a:spcBef>
        <a:buNone/>
        <a:defRPr sz="1856" kern="1200">
          <a:solidFill>
            <a:schemeClr val="tx1"/>
          </a:solidFill>
          <a:latin typeface="+mj-lt"/>
          <a:ea typeface="+mj-ea"/>
          <a:cs typeface="+mj-cs"/>
        </a:defRPr>
      </a:lvl1pPr>
    </p:titleStyle>
    <p:bodyStyle>
      <a:lvl1pPr marL="96441" indent="-96441" algn="l" defTabSz="385763" rtl="0" eaLnBrk="1" latinLnBrk="0" hangingPunct="1">
        <a:lnSpc>
          <a:spcPct val="90000"/>
        </a:lnSpc>
        <a:spcBef>
          <a:spcPts val="422"/>
        </a:spcBef>
        <a:buFont typeface="Arial" panose="020B0604020202020204" pitchFamily="34" charset="0"/>
        <a:buChar char="•"/>
        <a:defRPr sz="1181" kern="1200">
          <a:solidFill>
            <a:schemeClr val="tx1"/>
          </a:solidFill>
          <a:latin typeface="+mn-lt"/>
          <a:ea typeface="+mn-ea"/>
          <a:cs typeface="+mn-cs"/>
        </a:defRPr>
      </a:lvl1pPr>
      <a:lvl2pPr marL="289322" indent="-96441" algn="l" defTabSz="385763" rtl="0" eaLnBrk="1" latinLnBrk="0" hangingPunct="1">
        <a:lnSpc>
          <a:spcPct val="90000"/>
        </a:lnSpc>
        <a:spcBef>
          <a:spcPts val="211"/>
        </a:spcBef>
        <a:buFont typeface="Arial" panose="020B0604020202020204" pitchFamily="34" charset="0"/>
        <a:buChar char="•"/>
        <a:defRPr sz="1013" kern="1200">
          <a:solidFill>
            <a:schemeClr val="tx1"/>
          </a:solidFill>
          <a:latin typeface="+mn-lt"/>
          <a:ea typeface="+mn-ea"/>
          <a:cs typeface="+mn-cs"/>
        </a:defRPr>
      </a:lvl2pPr>
      <a:lvl3pPr marL="482204" indent="-96441" algn="l" defTabSz="385763" rtl="0" eaLnBrk="1" latinLnBrk="0" hangingPunct="1">
        <a:lnSpc>
          <a:spcPct val="90000"/>
        </a:lnSpc>
        <a:spcBef>
          <a:spcPts val="211"/>
        </a:spcBef>
        <a:buFont typeface="Arial" panose="020B0604020202020204" pitchFamily="34" charset="0"/>
        <a:buChar char="•"/>
        <a:defRPr sz="844" kern="1200">
          <a:solidFill>
            <a:schemeClr val="tx1"/>
          </a:solidFill>
          <a:latin typeface="+mn-lt"/>
          <a:ea typeface="+mn-ea"/>
          <a:cs typeface="+mn-cs"/>
        </a:defRPr>
      </a:lvl3pPr>
      <a:lvl4pPr marL="675085"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4pPr>
      <a:lvl5pPr marL="867966"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5pPr>
      <a:lvl6pPr marL="1060847"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6pPr>
      <a:lvl7pPr marL="1253729"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7pPr>
      <a:lvl8pPr marL="1446610"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8pPr>
      <a:lvl9pPr marL="1639491"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9pPr>
    </p:bodyStyle>
    <p:otherStyle>
      <a:defPPr>
        <a:defRPr lang="zh-CN"/>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8" Type="http://schemas.openxmlformats.org/officeDocument/2006/relationships/tags" Target="../tags/tag121.xml"/><Relationship Id="rId13" Type="http://schemas.openxmlformats.org/officeDocument/2006/relationships/tags" Target="../tags/tag126.xml"/><Relationship Id="rId18" Type="http://schemas.openxmlformats.org/officeDocument/2006/relationships/image" Target="../media/image2.tmp"/><Relationship Id="rId3" Type="http://schemas.openxmlformats.org/officeDocument/2006/relationships/tags" Target="../tags/tag116.xml"/><Relationship Id="rId7" Type="http://schemas.openxmlformats.org/officeDocument/2006/relationships/tags" Target="../tags/tag120.xml"/><Relationship Id="rId12" Type="http://schemas.openxmlformats.org/officeDocument/2006/relationships/tags" Target="../tags/tag125.xml"/><Relationship Id="rId17" Type="http://schemas.openxmlformats.org/officeDocument/2006/relationships/slideLayout" Target="../slideLayouts/slideLayout2.xml"/><Relationship Id="rId2" Type="http://schemas.openxmlformats.org/officeDocument/2006/relationships/tags" Target="../tags/tag115.xml"/><Relationship Id="rId16" Type="http://schemas.openxmlformats.org/officeDocument/2006/relationships/tags" Target="../tags/tag129.xml"/><Relationship Id="rId1" Type="http://schemas.openxmlformats.org/officeDocument/2006/relationships/tags" Target="../tags/tag114.xml"/><Relationship Id="rId6" Type="http://schemas.openxmlformats.org/officeDocument/2006/relationships/tags" Target="../tags/tag119.xml"/><Relationship Id="rId11" Type="http://schemas.openxmlformats.org/officeDocument/2006/relationships/tags" Target="../tags/tag124.xml"/><Relationship Id="rId5" Type="http://schemas.openxmlformats.org/officeDocument/2006/relationships/tags" Target="../tags/tag118.xml"/><Relationship Id="rId15" Type="http://schemas.openxmlformats.org/officeDocument/2006/relationships/tags" Target="../tags/tag128.xml"/><Relationship Id="rId10" Type="http://schemas.openxmlformats.org/officeDocument/2006/relationships/tags" Target="../tags/tag123.xml"/><Relationship Id="rId4" Type="http://schemas.openxmlformats.org/officeDocument/2006/relationships/tags" Target="../tags/tag117.xml"/><Relationship Id="rId9" Type="http://schemas.openxmlformats.org/officeDocument/2006/relationships/tags" Target="../tags/tag122.xml"/><Relationship Id="rId14" Type="http://schemas.openxmlformats.org/officeDocument/2006/relationships/tags" Target="../tags/tag127.xml"/></Relationships>
</file>

<file path=ppt/slides/_rels/slide11.xml.rels><?xml version="1.0" encoding="UTF-8" standalone="yes"?>
<Relationships xmlns="http://schemas.openxmlformats.org/package/2006/relationships"><Relationship Id="rId8" Type="http://schemas.openxmlformats.org/officeDocument/2006/relationships/tags" Target="../tags/tag137.xml"/><Relationship Id="rId13" Type="http://schemas.openxmlformats.org/officeDocument/2006/relationships/tags" Target="../tags/tag142.xml"/><Relationship Id="rId18" Type="http://schemas.openxmlformats.org/officeDocument/2006/relationships/image" Target="../media/image2.tmp"/><Relationship Id="rId3" Type="http://schemas.openxmlformats.org/officeDocument/2006/relationships/tags" Target="../tags/tag132.xml"/><Relationship Id="rId7" Type="http://schemas.openxmlformats.org/officeDocument/2006/relationships/tags" Target="../tags/tag136.xml"/><Relationship Id="rId12" Type="http://schemas.openxmlformats.org/officeDocument/2006/relationships/tags" Target="../tags/tag141.xml"/><Relationship Id="rId17" Type="http://schemas.openxmlformats.org/officeDocument/2006/relationships/slideLayout" Target="../slideLayouts/slideLayout2.xml"/><Relationship Id="rId2" Type="http://schemas.openxmlformats.org/officeDocument/2006/relationships/tags" Target="../tags/tag131.xml"/><Relationship Id="rId16" Type="http://schemas.openxmlformats.org/officeDocument/2006/relationships/tags" Target="../tags/tag145.xml"/><Relationship Id="rId1" Type="http://schemas.openxmlformats.org/officeDocument/2006/relationships/tags" Target="../tags/tag130.xml"/><Relationship Id="rId6" Type="http://schemas.openxmlformats.org/officeDocument/2006/relationships/tags" Target="../tags/tag135.xml"/><Relationship Id="rId11" Type="http://schemas.openxmlformats.org/officeDocument/2006/relationships/tags" Target="../tags/tag140.xml"/><Relationship Id="rId5" Type="http://schemas.openxmlformats.org/officeDocument/2006/relationships/tags" Target="../tags/tag134.xml"/><Relationship Id="rId15" Type="http://schemas.openxmlformats.org/officeDocument/2006/relationships/tags" Target="../tags/tag144.xml"/><Relationship Id="rId10" Type="http://schemas.openxmlformats.org/officeDocument/2006/relationships/tags" Target="../tags/tag139.xml"/><Relationship Id="rId4" Type="http://schemas.openxmlformats.org/officeDocument/2006/relationships/tags" Target="../tags/tag133.xml"/><Relationship Id="rId9" Type="http://schemas.openxmlformats.org/officeDocument/2006/relationships/tags" Target="../tags/tag138.xml"/><Relationship Id="rId14" Type="http://schemas.openxmlformats.org/officeDocument/2006/relationships/tags" Target="../tags/tag143.xml"/></Relationships>
</file>

<file path=ppt/slides/_rels/slide12.xml.rels><?xml version="1.0" encoding="UTF-8" standalone="yes"?>
<Relationships xmlns="http://schemas.openxmlformats.org/package/2006/relationships"><Relationship Id="rId8" Type="http://schemas.openxmlformats.org/officeDocument/2006/relationships/tags" Target="../tags/tag153.xml"/><Relationship Id="rId13" Type="http://schemas.openxmlformats.org/officeDocument/2006/relationships/tags" Target="../tags/tag158.xml"/><Relationship Id="rId18" Type="http://schemas.openxmlformats.org/officeDocument/2006/relationships/image" Target="../media/image2.tmp"/><Relationship Id="rId3" Type="http://schemas.openxmlformats.org/officeDocument/2006/relationships/tags" Target="../tags/tag148.xml"/><Relationship Id="rId7" Type="http://schemas.openxmlformats.org/officeDocument/2006/relationships/tags" Target="../tags/tag152.xml"/><Relationship Id="rId12" Type="http://schemas.openxmlformats.org/officeDocument/2006/relationships/tags" Target="../tags/tag157.xml"/><Relationship Id="rId17" Type="http://schemas.openxmlformats.org/officeDocument/2006/relationships/slideLayout" Target="../slideLayouts/slideLayout2.xml"/><Relationship Id="rId2" Type="http://schemas.openxmlformats.org/officeDocument/2006/relationships/tags" Target="../tags/tag147.xml"/><Relationship Id="rId16" Type="http://schemas.openxmlformats.org/officeDocument/2006/relationships/tags" Target="../tags/tag161.xml"/><Relationship Id="rId1" Type="http://schemas.openxmlformats.org/officeDocument/2006/relationships/tags" Target="../tags/tag146.xml"/><Relationship Id="rId6" Type="http://schemas.openxmlformats.org/officeDocument/2006/relationships/tags" Target="../tags/tag151.xml"/><Relationship Id="rId11" Type="http://schemas.openxmlformats.org/officeDocument/2006/relationships/tags" Target="../tags/tag156.xml"/><Relationship Id="rId5" Type="http://schemas.openxmlformats.org/officeDocument/2006/relationships/tags" Target="../tags/tag150.xml"/><Relationship Id="rId15" Type="http://schemas.openxmlformats.org/officeDocument/2006/relationships/tags" Target="../tags/tag160.xml"/><Relationship Id="rId10" Type="http://schemas.openxmlformats.org/officeDocument/2006/relationships/tags" Target="../tags/tag155.xml"/><Relationship Id="rId4" Type="http://schemas.openxmlformats.org/officeDocument/2006/relationships/tags" Target="../tags/tag149.xml"/><Relationship Id="rId9" Type="http://schemas.openxmlformats.org/officeDocument/2006/relationships/tags" Target="../tags/tag154.xml"/><Relationship Id="rId14" Type="http://schemas.openxmlformats.org/officeDocument/2006/relationships/tags" Target="../tags/tag159.xml"/></Relationships>
</file>

<file path=ppt/slides/_rels/slide13.xml.rels><?xml version="1.0" encoding="UTF-8" standalone="yes"?>
<Relationships xmlns="http://schemas.openxmlformats.org/package/2006/relationships"><Relationship Id="rId8" Type="http://schemas.openxmlformats.org/officeDocument/2006/relationships/tags" Target="../tags/tag169.xml"/><Relationship Id="rId13" Type="http://schemas.openxmlformats.org/officeDocument/2006/relationships/slideLayout" Target="../slideLayouts/slideLayout2.xml"/><Relationship Id="rId3" Type="http://schemas.openxmlformats.org/officeDocument/2006/relationships/tags" Target="../tags/tag164.xml"/><Relationship Id="rId7" Type="http://schemas.openxmlformats.org/officeDocument/2006/relationships/tags" Target="../tags/tag168.xml"/><Relationship Id="rId12" Type="http://schemas.openxmlformats.org/officeDocument/2006/relationships/tags" Target="../tags/tag173.xml"/><Relationship Id="rId2" Type="http://schemas.openxmlformats.org/officeDocument/2006/relationships/tags" Target="../tags/tag163.xml"/><Relationship Id="rId1" Type="http://schemas.openxmlformats.org/officeDocument/2006/relationships/tags" Target="../tags/tag162.xml"/><Relationship Id="rId6" Type="http://schemas.openxmlformats.org/officeDocument/2006/relationships/tags" Target="../tags/tag167.xml"/><Relationship Id="rId11" Type="http://schemas.openxmlformats.org/officeDocument/2006/relationships/tags" Target="../tags/tag172.xml"/><Relationship Id="rId5" Type="http://schemas.openxmlformats.org/officeDocument/2006/relationships/tags" Target="../tags/tag166.xml"/><Relationship Id="rId10" Type="http://schemas.openxmlformats.org/officeDocument/2006/relationships/tags" Target="../tags/tag171.xml"/><Relationship Id="rId4" Type="http://schemas.openxmlformats.org/officeDocument/2006/relationships/tags" Target="../tags/tag165.xml"/><Relationship Id="rId9" Type="http://schemas.openxmlformats.org/officeDocument/2006/relationships/tags" Target="../tags/tag170.xml"/><Relationship Id="rId14" Type="http://schemas.openxmlformats.org/officeDocument/2006/relationships/image" Target="../media/image2.tmp"/></Relationships>
</file>

<file path=ppt/slides/_rels/slide14.xml.rels><?xml version="1.0" encoding="UTF-8" standalone="yes"?>
<Relationships xmlns="http://schemas.openxmlformats.org/package/2006/relationships"><Relationship Id="rId8" Type="http://schemas.openxmlformats.org/officeDocument/2006/relationships/tags" Target="../tags/tag181.xml"/><Relationship Id="rId13" Type="http://schemas.openxmlformats.org/officeDocument/2006/relationships/slideLayout" Target="../slideLayouts/slideLayout2.xml"/><Relationship Id="rId3" Type="http://schemas.openxmlformats.org/officeDocument/2006/relationships/tags" Target="../tags/tag176.xml"/><Relationship Id="rId7" Type="http://schemas.openxmlformats.org/officeDocument/2006/relationships/tags" Target="../tags/tag180.xml"/><Relationship Id="rId12" Type="http://schemas.openxmlformats.org/officeDocument/2006/relationships/tags" Target="../tags/tag185.xml"/><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tags" Target="../tags/tag179.xml"/><Relationship Id="rId11" Type="http://schemas.openxmlformats.org/officeDocument/2006/relationships/tags" Target="../tags/tag184.xml"/><Relationship Id="rId5" Type="http://schemas.openxmlformats.org/officeDocument/2006/relationships/tags" Target="../tags/tag178.xml"/><Relationship Id="rId10" Type="http://schemas.openxmlformats.org/officeDocument/2006/relationships/tags" Target="../tags/tag183.xml"/><Relationship Id="rId4" Type="http://schemas.openxmlformats.org/officeDocument/2006/relationships/tags" Target="../tags/tag177.xml"/><Relationship Id="rId9" Type="http://schemas.openxmlformats.org/officeDocument/2006/relationships/tags" Target="../tags/tag182.xml"/><Relationship Id="rId14" Type="http://schemas.openxmlformats.org/officeDocument/2006/relationships/image" Target="../media/image2.tmp"/></Relationships>
</file>

<file path=ppt/slides/_rels/slide15.xml.rels><?xml version="1.0" encoding="UTF-8" standalone="yes"?>
<Relationships xmlns="http://schemas.openxmlformats.org/package/2006/relationships"><Relationship Id="rId8" Type="http://schemas.openxmlformats.org/officeDocument/2006/relationships/tags" Target="../tags/tag193.xml"/><Relationship Id="rId13" Type="http://schemas.openxmlformats.org/officeDocument/2006/relationships/slideLayout" Target="../slideLayouts/slideLayout2.xml"/><Relationship Id="rId3" Type="http://schemas.openxmlformats.org/officeDocument/2006/relationships/tags" Target="../tags/tag188.xml"/><Relationship Id="rId7" Type="http://schemas.openxmlformats.org/officeDocument/2006/relationships/tags" Target="../tags/tag192.xml"/><Relationship Id="rId12" Type="http://schemas.openxmlformats.org/officeDocument/2006/relationships/tags" Target="../tags/tag197.xml"/><Relationship Id="rId2" Type="http://schemas.openxmlformats.org/officeDocument/2006/relationships/tags" Target="../tags/tag187.xml"/><Relationship Id="rId1" Type="http://schemas.openxmlformats.org/officeDocument/2006/relationships/tags" Target="../tags/tag186.xml"/><Relationship Id="rId6" Type="http://schemas.openxmlformats.org/officeDocument/2006/relationships/tags" Target="../tags/tag191.xml"/><Relationship Id="rId11" Type="http://schemas.openxmlformats.org/officeDocument/2006/relationships/tags" Target="../tags/tag196.xml"/><Relationship Id="rId5" Type="http://schemas.openxmlformats.org/officeDocument/2006/relationships/tags" Target="../tags/tag190.xml"/><Relationship Id="rId10" Type="http://schemas.openxmlformats.org/officeDocument/2006/relationships/tags" Target="../tags/tag195.xml"/><Relationship Id="rId4" Type="http://schemas.openxmlformats.org/officeDocument/2006/relationships/tags" Target="../tags/tag189.xml"/><Relationship Id="rId9" Type="http://schemas.openxmlformats.org/officeDocument/2006/relationships/tags" Target="../tags/tag194.xml"/><Relationship Id="rId14" Type="http://schemas.openxmlformats.org/officeDocument/2006/relationships/image" Target="../media/image2.tmp"/></Relationships>
</file>

<file path=ppt/slides/_rels/slide16.xml.rels><?xml version="1.0" encoding="UTF-8" standalone="yes"?>
<Relationships xmlns="http://schemas.openxmlformats.org/package/2006/relationships"><Relationship Id="rId8" Type="http://schemas.openxmlformats.org/officeDocument/2006/relationships/tags" Target="../tags/tag205.xml"/><Relationship Id="rId13" Type="http://schemas.openxmlformats.org/officeDocument/2006/relationships/slideLayout" Target="../slideLayouts/slideLayout2.xml"/><Relationship Id="rId3" Type="http://schemas.openxmlformats.org/officeDocument/2006/relationships/tags" Target="../tags/tag200.xml"/><Relationship Id="rId7" Type="http://schemas.openxmlformats.org/officeDocument/2006/relationships/tags" Target="../tags/tag204.xml"/><Relationship Id="rId12" Type="http://schemas.openxmlformats.org/officeDocument/2006/relationships/tags" Target="../tags/tag209.xml"/><Relationship Id="rId2" Type="http://schemas.openxmlformats.org/officeDocument/2006/relationships/tags" Target="../tags/tag199.xml"/><Relationship Id="rId1" Type="http://schemas.openxmlformats.org/officeDocument/2006/relationships/tags" Target="../tags/tag198.xml"/><Relationship Id="rId6" Type="http://schemas.openxmlformats.org/officeDocument/2006/relationships/tags" Target="../tags/tag203.xml"/><Relationship Id="rId11" Type="http://schemas.openxmlformats.org/officeDocument/2006/relationships/tags" Target="../tags/tag208.xml"/><Relationship Id="rId5" Type="http://schemas.openxmlformats.org/officeDocument/2006/relationships/tags" Target="../tags/tag202.xml"/><Relationship Id="rId10" Type="http://schemas.openxmlformats.org/officeDocument/2006/relationships/tags" Target="../tags/tag207.xml"/><Relationship Id="rId4" Type="http://schemas.openxmlformats.org/officeDocument/2006/relationships/tags" Target="../tags/tag201.xml"/><Relationship Id="rId9" Type="http://schemas.openxmlformats.org/officeDocument/2006/relationships/tags" Target="../tags/tag206.xml"/><Relationship Id="rId14" Type="http://schemas.openxmlformats.org/officeDocument/2006/relationships/image" Target="../media/image2.tmp"/></Relationships>
</file>

<file path=ppt/slides/_rels/slide17.xml.rels><?xml version="1.0" encoding="UTF-8" standalone="yes"?>
<Relationships xmlns="http://schemas.openxmlformats.org/package/2006/relationships"><Relationship Id="rId8" Type="http://schemas.openxmlformats.org/officeDocument/2006/relationships/tags" Target="../tags/tag217.xml"/><Relationship Id="rId13" Type="http://schemas.openxmlformats.org/officeDocument/2006/relationships/slideLayout" Target="../slideLayouts/slideLayout2.xml"/><Relationship Id="rId3" Type="http://schemas.openxmlformats.org/officeDocument/2006/relationships/tags" Target="../tags/tag212.xml"/><Relationship Id="rId7" Type="http://schemas.openxmlformats.org/officeDocument/2006/relationships/tags" Target="../tags/tag216.xml"/><Relationship Id="rId12" Type="http://schemas.openxmlformats.org/officeDocument/2006/relationships/tags" Target="../tags/tag221.xml"/><Relationship Id="rId2" Type="http://schemas.openxmlformats.org/officeDocument/2006/relationships/tags" Target="../tags/tag211.xml"/><Relationship Id="rId1" Type="http://schemas.openxmlformats.org/officeDocument/2006/relationships/tags" Target="../tags/tag210.xml"/><Relationship Id="rId6" Type="http://schemas.openxmlformats.org/officeDocument/2006/relationships/tags" Target="../tags/tag215.xml"/><Relationship Id="rId11" Type="http://schemas.openxmlformats.org/officeDocument/2006/relationships/tags" Target="../tags/tag220.xml"/><Relationship Id="rId5" Type="http://schemas.openxmlformats.org/officeDocument/2006/relationships/tags" Target="../tags/tag214.xml"/><Relationship Id="rId10" Type="http://schemas.openxmlformats.org/officeDocument/2006/relationships/tags" Target="../tags/tag219.xml"/><Relationship Id="rId4" Type="http://schemas.openxmlformats.org/officeDocument/2006/relationships/tags" Target="../tags/tag213.xml"/><Relationship Id="rId9" Type="http://schemas.openxmlformats.org/officeDocument/2006/relationships/tags" Target="../tags/tag218.xml"/><Relationship Id="rId14" Type="http://schemas.openxmlformats.org/officeDocument/2006/relationships/image" Target="../media/image2.tmp"/></Relationships>
</file>

<file path=ppt/slides/_rels/slide18.xml.rels><?xml version="1.0" encoding="UTF-8" standalone="yes"?>
<Relationships xmlns="http://schemas.openxmlformats.org/package/2006/relationships"><Relationship Id="rId8" Type="http://schemas.openxmlformats.org/officeDocument/2006/relationships/tags" Target="../tags/tag229.xml"/><Relationship Id="rId13" Type="http://schemas.openxmlformats.org/officeDocument/2006/relationships/slideLayout" Target="../slideLayouts/slideLayout2.xml"/><Relationship Id="rId3" Type="http://schemas.openxmlformats.org/officeDocument/2006/relationships/tags" Target="../tags/tag224.xml"/><Relationship Id="rId7" Type="http://schemas.openxmlformats.org/officeDocument/2006/relationships/tags" Target="../tags/tag228.xml"/><Relationship Id="rId12" Type="http://schemas.openxmlformats.org/officeDocument/2006/relationships/tags" Target="../tags/tag233.xml"/><Relationship Id="rId2" Type="http://schemas.openxmlformats.org/officeDocument/2006/relationships/tags" Target="../tags/tag223.xml"/><Relationship Id="rId1" Type="http://schemas.openxmlformats.org/officeDocument/2006/relationships/tags" Target="../tags/tag222.xml"/><Relationship Id="rId6" Type="http://schemas.openxmlformats.org/officeDocument/2006/relationships/tags" Target="../tags/tag227.xml"/><Relationship Id="rId11" Type="http://schemas.openxmlformats.org/officeDocument/2006/relationships/tags" Target="../tags/tag232.xml"/><Relationship Id="rId5" Type="http://schemas.openxmlformats.org/officeDocument/2006/relationships/tags" Target="../tags/tag226.xml"/><Relationship Id="rId10" Type="http://schemas.openxmlformats.org/officeDocument/2006/relationships/tags" Target="../tags/tag231.xml"/><Relationship Id="rId4" Type="http://schemas.openxmlformats.org/officeDocument/2006/relationships/tags" Target="../tags/tag225.xml"/><Relationship Id="rId9" Type="http://schemas.openxmlformats.org/officeDocument/2006/relationships/tags" Target="../tags/tag230.xml"/><Relationship Id="rId14" Type="http://schemas.openxmlformats.org/officeDocument/2006/relationships/image" Target="../media/image2.tmp"/></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image" Target="../media/image2.tmp"/><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slideLayout" Target="../slideLayouts/slideLayout2.xml"/><Relationship Id="rId2" Type="http://schemas.openxmlformats.org/officeDocument/2006/relationships/tags" Target="../tags/tag3.xml"/><Relationship Id="rId16" Type="http://schemas.openxmlformats.org/officeDocument/2006/relationships/tags" Target="../tags/tag17.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4.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tags" Target="../tags/tag30.xml"/><Relationship Id="rId18" Type="http://schemas.openxmlformats.org/officeDocument/2006/relationships/image" Target="../media/image2.tmp"/><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tags" Target="../tags/tag29.xml"/><Relationship Id="rId17" Type="http://schemas.openxmlformats.org/officeDocument/2006/relationships/slideLayout" Target="../slideLayouts/slideLayout2.xml"/><Relationship Id="rId2" Type="http://schemas.openxmlformats.org/officeDocument/2006/relationships/tags" Target="../tags/tag19.xml"/><Relationship Id="rId16" Type="http://schemas.openxmlformats.org/officeDocument/2006/relationships/tags" Target="../tags/tag33.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5" Type="http://schemas.openxmlformats.org/officeDocument/2006/relationships/tags" Target="../tags/tag22.xml"/><Relationship Id="rId15" Type="http://schemas.openxmlformats.org/officeDocument/2006/relationships/tags" Target="../tags/tag32.xml"/><Relationship Id="rId10" Type="http://schemas.openxmlformats.org/officeDocument/2006/relationships/tags" Target="../tags/tag27.xml"/><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tags" Target="../tags/tag31.xml"/></Relationships>
</file>

<file path=ppt/slides/_rels/slide5.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tags" Target="../tags/tag46.xml"/><Relationship Id="rId18" Type="http://schemas.openxmlformats.org/officeDocument/2006/relationships/image" Target="../media/image2.tmp"/><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tags" Target="../tags/tag45.xml"/><Relationship Id="rId17" Type="http://schemas.openxmlformats.org/officeDocument/2006/relationships/slideLayout" Target="../slideLayouts/slideLayout2.xml"/><Relationship Id="rId2" Type="http://schemas.openxmlformats.org/officeDocument/2006/relationships/tags" Target="../tags/tag35.xml"/><Relationship Id="rId16" Type="http://schemas.openxmlformats.org/officeDocument/2006/relationships/tags" Target="../tags/tag49.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5" Type="http://schemas.openxmlformats.org/officeDocument/2006/relationships/tags" Target="../tags/tag38.xml"/><Relationship Id="rId15" Type="http://schemas.openxmlformats.org/officeDocument/2006/relationships/tags" Target="../tags/tag48.xml"/><Relationship Id="rId10" Type="http://schemas.openxmlformats.org/officeDocument/2006/relationships/tags" Target="../tags/tag43.xml"/><Relationship Id="rId4" Type="http://schemas.openxmlformats.org/officeDocument/2006/relationships/tags" Target="../tags/tag37.xml"/><Relationship Id="rId9" Type="http://schemas.openxmlformats.org/officeDocument/2006/relationships/tags" Target="../tags/tag42.xml"/><Relationship Id="rId14" Type="http://schemas.openxmlformats.org/officeDocument/2006/relationships/tags" Target="../tags/tag47.xml"/></Relationships>
</file>

<file path=ppt/slides/_rels/slide6.xml.rels><?xml version="1.0" encoding="UTF-8" standalone="yes"?>
<Relationships xmlns="http://schemas.openxmlformats.org/package/2006/relationships"><Relationship Id="rId8" Type="http://schemas.openxmlformats.org/officeDocument/2006/relationships/tags" Target="../tags/tag57.xml"/><Relationship Id="rId13" Type="http://schemas.openxmlformats.org/officeDocument/2006/relationships/tags" Target="../tags/tag62.xml"/><Relationship Id="rId18" Type="http://schemas.openxmlformats.org/officeDocument/2006/relationships/image" Target="../media/image2.tmp"/><Relationship Id="rId3" Type="http://schemas.openxmlformats.org/officeDocument/2006/relationships/tags" Target="../tags/tag52.xml"/><Relationship Id="rId7" Type="http://schemas.openxmlformats.org/officeDocument/2006/relationships/tags" Target="../tags/tag56.xml"/><Relationship Id="rId12" Type="http://schemas.openxmlformats.org/officeDocument/2006/relationships/tags" Target="../tags/tag61.xml"/><Relationship Id="rId17" Type="http://schemas.openxmlformats.org/officeDocument/2006/relationships/slideLayout" Target="../slideLayouts/slideLayout2.xml"/><Relationship Id="rId2" Type="http://schemas.openxmlformats.org/officeDocument/2006/relationships/tags" Target="../tags/tag51.xml"/><Relationship Id="rId16" Type="http://schemas.openxmlformats.org/officeDocument/2006/relationships/tags" Target="../tags/tag65.xml"/><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tags" Target="../tags/tag60.xml"/><Relationship Id="rId5" Type="http://schemas.openxmlformats.org/officeDocument/2006/relationships/tags" Target="../tags/tag54.xml"/><Relationship Id="rId15" Type="http://schemas.openxmlformats.org/officeDocument/2006/relationships/tags" Target="../tags/tag64.xml"/><Relationship Id="rId10" Type="http://schemas.openxmlformats.org/officeDocument/2006/relationships/tags" Target="../tags/tag59.xml"/><Relationship Id="rId4" Type="http://schemas.openxmlformats.org/officeDocument/2006/relationships/tags" Target="../tags/tag53.xml"/><Relationship Id="rId9" Type="http://schemas.openxmlformats.org/officeDocument/2006/relationships/tags" Target="../tags/tag58.xml"/><Relationship Id="rId14" Type="http://schemas.openxmlformats.org/officeDocument/2006/relationships/tags" Target="../tags/tag63.xml"/></Relationships>
</file>

<file path=ppt/slides/_rels/slide7.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2.tmp"/><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Layout" Target="../slideLayouts/slideLayout2.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s/_rels/slide8.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18" Type="http://schemas.openxmlformats.org/officeDocument/2006/relationships/image" Target="../media/image2.tmp"/><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17" Type="http://schemas.openxmlformats.org/officeDocument/2006/relationships/slideLayout" Target="../slideLayouts/slideLayout2.xml"/><Relationship Id="rId2" Type="http://schemas.openxmlformats.org/officeDocument/2006/relationships/tags" Target="../tags/tag83.xml"/><Relationship Id="rId16" Type="http://schemas.openxmlformats.org/officeDocument/2006/relationships/tags" Target="../tags/tag97.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tags" Target="../tags/tag96.xml"/><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tags" Target="../tags/tag95.xml"/></Relationships>
</file>

<file path=ppt/slides/_rels/slide9.xml.rels><?xml version="1.0" encoding="UTF-8" standalone="yes"?>
<Relationships xmlns="http://schemas.openxmlformats.org/package/2006/relationships"><Relationship Id="rId8" Type="http://schemas.openxmlformats.org/officeDocument/2006/relationships/tags" Target="../tags/tag105.xml"/><Relationship Id="rId13" Type="http://schemas.openxmlformats.org/officeDocument/2006/relationships/tags" Target="../tags/tag110.xml"/><Relationship Id="rId18" Type="http://schemas.openxmlformats.org/officeDocument/2006/relationships/image" Target="../media/image2.tmp"/><Relationship Id="rId3" Type="http://schemas.openxmlformats.org/officeDocument/2006/relationships/tags" Target="../tags/tag100.xml"/><Relationship Id="rId7" Type="http://schemas.openxmlformats.org/officeDocument/2006/relationships/tags" Target="../tags/tag104.xml"/><Relationship Id="rId12" Type="http://schemas.openxmlformats.org/officeDocument/2006/relationships/tags" Target="../tags/tag109.xml"/><Relationship Id="rId17" Type="http://schemas.openxmlformats.org/officeDocument/2006/relationships/slideLayout" Target="../slideLayouts/slideLayout2.xml"/><Relationship Id="rId2" Type="http://schemas.openxmlformats.org/officeDocument/2006/relationships/tags" Target="../tags/tag99.xml"/><Relationship Id="rId16" Type="http://schemas.openxmlformats.org/officeDocument/2006/relationships/tags" Target="../tags/tag113.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tags" Target="../tags/tag108.xml"/><Relationship Id="rId5" Type="http://schemas.openxmlformats.org/officeDocument/2006/relationships/tags" Target="../tags/tag102.xml"/><Relationship Id="rId15" Type="http://schemas.openxmlformats.org/officeDocument/2006/relationships/tags" Target="../tags/tag112.xml"/><Relationship Id="rId10" Type="http://schemas.openxmlformats.org/officeDocument/2006/relationships/tags" Target="../tags/tag107.xml"/><Relationship Id="rId4" Type="http://schemas.openxmlformats.org/officeDocument/2006/relationships/tags" Target="../tags/tag101.xml"/><Relationship Id="rId9" Type="http://schemas.openxmlformats.org/officeDocument/2006/relationships/tags" Target="../tags/tag106.xml"/><Relationship Id="rId14" Type="http://schemas.openxmlformats.org/officeDocument/2006/relationships/tags" Target="../tags/tag1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latin typeface="微软雅黑" panose="020B0503020204020204" pitchFamily="34" charset="-122"/>
                <a:ea typeface="微软雅黑" panose="020B0503020204020204" pitchFamily="34" charset="-122"/>
              </a:rPr>
              <a:t>第一章单元测试</a:t>
            </a:r>
            <a:endParaRPr lang="zh-CN" altLang="en-US" b="1" dirty="0">
              <a:latin typeface="微软雅黑" panose="020B0503020204020204" pitchFamily="34" charset="-122"/>
              <a:ea typeface="微软雅黑" panose="020B0503020204020204" pitchFamily="34" charset="-122"/>
            </a:endParaRPr>
          </a:p>
        </p:txBody>
      </p:sp>
      <p:sp>
        <p:nvSpPr>
          <p:cNvPr id="3" name="矩形 2"/>
          <p:cNvSpPr/>
          <p:nvPr/>
        </p:nvSpPr>
        <p:spPr>
          <a:xfrm>
            <a:off x="127000" y="7874000"/>
            <a:ext cx="5461000" cy="10160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smtClean="0">
                <a:solidFill>
                  <a:srgbClr val="FF0000"/>
                </a:solidFill>
              </a:rPr>
              <a:t>*此封面页请勿删除，删除后将无法上传至试卷库，添加菜单栏任意题型即可制作试卷。本提示将在上传时自动隐藏。</a:t>
            </a:r>
            <a:endParaRPr lang="zh-CN" altLang="en-US" sz="2000" dirty="0">
              <a:solidFill>
                <a:srgbClr val="FF0000"/>
              </a:solidFill>
            </a:endParaRPr>
          </a:p>
        </p:txBody>
      </p:sp>
    </p:spTree>
    <p:custDataLst>
      <p:tags r:id="rId1"/>
    </p:custDataLst>
    <p:extLst>
      <p:ext uri="{BB962C8B-B14F-4D97-AF65-F5344CB8AC3E}">
        <p14:creationId xmlns:p14="http://schemas.microsoft.com/office/powerpoint/2010/main" val="1768046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571500" y="1389281"/>
            <a:ext cx="4356418" cy="1221938"/>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360363" indent="-360363">
              <a:lnSpc>
                <a:spcPct val="150000"/>
              </a:lnSpc>
            </a:pP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8.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以下关于</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变性的描述</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正确的是</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custDataLst>
              <p:tags r:id="rId3"/>
            </p:custDataLst>
          </p:nvPr>
        </p:nvSpPr>
        <p:spPr>
          <a:xfrm>
            <a:off x="1143000" y="3714750"/>
            <a:ext cx="3913505" cy="88392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变性的</a:t>
            </a:r>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分子会断裂成长度不一的短小双链片段</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椭圆 9"/>
          <p:cNvSpPr>
            <a:spLocks noChangeAspect="1"/>
          </p:cNvSpPr>
          <p:nvPr>
            <p:custDataLst>
              <p:tags r:id="rId4"/>
            </p:custDataLst>
          </p:nvPr>
        </p:nvSpPr>
        <p:spPr>
          <a:xfrm>
            <a:off x="539496" y="3869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矩形 10"/>
          <p:cNvSpPr/>
          <p:nvPr>
            <p:custDataLst>
              <p:tags r:id="rId5"/>
            </p:custDataLst>
          </p:nvPr>
        </p:nvSpPr>
        <p:spPr>
          <a:xfrm>
            <a:off x="1143000" y="4857750"/>
            <a:ext cx="3905568" cy="88392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变性的</a:t>
            </a:r>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分子会水解产生核苷和磷酸</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6"/>
            </p:custDataLst>
          </p:nvPr>
        </p:nvSpPr>
        <p:spPr>
          <a:xfrm>
            <a:off x="539496" y="5012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矩形 12"/>
          <p:cNvSpPr/>
          <p:nvPr>
            <p:custDataLst>
              <p:tags r:id="rId7"/>
            </p:custDataLst>
          </p:nvPr>
        </p:nvSpPr>
        <p:spPr>
          <a:xfrm>
            <a:off x="1143000" y="6000750"/>
            <a:ext cx="3905568" cy="88392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变性的</a:t>
            </a:r>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分子会局部解链</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椭圆 13"/>
          <p:cNvSpPr>
            <a:spLocks noChangeAspect="1"/>
          </p:cNvSpPr>
          <p:nvPr>
            <p:custDataLst>
              <p:tags r:id="rId8"/>
            </p:custDataLst>
          </p:nvPr>
        </p:nvSpPr>
        <p:spPr>
          <a:xfrm>
            <a:off x="539496" y="6155055"/>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矩形 14"/>
          <p:cNvSpPr/>
          <p:nvPr>
            <p:custDataLst>
              <p:tags r:id="rId9"/>
            </p:custDataLst>
          </p:nvPr>
        </p:nvSpPr>
        <p:spPr>
          <a:xfrm>
            <a:off x="1143000" y="7143750"/>
            <a:ext cx="3905568" cy="88392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变性的</a:t>
            </a:r>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分子会产生错配的碱基对</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6" name="椭圆 15"/>
          <p:cNvSpPr>
            <a:spLocks noChangeAspect="1"/>
          </p:cNvSpPr>
          <p:nvPr>
            <p:custDataLst>
              <p:tags r:id="rId10"/>
            </p:custDataLst>
          </p:nvPr>
        </p:nvSpPr>
        <p:spPr>
          <a:xfrm>
            <a:off x="539496" y="7298055"/>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custDataLst>
              <p:tags r:id="rId11"/>
            </p:custDataLst>
          </p:nvPr>
        </p:nvGrpSpPr>
        <p:grpSpPr>
          <a:xfrm>
            <a:off x="0" y="0"/>
            <a:ext cx="5715000" cy="635000"/>
            <a:chOff x="0" y="0"/>
            <a:chExt cx="5715000" cy="635000"/>
          </a:xfrm>
        </p:grpSpPr>
        <p:sp>
          <p:nvSpPr>
            <p:cNvPr id="3" name="TitleBackground"/>
            <p:cNvSpPr/>
            <p:nvPr>
              <p:custDataLst>
                <p:tags r:id="rId13"/>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ColorBlock"/>
            <p:cNvSpPr/>
            <p:nvPr>
              <p:custDataLst>
                <p:tags r:id="rId14"/>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ypeText"/>
            <p:cNvSpPr/>
            <p:nvPr>
              <p:custDataLst>
                <p:tags r:id="rId15"/>
              </p:custDataLst>
            </p:nvPr>
          </p:nvSpPr>
          <p:spPr>
            <a:xfrm>
              <a:off x="254000"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ipText"/>
            <p:cNvSpPr/>
            <p:nvPr>
              <p:custDataLst>
                <p:tags r:id="rId16"/>
              </p:custDataLst>
            </p:nvPr>
          </p:nvSpPr>
          <p:spPr>
            <a:xfrm>
              <a:off x="1525905" y="109220"/>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140234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571500" y="1053837"/>
            <a:ext cx="4475480" cy="1892826"/>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360363" indent="-360363">
              <a:lnSpc>
                <a:spcPct val="150000"/>
              </a:lnSpc>
            </a:pP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9.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适宜条件下</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核酸分子两条链通过杂交作用可自行形成双螺旋，取决于</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custDataLst>
              <p:tags r:id="rId3"/>
            </p:custDataLst>
          </p:nvPr>
        </p:nvSpPr>
        <p:spPr>
          <a:xfrm>
            <a:off x="1651825" y="3605920"/>
            <a:ext cx="2160080"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a:t>
            </a:r>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Tm</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值</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椭圆 9"/>
          <p:cNvSpPr>
            <a:spLocks noChangeAspect="1"/>
          </p:cNvSpPr>
          <p:nvPr>
            <p:custDataLst>
              <p:tags r:id="rId4"/>
            </p:custDataLst>
          </p:nvPr>
        </p:nvSpPr>
        <p:spPr>
          <a:xfrm>
            <a:off x="1048321" y="3575440"/>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矩形 10"/>
          <p:cNvSpPr/>
          <p:nvPr>
            <p:custDataLst>
              <p:tags r:id="rId5"/>
            </p:custDataLst>
          </p:nvPr>
        </p:nvSpPr>
        <p:spPr>
          <a:xfrm>
            <a:off x="1651825" y="4748920"/>
            <a:ext cx="2592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序列的重复程度</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6"/>
            </p:custDataLst>
          </p:nvPr>
        </p:nvSpPr>
        <p:spPr>
          <a:xfrm>
            <a:off x="1048321" y="4718440"/>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矩形 12"/>
          <p:cNvSpPr/>
          <p:nvPr>
            <p:custDataLst>
              <p:tags r:id="rId7"/>
            </p:custDataLst>
          </p:nvPr>
        </p:nvSpPr>
        <p:spPr>
          <a:xfrm>
            <a:off x="1651825" y="5891920"/>
            <a:ext cx="22625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核酸链的长短</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椭圆 13"/>
          <p:cNvSpPr>
            <a:spLocks noChangeAspect="1"/>
          </p:cNvSpPr>
          <p:nvPr>
            <p:custDataLst>
              <p:tags r:id="rId8"/>
            </p:custDataLst>
          </p:nvPr>
        </p:nvSpPr>
        <p:spPr>
          <a:xfrm>
            <a:off x="1048321" y="5861440"/>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矩形 14"/>
          <p:cNvSpPr/>
          <p:nvPr>
            <p:custDataLst>
              <p:tags r:id="rId9"/>
            </p:custDataLst>
          </p:nvPr>
        </p:nvSpPr>
        <p:spPr>
          <a:xfrm>
            <a:off x="1651825" y="7034920"/>
            <a:ext cx="2592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碱基序列的互补</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6" name="椭圆 15"/>
          <p:cNvSpPr>
            <a:spLocks noChangeAspect="1"/>
          </p:cNvSpPr>
          <p:nvPr>
            <p:custDataLst>
              <p:tags r:id="rId10"/>
            </p:custDataLst>
          </p:nvPr>
        </p:nvSpPr>
        <p:spPr>
          <a:xfrm>
            <a:off x="1048321" y="7004440"/>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custDataLst>
              <p:tags r:id="rId11"/>
            </p:custDataLst>
          </p:nvPr>
        </p:nvGrpSpPr>
        <p:grpSpPr>
          <a:xfrm>
            <a:off x="0" y="0"/>
            <a:ext cx="5715000" cy="635000"/>
            <a:chOff x="0" y="0"/>
            <a:chExt cx="5715000" cy="635000"/>
          </a:xfrm>
        </p:grpSpPr>
        <p:sp>
          <p:nvSpPr>
            <p:cNvPr id="3" name="TitleBackground"/>
            <p:cNvSpPr/>
            <p:nvPr>
              <p:custDataLst>
                <p:tags r:id="rId13"/>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ColorBlock"/>
            <p:cNvSpPr/>
            <p:nvPr>
              <p:custDataLst>
                <p:tags r:id="rId14"/>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ypeText"/>
            <p:cNvSpPr/>
            <p:nvPr>
              <p:custDataLst>
                <p:tags r:id="rId15"/>
              </p:custDataLst>
            </p:nvPr>
          </p:nvSpPr>
          <p:spPr>
            <a:xfrm>
              <a:off x="254000"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ipText"/>
            <p:cNvSpPr/>
            <p:nvPr>
              <p:custDataLst>
                <p:tags r:id="rId16"/>
              </p:custDataLst>
            </p:nvPr>
          </p:nvSpPr>
          <p:spPr>
            <a:xfrm>
              <a:off x="1525905" y="109220"/>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873953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571500" y="1353919"/>
            <a:ext cx="4470718" cy="1292662"/>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536575" indent="-536575">
              <a:lnSpc>
                <a:spcPct val="150000"/>
              </a:lnSpc>
            </a:pP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10.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以下关于</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琼脂糖凝胶电泳的描述，正确的是</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custDataLst>
              <p:tags r:id="rId3"/>
            </p:custDataLst>
          </p:nvPr>
        </p:nvSpPr>
        <p:spPr>
          <a:xfrm>
            <a:off x="1142999" y="3138688"/>
            <a:ext cx="4251121" cy="83099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en-US" altLang="zh-CN" sz="24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4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的相对分子量越大迁移越快，相对分子量越小迁移越慢</a:t>
            </a:r>
            <a:endParaRPr lang="zh-CN" altLang="en-US" sz="24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椭圆 9"/>
          <p:cNvSpPr>
            <a:spLocks noChangeAspect="1"/>
          </p:cNvSpPr>
          <p:nvPr>
            <p:custDataLst>
              <p:tags r:id="rId4"/>
            </p:custDataLst>
          </p:nvPr>
        </p:nvSpPr>
        <p:spPr>
          <a:xfrm>
            <a:off x="539496" y="3323771"/>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矩形 10"/>
          <p:cNvSpPr/>
          <p:nvPr>
            <p:custDataLst>
              <p:tags r:id="rId5"/>
            </p:custDataLst>
          </p:nvPr>
        </p:nvSpPr>
        <p:spPr>
          <a:xfrm>
            <a:off x="1142999" y="4266300"/>
            <a:ext cx="4445001" cy="83099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4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超螺旋闭环</a:t>
            </a:r>
            <a:r>
              <a:rPr lang="en-US" altLang="zh-CN" sz="24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4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的迁移速率大于开环双链</a:t>
            </a:r>
            <a:r>
              <a:rPr lang="en-US" altLang="zh-CN" sz="24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4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大于线状</a:t>
            </a:r>
            <a:r>
              <a:rPr lang="en-US" altLang="zh-CN" sz="24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endParaRPr lang="zh-CN" altLang="en-US" sz="24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6"/>
            </p:custDataLst>
          </p:nvPr>
        </p:nvSpPr>
        <p:spPr>
          <a:xfrm>
            <a:off x="539496" y="4466771"/>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矩形 12"/>
          <p:cNvSpPr/>
          <p:nvPr>
            <p:custDataLst>
              <p:tags r:id="rId7"/>
            </p:custDataLst>
          </p:nvPr>
        </p:nvSpPr>
        <p:spPr>
          <a:xfrm>
            <a:off x="1143000" y="5481927"/>
            <a:ext cx="3984943" cy="83099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4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在外加电场作用下，</a:t>
            </a:r>
            <a:r>
              <a:rPr lang="en-US" altLang="zh-CN" sz="24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4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从正极端向负极端移动</a:t>
            </a:r>
            <a:endParaRPr lang="zh-CN" altLang="en-US" sz="24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椭圆 13"/>
          <p:cNvSpPr>
            <a:spLocks noChangeAspect="1"/>
          </p:cNvSpPr>
          <p:nvPr>
            <p:custDataLst>
              <p:tags r:id="rId8"/>
            </p:custDataLst>
          </p:nvPr>
        </p:nvSpPr>
        <p:spPr>
          <a:xfrm>
            <a:off x="539496" y="5609771"/>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矩形 14"/>
          <p:cNvSpPr/>
          <p:nvPr>
            <p:custDataLst>
              <p:tags r:id="rId9"/>
            </p:custDataLst>
          </p:nvPr>
        </p:nvSpPr>
        <p:spPr>
          <a:xfrm>
            <a:off x="1143000" y="6624927"/>
            <a:ext cx="3913505" cy="83099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4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经溴乙锭染色的</a:t>
            </a:r>
            <a:r>
              <a:rPr lang="en-US" altLang="zh-CN" sz="24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4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在紫外灯照射下显橙红色荧光</a:t>
            </a:r>
            <a:endParaRPr lang="zh-CN" altLang="en-US" sz="24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6" name="椭圆 15"/>
          <p:cNvSpPr>
            <a:spLocks noChangeAspect="1"/>
          </p:cNvSpPr>
          <p:nvPr>
            <p:custDataLst>
              <p:tags r:id="rId10"/>
            </p:custDataLst>
          </p:nvPr>
        </p:nvSpPr>
        <p:spPr>
          <a:xfrm>
            <a:off x="539496" y="6752771"/>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custDataLst>
              <p:tags r:id="rId11"/>
            </p:custDataLst>
          </p:nvPr>
        </p:nvGrpSpPr>
        <p:grpSpPr>
          <a:xfrm>
            <a:off x="0" y="0"/>
            <a:ext cx="5715000" cy="635000"/>
            <a:chOff x="0" y="0"/>
            <a:chExt cx="5715000" cy="635000"/>
          </a:xfrm>
        </p:grpSpPr>
        <p:sp>
          <p:nvSpPr>
            <p:cNvPr id="3" name="TitleBackground"/>
            <p:cNvSpPr/>
            <p:nvPr>
              <p:custDataLst>
                <p:tags r:id="rId13"/>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ColorBlock"/>
            <p:cNvSpPr/>
            <p:nvPr>
              <p:custDataLst>
                <p:tags r:id="rId14"/>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ypeText"/>
            <p:cNvSpPr/>
            <p:nvPr>
              <p:custDataLst>
                <p:tags r:id="rId15"/>
              </p:custDataLst>
            </p:nvPr>
          </p:nvSpPr>
          <p:spPr>
            <a:xfrm>
              <a:off x="254000"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ipText"/>
            <p:cNvSpPr/>
            <p:nvPr>
              <p:custDataLst>
                <p:tags r:id="rId16"/>
              </p:custDataLst>
            </p:nvPr>
          </p:nvSpPr>
          <p:spPr>
            <a:xfrm>
              <a:off x="1525905" y="109220"/>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5237404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571500" y="1804571"/>
            <a:ext cx="4380230" cy="1221938"/>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536575" indent="-536575">
              <a:lnSpc>
                <a:spcPct val="150000"/>
              </a:lnSpc>
            </a:pP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11.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核酸样品的紫外吸光度值与溶液的 </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pH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值无关。</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custDataLst>
              <p:tags r:id="rId3"/>
            </p:custDataLst>
          </p:nvPr>
        </p:nvSpPr>
        <p:spPr>
          <a:xfrm>
            <a:off x="2309070" y="4050537"/>
            <a:ext cx="941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正确</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椭圆 9"/>
          <p:cNvSpPr>
            <a:spLocks noChangeAspect="1"/>
          </p:cNvSpPr>
          <p:nvPr>
            <p:custDataLst>
              <p:tags r:id="rId4"/>
            </p:custDataLst>
          </p:nvPr>
        </p:nvSpPr>
        <p:spPr>
          <a:xfrm>
            <a:off x="1705566" y="4020057"/>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矩形 10"/>
          <p:cNvSpPr/>
          <p:nvPr>
            <p:custDataLst>
              <p:tags r:id="rId5"/>
            </p:custDataLst>
          </p:nvPr>
        </p:nvSpPr>
        <p:spPr>
          <a:xfrm>
            <a:off x="2309070" y="5318405"/>
            <a:ext cx="941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错误</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6"/>
            </p:custDataLst>
          </p:nvPr>
        </p:nvSpPr>
        <p:spPr>
          <a:xfrm>
            <a:off x="1705566" y="5287925"/>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custDataLst>
              <p:tags r:id="rId7"/>
            </p:custDataLst>
          </p:nvPr>
        </p:nvGrpSpPr>
        <p:grpSpPr>
          <a:xfrm>
            <a:off x="0" y="0"/>
            <a:ext cx="5715000" cy="635000"/>
            <a:chOff x="0" y="0"/>
            <a:chExt cx="5715000" cy="635000"/>
          </a:xfrm>
        </p:grpSpPr>
        <p:sp>
          <p:nvSpPr>
            <p:cNvPr id="3" name="TitleBackground"/>
            <p:cNvSpPr/>
            <p:nvPr>
              <p:custDataLst>
                <p:tags r:id="rId9"/>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ColorBlock"/>
            <p:cNvSpPr/>
            <p:nvPr>
              <p:custDataLst>
                <p:tags r:id="rId10"/>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ypeText"/>
            <p:cNvSpPr/>
            <p:nvPr>
              <p:custDataLst>
                <p:tags r:id="rId11"/>
              </p:custDataLst>
            </p:nvPr>
          </p:nvSpPr>
          <p:spPr>
            <a:xfrm>
              <a:off x="254000"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ipText"/>
            <p:cNvSpPr/>
            <p:nvPr>
              <p:custDataLst>
                <p:tags r:id="rId12"/>
              </p:custDataLst>
            </p:nvPr>
          </p:nvSpPr>
          <p:spPr>
            <a:xfrm>
              <a:off x="1525905" y="109220"/>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426215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349250" y="1660688"/>
            <a:ext cx="5016500" cy="1292662"/>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536575" indent="-536575">
              <a:lnSpc>
                <a:spcPct val="150000"/>
              </a:lnSpc>
            </a:pP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12.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生物体的不同组织中的 </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，其碱基组成也不同。</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custDataLst>
              <p:tags r:id="rId3"/>
            </p:custDataLst>
          </p:nvPr>
        </p:nvSpPr>
        <p:spPr>
          <a:xfrm>
            <a:off x="2460072" y="3790478"/>
            <a:ext cx="941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正确</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椭圆 9"/>
          <p:cNvSpPr>
            <a:spLocks noChangeAspect="1"/>
          </p:cNvSpPr>
          <p:nvPr>
            <p:custDataLst>
              <p:tags r:id="rId4"/>
            </p:custDataLst>
          </p:nvPr>
        </p:nvSpPr>
        <p:spPr>
          <a:xfrm>
            <a:off x="1856568" y="3759998"/>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矩形 10"/>
          <p:cNvSpPr/>
          <p:nvPr>
            <p:custDataLst>
              <p:tags r:id="rId5"/>
            </p:custDataLst>
          </p:nvPr>
        </p:nvSpPr>
        <p:spPr>
          <a:xfrm>
            <a:off x="2460072" y="5382586"/>
            <a:ext cx="941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错误</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6"/>
            </p:custDataLst>
          </p:nvPr>
        </p:nvSpPr>
        <p:spPr>
          <a:xfrm>
            <a:off x="1856568" y="5352106"/>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custDataLst>
              <p:tags r:id="rId7"/>
            </p:custDataLst>
          </p:nvPr>
        </p:nvGrpSpPr>
        <p:grpSpPr>
          <a:xfrm>
            <a:off x="0" y="0"/>
            <a:ext cx="5715000" cy="635000"/>
            <a:chOff x="0" y="0"/>
            <a:chExt cx="5715000" cy="635000"/>
          </a:xfrm>
        </p:grpSpPr>
        <p:sp>
          <p:nvSpPr>
            <p:cNvPr id="3" name="TitleBackground"/>
            <p:cNvSpPr/>
            <p:nvPr>
              <p:custDataLst>
                <p:tags r:id="rId9"/>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ColorBlock"/>
            <p:cNvSpPr/>
            <p:nvPr>
              <p:custDataLst>
                <p:tags r:id="rId10"/>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ypeText"/>
            <p:cNvSpPr/>
            <p:nvPr>
              <p:custDataLst>
                <p:tags r:id="rId11"/>
              </p:custDataLst>
            </p:nvPr>
          </p:nvSpPr>
          <p:spPr>
            <a:xfrm>
              <a:off x="254000"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ipText"/>
            <p:cNvSpPr/>
            <p:nvPr>
              <p:custDataLst>
                <p:tags r:id="rId12"/>
              </p:custDataLst>
            </p:nvPr>
          </p:nvSpPr>
          <p:spPr>
            <a:xfrm>
              <a:off x="1525905" y="109220"/>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851353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571500" y="1389281"/>
            <a:ext cx="4718368" cy="1221938"/>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536575" indent="-536575">
              <a:lnSpc>
                <a:spcPct val="150000"/>
              </a:lnSpc>
            </a:pP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13. DNA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 </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Tm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值随 </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 A+T ) / ( G+C )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比值的增加而减少。</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custDataLst>
              <p:tags r:id="rId3"/>
            </p:custDataLst>
          </p:nvPr>
        </p:nvSpPr>
        <p:spPr>
          <a:xfrm>
            <a:off x="2309070" y="3589143"/>
            <a:ext cx="941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正确</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椭圆 9"/>
          <p:cNvSpPr>
            <a:spLocks noChangeAspect="1"/>
          </p:cNvSpPr>
          <p:nvPr>
            <p:custDataLst>
              <p:tags r:id="rId4"/>
            </p:custDataLst>
          </p:nvPr>
        </p:nvSpPr>
        <p:spPr>
          <a:xfrm>
            <a:off x="1705566" y="3558663"/>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矩形 10"/>
          <p:cNvSpPr/>
          <p:nvPr>
            <p:custDataLst>
              <p:tags r:id="rId5"/>
            </p:custDataLst>
          </p:nvPr>
        </p:nvSpPr>
        <p:spPr>
          <a:xfrm>
            <a:off x="2309070" y="4910409"/>
            <a:ext cx="941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错误</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6"/>
            </p:custDataLst>
          </p:nvPr>
        </p:nvSpPr>
        <p:spPr>
          <a:xfrm>
            <a:off x="1705566" y="4879929"/>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custDataLst>
              <p:tags r:id="rId7"/>
            </p:custDataLst>
          </p:nvPr>
        </p:nvGrpSpPr>
        <p:grpSpPr>
          <a:xfrm>
            <a:off x="0" y="0"/>
            <a:ext cx="5715000" cy="635000"/>
            <a:chOff x="0" y="0"/>
            <a:chExt cx="5715000" cy="635000"/>
          </a:xfrm>
        </p:grpSpPr>
        <p:sp>
          <p:nvSpPr>
            <p:cNvPr id="3" name="TitleBackground"/>
            <p:cNvSpPr/>
            <p:nvPr>
              <p:custDataLst>
                <p:tags r:id="rId9"/>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ColorBlock"/>
            <p:cNvSpPr/>
            <p:nvPr>
              <p:custDataLst>
                <p:tags r:id="rId10"/>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ypeText"/>
            <p:cNvSpPr/>
            <p:nvPr>
              <p:custDataLst>
                <p:tags r:id="rId11"/>
              </p:custDataLst>
            </p:nvPr>
          </p:nvSpPr>
          <p:spPr>
            <a:xfrm>
              <a:off x="254000"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ipText"/>
            <p:cNvSpPr/>
            <p:nvPr>
              <p:custDataLst>
                <p:tags r:id="rId12"/>
              </p:custDataLst>
            </p:nvPr>
          </p:nvSpPr>
          <p:spPr>
            <a:xfrm>
              <a:off x="1525905" y="109220"/>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688202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606679" y="1610851"/>
            <a:ext cx="4501642" cy="1892826"/>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536575" indent="-536575">
              <a:lnSpc>
                <a:spcPct val="150000"/>
              </a:lnSpc>
            </a:pP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14. DNA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复性</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退火</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一般在高于其 </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Tm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值 约 </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20℃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的温度下进行的。</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custDataLst>
              <p:tags r:id="rId3"/>
            </p:custDataLst>
          </p:nvPr>
        </p:nvSpPr>
        <p:spPr>
          <a:xfrm>
            <a:off x="2577517" y="4033759"/>
            <a:ext cx="941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正确</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椭圆 9"/>
          <p:cNvSpPr>
            <a:spLocks noChangeAspect="1"/>
          </p:cNvSpPr>
          <p:nvPr>
            <p:custDataLst>
              <p:tags r:id="rId4"/>
            </p:custDataLst>
          </p:nvPr>
        </p:nvSpPr>
        <p:spPr>
          <a:xfrm>
            <a:off x="1974013" y="4003279"/>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矩形 10"/>
          <p:cNvSpPr/>
          <p:nvPr>
            <p:custDataLst>
              <p:tags r:id="rId5"/>
            </p:custDataLst>
          </p:nvPr>
        </p:nvSpPr>
        <p:spPr>
          <a:xfrm>
            <a:off x="2577517" y="5265280"/>
            <a:ext cx="941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错误</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6"/>
            </p:custDataLst>
          </p:nvPr>
        </p:nvSpPr>
        <p:spPr>
          <a:xfrm>
            <a:off x="1974013" y="5234800"/>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custDataLst>
              <p:tags r:id="rId7"/>
            </p:custDataLst>
          </p:nvPr>
        </p:nvGrpSpPr>
        <p:grpSpPr>
          <a:xfrm>
            <a:off x="0" y="0"/>
            <a:ext cx="5715000" cy="635000"/>
            <a:chOff x="0" y="0"/>
            <a:chExt cx="5715000" cy="635000"/>
          </a:xfrm>
        </p:grpSpPr>
        <p:sp>
          <p:nvSpPr>
            <p:cNvPr id="3" name="TitleBackground"/>
            <p:cNvSpPr/>
            <p:nvPr>
              <p:custDataLst>
                <p:tags r:id="rId9"/>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ColorBlock"/>
            <p:cNvSpPr/>
            <p:nvPr>
              <p:custDataLst>
                <p:tags r:id="rId10"/>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ypeText"/>
            <p:cNvSpPr/>
            <p:nvPr>
              <p:custDataLst>
                <p:tags r:id="rId11"/>
              </p:custDataLst>
            </p:nvPr>
          </p:nvSpPr>
          <p:spPr>
            <a:xfrm>
              <a:off x="254000"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ipText"/>
            <p:cNvSpPr/>
            <p:nvPr>
              <p:custDataLst>
                <p:tags r:id="rId12"/>
              </p:custDataLst>
            </p:nvPr>
          </p:nvSpPr>
          <p:spPr>
            <a:xfrm>
              <a:off x="1525905" y="109220"/>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3625690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571499" y="1389281"/>
            <a:ext cx="4587729" cy="1221938"/>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536575" indent="-536575">
              <a:lnSpc>
                <a:spcPct val="150000"/>
              </a:lnSpc>
            </a:pP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15.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生物体内，天然存在的 </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分子多为负超螺旋。</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custDataLst>
              <p:tags r:id="rId3"/>
            </p:custDataLst>
          </p:nvPr>
        </p:nvSpPr>
        <p:spPr>
          <a:xfrm>
            <a:off x="2476850" y="3790478"/>
            <a:ext cx="941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正确</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椭圆 9"/>
          <p:cNvSpPr>
            <a:spLocks noChangeAspect="1"/>
          </p:cNvSpPr>
          <p:nvPr>
            <p:custDataLst>
              <p:tags r:id="rId4"/>
            </p:custDataLst>
          </p:nvPr>
        </p:nvSpPr>
        <p:spPr>
          <a:xfrm>
            <a:off x="1873346" y="3759998"/>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矩形 10"/>
          <p:cNvSpPr/>
          <p:nvPr>
            <p:custDataLst>
              <p:tags r:id="rId5"/>
            </p:custDataLst>
          </p:nvPr>
        </p:nvSpPr>
        <p:spPr>
          <a:xfrm>
            <a:off x="2476850" y="5086577"/>
            <a:ext cx="941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错误</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6"/>
            </p:custDataLst>
          </p:nvPr>
        </p:nvSpPr>
        <p:spPr>
          <a:xfrm>
            <a:off x="1873346" y="5056097"/>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custDataLst>
              <p:tags r:id="rId7"/>
            </p:custDataLst>
          </p:nvPr>
        </p:nvGrpSpPr>
        <p:grpSpPr>
          <a:xfrm>
            <a:off x="0" y="0"/>
            <a:ext cx="5715000" cy="635000"/>
            <a:chOff x="0" y="0"/>
            <a:chExt cx="5715000" cy="635000"/>
          </a:xfrm>
        </p:grpSpPr>
        <p:sp>
          <p:nvSpPr>
            <p:cNvPr id="3" name="TitleBackground"/>
            <p:cNvSpPr/>
            <p:nvPr>
              <p:custDataLst>
                <p:tags r:id="rId9"/>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ColorBlock"/>
            <p:cNvSpPr/>
            <p:nvPr>
              <p:custDataLst>
                <p:tags r:id="rId10"/>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ypeText"/>
            <p:cNvSpPr/>
            <p:nvPr>
              <p:custDataLst>
                <p:tags r:id="rId11"/>
              </p:custDataLst>
            </p:nvPr>
          </p:nvSpPr>
          <p:spPr>
            <a:xfrm>
              <a:off x="254000"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ipText"/>
            <p:cNvSpPr/>
            <p:nvPr>
              <p:custDataLst>
                <p:tags r:id="rId12"/>
              </p:custDataLst>
            </p:nvPr>
          </p:nvSpPr>
          <p:spPr>
            <a:xfrm>
              <a:off x="1525905" y="109220"/>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9721961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539496" y="1558979"/>
            <a:ext cx="4847788" cy="1892826"/>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536575" indent="-536575">
              <a:lnSpc>
                <a:spcPct val="150000"/>
              </a:lnSpc>
            </a:pP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16.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对于提纯的 </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样品，测得</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OD260/OD280</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小于</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1.8,</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则说明样品中含有 </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RNA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custDataLst>
              <p:tags r:id="rId3"/>
            </p:custDataLst>
          </p:nvPr>
        </p:nvSpPr>
        <p:spPr>
          <a:xfrm>
            <a:off x="2668905" y="4151204"/>
            <a:ext cx="941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正确</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椭圆 9"/>
          <p:cNvSpPr>
            <a:spLocks noChangeAspect="1"/>
          </p:cNvSpPr>
          <p:nvPr>
            <p:custDataLst>
              <p:tags r:id="rId4"/>
            </p:custDataLst>
          </p:nvPr>
        </p:nvSpPr>
        <p:spPr>
          <a:xfrm>
            <a:off x="2065401" y="4120724"/>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矩形 10"/>
          <p:cNvSpPr/>
          <p:nvPr>
            <p:custDataLst>
              <p:tags r:id="rId5"/>
            </p:custDataLst>
          </p:nvPr>
        </p:nvSpPr>
        <p:spPr>
          <a:xfrm>
            <a:off x="2668905" y="5598305"/>
            <a:ext cx="941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错误</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6"/>
            </p:custDataLst>
          </p:nvPr>
        </p:nvSpPr>
        <p:spPr>
          <a:xfrm>
            <a:off x="2065401" y="5567825"/>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custDataLst>
              <p:tags r:id="rId7"/>
            </p:custDataLst>
          </p:nvPr>
        </p:nvGrpSpPr>
        <p:grpSpPr>
          <a:xfrm>
            <a:off x="0" y="0"/>
            <a:ext cx="5715000" cy="635000"/>
            <a:chOff x="0" y="0"/>
            <a:chExt cx="5715000" cy="635000"/>
          </a:xfrm>
        </p:grpSpPr>
        <p:sp>
          <p:nvSpPr>
            <p:cNvPr id="3" name="TitleBackground"/>
            <p:cNvSpPr/>
            <p:nvPr>
              <p:custDataLst>
                <p:tags r:id="rId9"/>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ColorBlock"/>
            <p:cNvSpPr/>
            <p:nvPr>
              <p:custDataLst>
                <p:tags r:id="rId10"/>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ypeText"/>
            <p:cNvSpPr/>
            <p:nvPr>
              <p:custDataLst>
                <p:tags r:id="rId11"/>
              </p:custDataLst>
            </p:nvPr>
          </p:nvSpPr>
          <p:spPr>
            <a:xfrm>
              <a:off x="254000"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ipText"/>
            <p:cNvSpPr/>
            <p:nvPr>
              <p:custDataLst>
                <p:tags r:id="rId12"/>
              </p:custDataLst>
            </p:nvPr>
          </p:nvSpPr>
          <p:spPr>
            <a:xfrm>
              <a:off x="1525905" y="109220"/>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8"/>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319091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332413"/>
            <a:ext cx="5715000" cy="381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txBox="1">
            <a:spLocks noChangeArrowheads="1"/>
          </p:cNvSpPr>
          <p:nvPr/>
        </p:nvSpPr>
        <p:spPr>
          <a:xfrm>
            <a:off x="276225" y="425450"/>
            <a:ext cx="1574800" cy="450850"/>
          </a:xfrm>
          <a:prstGeom prst="rect">
            <a:avLst/>
          </a:prstGeom>
        </p:spPr>
        <p:txBody>
          <a:bodyPr vert="horz" rtlCol="0" anchor="ctr" anchorCtr="1">
            <a:normAutofit fontScale="97500"/>
          </a:bodyPr>
          <a:lstStyle>
            <a:lvl1pPr algn="l" defTabSz="385763" rtl="0" eaLnBrk="1" latinLnBrk="0" hangingPunct="1">
              <a:lnSpc>
                <a:spcPct val="90000"/>
              </a:lnSpc>
              <a:spcBef>
                <a:spcPct val="0"/>
              </a:spcBef>
              <a:buNone/>
              <a:defRPr sz="2600" kern="1200">
                <a:solidFill>
                  <a:schemeClr val="tx1"/>
                </a:solidFill>
                <a:latin typeface="+mj-lt"/>
                <a:ea typeface="+mj-ea"/>
                <a:cs typeface="+mj-cs"/>
              </a:defRPr>
            </a:lvl1pPr>
          </a:lstStyle>
          <a:p>
            <a:pPr>
              <a:defRPr/>
            </a:pPr>
            <a:r>
              <a:rPr lang="en-US" altLang="zh-CN" sz="2000" b="1" dirty="0" smtClean="0">
                <a:solidFill>
                  <a:srgbClr val="000000"/>
                </a:solidFill>
                <a:latin typeface="微软雅黑" panose="020B0503020204020204" pitchFamily="34" charset="-122"/>
                <a:ea typeface="微软雅黑" panose="020B0503020204020204" pitchFamily="34" charset="-122"/>
              </a:rPr>
              <a:t>Chapter 1</a:t>
            </a:r>
            <a:endParaRPr lang="en-US" altLang="zh-CN" sz="2000" b="1" dirty="0" smtClean="0">
              <a:latin typeface="微软雅黑" panose="020B0503020204020204" pitchFamily="34" charset="-122"/>
              <a:ea typeface="微软雅黑" panose="020B0503020204020204" pitchFamily="34" charset="-122"/>
            </a:endParaRPr>
          </a:p>
        </p:txBody>
      </p:sp>
      <p:sp>
        <p:nvSpPr>
          <p:cNvPr id="4" name="Rectangle 4"/>
          <p:cNvSpPr txBox="1">
            <a:spLocks noChangeArrowheads="1"/>
          </p:cNvSpPr>
          <p:nvPr/>
        </p:nvSpPr>
        <p:spPr>
          <a:xfrm>
            <a:off x="1336675" y="1476375"/>
            <a:ext cx="2719388" cy="504825"/>
          </a:xfrm>
          <a:prstGeom prst="rect">
            <a:avLst/>
          </a:prstGeom>
        </p:spPr>
        <p:txBody>
          <a:bodyPr/>
          <a:lstStyle>
            <a:lvl1pPr marL="96441" indent="-96441" algn="l" defTabSz="385763" rtl="0" eaLnBrk="1" latinLnBrk="0" hangingPunct="1">
              <a:lnSpc>
                <a:spcPct val="90000"/>
              </a:lnSpc>
              <a:spcBef>
                <a:spcPts val="422"/>
              </a:spcBef>
              <a:buFont typeface="Arial" panose="020B0604020202020204" pitchFamily="34" charset="0"/>
              <a:buChar char="•"/>
              <a:defRPr sz="1181" kern="1200">
                <a:solidFill>
                  <a:schemeClr val="tx1"/>
                </a:solidFill>
                <a:latin typeface="+mn-lt"/>
                <a:ea typeface="+mn-ea"/>
                <a:cs typeface="+mn-cs"/>
              </a:defRPr>
            </a:lvl1pPr>
            <a:lvl2pPr marL="289322" indent="-96441" algn="l" defTabSz="385763" rtl="0" eaLnBrk="1" latinLnBrk="0" hangingPunct="1">
              <a:lnSpc>
                <a:spcPct val="90000"/>
              </a:lnSpc>
              <a:spcBef>
                <a:spcPts val="211"/>
              </a:spcBef>
              <a:buFont typeface="Arial" panose="020B0604020202020204" pitchFamily="34" charset="0"/>
              <a:buChar char="•"/>
              <a:defRPr sz="1013" kern="1200">
                <a:solidFill>
                  <a:schemeClr val="tx1"/>
                </a:solidFill>
                <a:latin typeface="+mn-lt"/>
                <a:ea typeface="+mn-ea"/>
                <a:cs typeface="+mn-cs"/>
              </a:defRPr>
            </a:lvl2pPr>
            <a:lvl3pPr marL="482204" indent="-96441" algn="l" defTabSz="385763" rtl="0" eaLnBrk="1" latinLnBrk="0" hangingPunct="1">
              <a:lnSpc>
                <a:spcPct val="90000"/>
              </a:lnSpc>
              <a:spcBef>
                <a:spcPts val="211"/>
              </a:spcBef>
              <a:buFont typeface="Arial" panose="020B0604020202020204" pitchFamily="34" charset="0"/>
              <a:buChar char="•"/>
              <a:defRPr sz="844" kern="1200">
                <a:solidFill>
                  <a:schemeClr val="tx1"/>
                </a:solidFill>
                <a:latin typeface="+mn-lt"/>
                <a:ea typeface="+mn-ea"/>
                <a:cs typeface="+mn-cs"/>
              </a:defRPr>
            </a:lvl3pPr>
            <a:lvl4pPr marL="675085"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4pPr>
            <a:lvl5pPr marL="867966"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5pPr>
            <a:lvl6pPr marL="1060847"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6pPr>
            <a:lvl7pPr marL="1253729"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7pPr>
            <a:lvl8pPr marL="1446610"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8pPr>
            <a:lvl9pPr marL="1639491"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9pPr>
          </a:lstStyle>
          <a:p>
            <a:r>
              <a:rPr lang="en-US" altLang="zh-CN" sz="2800" b="1" smtClean="0">
                <a:solidFill>
                  <a:srgbClr val="C00000"/>
                </a:solidFill>
                <a:latin typeface="微软雅黑" panose="020B0503020204020204" pitchFamily="34" charset="-122"/>
                <a:ea typeface="微软雅黑" panose="020B0503020204020204" pitchFamily="34" charset="-122"/>
              </a:rPr>
              <a:t>Nucleic Acids</a:t>
            </a:r>
          </a:p>
        </p:txBody>
      </p:sp>
      <p:sp>
        <p:nvSpPr>
          <p:cNvPr id="5" name="文本框 1"/>
          <p:cNvSpPr txBox="1">
            <a:spLocks noChangeArrowheads="1"/>
          </p:cNvSpPr>
          <p:nvPr/>
        </p:nvSpPr>
        <p:spPr bwMode="auto">
          <a:xfrm>
            <a:off x="930275" y="2233613"/>
            <a:ext cx="3609975" cy="1308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425"/>
              </a:spcBef>
              <a:buFont typeface="Arial" panose="020B0604020202020204" pitchFamily="34" charset="0"/>
              <a:buChar char="•"/>
              <a:defRPr sz="1100">
                <a:solidFill>
                  <a:schemeClr val="tx1"/>
                </a:solidFill>
                <a:latin typeface="等线" panose="02010600030101010101" pitchFamily="2" charset="-122"/>
                <a:ea typeface="等线" panose="02010600030101010101" pitchFamily="2" charset="-122"/>
              </a:defRPr>
            </a:lvl1pPr>
            <a:lvl2pPr marL="742950" indent="-285750">
              <a:lnSpc>
                <a:spcPct val="90000"/>
              </a:lnSpc>
              <a:spcBef>
                <a:spcPts val="213"/>
              </a:spcBef>
              <a:buFont typeface="Arial" panose="020B0604020202020204" pitchFamily="34" charset="0"/>
              <a:buChar char="•"/>
              <a:defRPr sz="1000">
                <a:solidFill>
                  <a:schemeClr val="tx1"/>
                </a:solidFill>
                <a:latin typeface="等线" panose="02010600030101010101" pitchFamily="2" charset="-122"/>
                <a:ea typeface="等线" panose="02010600030101010101" pitchFamily="2" charset="-122"/>
              </a:defRPr>
            </a:lvl2pPr>
            <a:lvl3pPr marL="1143000" indent="-228600">
              <a:lnSpc>
                <a:spcPct val="90000"/>
              </a:lnSpc>
              <a:spcBef>
                <a:spcPts val="213"/>
              </a:spcBef>
              <a:buFont typeface="Arial" panose="020B0604020202020204" pitchFamily="34" charset="0"/>
              <a:buChar char="•"/>
              <a:defRPr sz="800">
                <a:solidFill>
                  <a:schemeClr val="tx1"/>
                </a:solidFill>
                <a:latin typeface="等线" panose="02010600030101010101" pitchFamily="2" charset="-122"/>
                <a:ea typeface="等线" panose="02010600030101010101" pitchFamily="2" charset="-122"/>
              </a:defRPr>
            </a:lvl3pPr>
            <a:lvl4pPr marL="1600200" indent="-228600">
              <a:lnSpc>
                <a:spcPct val="90000"/>
              </a:lnSpc>
              <a:spcBef>
                <a:spcPts val="213"/>
              </a:spcBef>
              <a:buFont typeface="Arial" panose="020B0604020202020204" pitchFamily="34" charset="0"/>
              <a:buChar char="•"/>
              <a:defRPr sz="700">
                <a:solidFill>
                  <a:schemeClr val="tx1"/>
                </a:solidFill>
                <a:latin typeface="等线" panose="02010600030101010101" pitchFamily="2" charset="-122"/>
                <a:ea typeface="等线" panose="02010600030101010101" pitchFamily="2" charset="-122"/>
              </a:defRPr>
            </a:lvl4pPr>
            <a:lvl5pPr marL="2057400" indent="-228600">
              <a:lnSpc>
                <a:spcPct val="90000"/>
              </a:lnSpc>
              <a:spcBef>
                <a:spcPts val="213"/>
              </a:spcBef>
              <a:buFont typeface="Arial" panose="020B0604020202020204" pitchFamily="34" charset="0"/>
              <a:buChar char="•"/>
              <a:defRPr sz="700">
                <a:solidFill>
                  <a:schemeClr val="tx1"/>
                </a:solidFill>
                <a:latin typeface="等线" panose="02010600030101010101" pitchFamily="2" charset="-122"/>
                <a:ea typeface="等线" panose="02010600030101010101" pitchFamily="2" charset="-122"/>
              </a:defRPr>
            </a:lvl5pPr>
            <a:lvl6pPr marL="2514600" indent="-228600" defTabSz="712788" eaLnBrk="0" fontAlgn="base" hangingPunct="0">
              <a:lnSpc>
                <a:spcPct val="90000"/>
              </a:lnSpc>
              <a:spcBef>
                <a:spcPts val="213"/>
              </a:spcBef>
              <a:spcAft>
                <a:spcPct val="0"/>
              </a:spcAft>
              <a:buFont typeface="Arial" panose="020B0604020202020204" pitchFamily="34" charset="0"/>
              <a:buChar char="•"/>
              <a:defRPr sz="700">
                <a:solidFill>
                  <a:schemeClr val="tx1"/>
                </a:solidFill>
                <a:latin typeface="等线" panose="02010600030101010101" pitchFamily="2" charset="-122"/>
                <a:ea typeface="等线" panose="02010600030101010101" pitchFamily="2" charset="-122"/>
              </a:defRPr>
            </a:lvl6pPr>
            <a:lvl7pPr marL="2971800" indent="-228600" defTabSz="712788" eaLnBrk="0" fontAlgn="base" hangingPunct="0">
              <a:lnSpc>
                <a:spcPct val="90000"/>
              </a:lnSpc>
              <a:spcBef>
                <a:spcPts val="213"/>
              </a:spcBef>
              <a:spcAft>
                <a:spcPct val="0"/>
              </a:spcAft>
              <a:buFont typeface="Arial" panose="020B0604020202020204" pitchFamily="34" charset="0"/>
              <a:buChar char="•"/>
              <a:defRPr sz="700">
                <a:solidFill>
                  <a:schemeClr val="tx1"/>
                </a:solidFill>
                <a:latin typeface="等线" panose="02010600030101010101" pitchFamily="2" charset="-122"/>
                <a:ea typeface="等线" panose="02010600030101010101" pitchFamily="2" charset="-122"/>
              </a:defRPr>
            </a:lvl7pPr>
            <a:lvl8pPr marL="3429000" indent="-228600" defTabSz="712788" eaLnBrk="0" fontAlgn="base" hangingPunct="0">
              <a:lnSpc>
                <a:spcPct val="90000"/>
              </a:lnSpc>
              <a:spcBef>
                <a:spcPts val="213"/>
              </a:spcBef>
              <a:spcAft>
                <a:spcPct val="0"/>
              </a:spcAft>
              <a:buFont typeface="Arial" panose="020B0604020202020204" pitchFamily="34" charset="0"/>
              <a:buChar char="•"/>
              <a:defRPr sz="700">
                <a:solidFill>
                  <a:schemeClr val="tx1"/>
                </a:solidFill>
                <a:latin typeface="等线" panose="02010600030101010101" pitchFamily="2" charset="-122"/>
                <a:ea typeface="等线" panose="02010600030101010101" pitchFamily="2" charset="-122"/>
              </a:defRPr>
            </a:lvl8pPr>
            <a:lvl9pPr marL="3886200" indent="-228600" defTabSz="712788" eaLnBrk="0" fontAlgn="base" hangingPunct="0">
              <a:lnSpc>
                <a:spcPct val="90000"/>
              </a:lnSpc>
              <a:spcBef>
                <a:spcPts val="213"/>
              </a:spcBef>
              <a:spcAft>
                <a:spcPct val="0"/>
              </a:spcAft>
              <a:buFont typeface="Arial" panose="020B0604020202020204" pitchFamily="34" charset="0"/>
              <a:buChar char="•"/>
              <a:defRPr sz="700">
                <a:solidFill>
                  <a:schemeClr val="tx1"/>
                </a:solidFill>
                <a:latin typeface="等线" panose="02010600030101010101" pitchFamily="2" charset="-122"/>
                <a:ea typeface="等线" panose="02010600030101010101" pitchFamily="2" charset="-122"/>
              </a:defRPr>
            </a:lvl9pPr>
          </a:lstStyle>
          <a:p>
            <a:pPr algn="ctr">
              <a:lnSpc>
                <a:spcPct val="150000"/>
              </a:lnSpc>
              <a:spcBef>
                <a:spcPct val="0"/>
              </a:spcBef>
              <a:buNone/>
            </a:pPr>
            <a:r>
              <a:rPr lang="zh-CN" altLang="en-US" sz="2800" b="1" dirty="0">
                <a:latin typeface="微软雅黑" panose="020B0503020204020204" pitchFamily="34" charset="-122"/>
                <a:ea typeface="微软雅黑" panose="020B0503020204020204" pitchFamily="34" charset="-122"/>
              </a:rPr>
              <a:t>遗传信息的物质</a:t>
            </a:r>
            <a:r>
              <a:rPr lang="zh-CN" altLang="en-US" sz="2800" b="1" dirty="0" smtClean="0">
                <a:latin typeface="微软雅黑" panose="020B0503020204020204" pitchFamily="34" charset="-122"/>
                <a:ea typeface="微软雅黑" panose="020B0503020204020204" pitchFamily="34" charset="-122"/>
              </a:rPr>
              <a:t>基础</a:t>
            </a:r>
            <a:endParaRPr lang="en-US" altLang="zh-CN" sz="2800" b="1" dirty="0" smtClean="0">
              <a:latin typeface="微软雅黑" panose="020B0503020204020204" pitchFamily="34" charset="-122"/>
              <a:ea typeface="微软雅黑" panose="020B0503020204020204" pitchFamily="34" charset="-122"/>
            </a:endParaRPr>
          </a:p>
          <a:p>
            <a:pPr algn="ctr">
              <a:lnSpc>
                <a:spcPct val="150000"/>
              </a:lnSpc>
              <a:spcBef>
                <a:spcPct val="0"/>
              </a:spcBef>
              <a:buNone/>
            </a:pPr>
            <a:r>
              <a:rPr lang="zh-CN" altLang="en-US" sz="2800" b="1" dirty="0" smtClean="0">
                <a:latin typeface="微软雅黑" panose="020B0503020204020204" pitchFamily="34" charset="-122"/>
                <a:ea typeface="微软雅黑" panose="020B0503020204020204" pitchFamily="34" charset="-122"/>
              </a:rPr>
              <a:t>单元测试</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5420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571500" y="1682896"/>
            <a:ext cx="4265930" cy="1221938"/>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360363" indent="-360363">
              <a:lnSpc>
                <a:spcPct val="150000"/>
              </a:lnSpc>
            </a:pP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核苷酸对核酸而言，就如同下列哪一个</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custDataLst>
              <p:tags r:id="rId3"/>
            </p:custDataLst>
          </p:nvPr>
        </p:nvSpPr>
        <p:spPr>
          <a:xfrm>
            <a:off x="1980560" y="3465050"/>
            <a:ext cx="22625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类固醇对脂类</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椭圆 9"/>
          <p:cNvSpPr>
            <a:spLocks noChangeAspect="1"/>
          </p:cNvSpPr>
          <p:nvPr>
            <p:custDataLst>
              <p:tags r:id="rId4"/>
            </p:custDataLst>
          </p:nvPr>
        </p:nvSpPr>
        <p:spPr>
          <a:xfrm>
            <a:off x="1377056" y="3434570"/>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矩形 10"/>
          <p:cNvSpPr/>
          <p:nvPr>
            <p:custDataLst>
              <p:tags r:id="rId5"/>
            </p:custDataLst>
          </p:nvPr>
        </p:nvSpPr>
        <p:spPr>
          <a:xfrm>
            <a:off x="1980560" y="4608050"/>
            <a:ext cx="2592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氨基酸对蛋白质</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6"/>
            </p:custDataLst>
          </p:nvPr>
        </p:nvSpPr>
        <p:spPr>
          <a:xfrm>
            <a:off x="1377056" y="4577570"/>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矩形 12"/>
          <p:cNvSpPr/>
          <p:nvPr>
            <p:custDataLst>
              <p:tags r:id="rId7"/>
            </p:custDataLst>
          </p:nvPr>
        </p:nvSpPr>
        <p:spPr>
          <a:xfrm>
            <a:off x="1980560" y="5751050"/>
            <a:ext cx="19323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碱基对核苷</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椭圆 13"/>
          <p:cNvSpPr>
            <a:spLocks noChangeAspect="1"/>
          </p:cNvSpPr>
          <p:nvPr>
            <p:custDataLst>
              <p:tags r:id="rId8"/>
            </p:custDataLst>
          </p:nvPr>
        </p:nvSpPr>
        <p:spPr>
          <a:xfrm>
            <a:off x="1377056" y="5720570"/>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矩形 14"/>
          <p:cNvSpPr/>
          <p:nvPr>
            <p:custDataLst>
              <p:tags r:id="rId9"/>
            </p:custDataLst>
          </p:nvPr>
        </p:nvSpPr>
        <p:spPr>
          <a:xfrm>
            <a:off x="1980560" y="6894050"/>
            <a:ext cx="19323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淀粉对多糖</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6" name="椭圆 15"/>
          <p:cNvSpPr>
            <a:spLocks noChangeAspect="1"/>
          </p:cNvSpPr>
          <p:nvPr>
            <p:custDataLst>
              <p:tags r:id="rId10"/>
            </p:custDataLst>
          </p:nvPr>
        </p:nvSpPr>
        <p:spPr>
          <a:xfrm>
            <a:off x="1377056" y="6863570"/>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custDataLst>
              <p:tags r:id="rId11"/>
            </p:custDataLst>
          </p:nvPr>
        </p:nvGrpSpPr>
        <p:grpSpPr>
          <a:xfrm>
            <a:off x="0" y="0"/>
            <a:ext cx="5715000" cy="635000"/>
            <a:chOff x="0" y="0"/>
            <a:chExt cx="5715000" cy="635000"/>
          </a:xfrm>
        </p:grpSpPr>
        <p:sp>
          <p:nvSpPr>
            <p:cNvPr id="3" name="TitleBackground"/>
            <p:cNvSpPr/>
            <p:nvPr>
              <p:custDataLst>
                <p:tags r:id="rId13"/>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ColorBlock"/>
            <p:cNvSpPr/>
            <p:nvPr>
              <p:custDataLst>
                <p:tags r:id="rId14"/>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ypeText"/>
            <p:cNvSpPr/>
            <p:nvPr>
              <p:custDataLst>
                <p:tags r:id="rId15"/>
              </p:custDataLst>
            </p:nvPr>
          </p:nvSpPr>
          <p:spPr>
            <a:xfrm>
              <a:off x="254000"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ipText"/>
            <p:cNvSpPr/>
            <p:nvPr>
              <p:custDataLst>
                <p:tags r:id="rId16"/>
              </p:custDataLst>
            </p:nvPr>
          </p:nvSpPr>
          <p:spPr>
            <a:xfrm>
              <a:off x="1525905" y="109220"/>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697417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580072" y="1471499"/>
            <a:ext cx="4554855" cy="1822102"/>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360363" indent="-360363">
              <a:lnSpc>
                <a:spcPct val="150000"/>
              </a:lnSpc>
            </a:pP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2. ____</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于</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1953</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年提出</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分子双螺旋模型，标志着分子生物学的诞生</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custDataLst>
              <p:tags r:id="rId3"/>
            </p:custDataLst>
          </p:nvPr>
        </p:nvSpPr>
        <p:spPr>
          <a:xfrm>
            <a:off x="1780775" y="3886260"/>
            <a:ext cx="22625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施莱登和施旺</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椭圆 9"/>
          <p:cNvSpPr>
            <a:spLocks noChangeAspect="1"/>
          </p:cNvSpPr>
          <p:nvPr>
            <p:custDataLst>
              <p:tags r:id="rId4"/>
            </p:custDataLst>
          </p:nvPr>
        </p:nvSpPr>
        <p:spPr>
          <a:xfrm>
            <a:off x="1177271" y="3855780"/>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矩形 10"/>
          <p:cNvSpPr/>
          <p:nvPr>
            <p:custDataLst>
              <p:tags r:id="rId5"/>
            </p:custDataLst>
          </p:nvPr>
        </p:nvSpPr>
        <p:spPr>
          <a:xfrm>
            <a:off x="1780775" y="5029260"/>
            <a:ext cx="22625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沃森和克里克</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6"/>
            </p:custDataLst>
          </p:nvPr>
        </p:nvSpPr>
        <p:spPr>
          <a:xfrm>
            <a:off x="1177271" y="4998780"/>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矩形 12"/>
          <p:cNvSpPr/>
          <p:nvPr>
            <p:custDataLst>
              <p:tags r:id="rId7"/>
            </p:custDataLst>
          </p:nvPr>
        </p:nvSpPr>
        <p:spPr>
          <a:xfrm>
            <a:off x="1780775" y="6172260"/>
            <a:ext cx="32531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富兰克林和威尔金斯</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椭圆 13"/>
          <p:cNvSpPr>
            <a:spLocks noChangeAspect="1"/>
          </p:cNvSpPr>
          <p:nvPr>
            <p:custDataLst>
              <p:tags r:id="rId8"/>
            </p:custDataLst>
          </p:nvPr>
        </p:nvSpPr>
        <p:spPr>
          <a:xfrm>
            <a:off x="1177271" y="6141780"/>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矩形 14"/>
          <p:cNvSpPr/>
          <p:nvPr>
            <p:custDataLst>
              <p:tags r:id="rId9"/>
            </p:custDataLst>
          </p:nvPr>
        </p:nvSpPr>
        <p:spPr>
          <a:xfrm>
            <a:off x="1780775" y="7315260"/>
            <a:ext cx="2592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孟德尔和摩尔根</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6" name="椭圆 15"/>
          <p:cNvSpPr>
            <a:spLocks noChangeAspect="1"/>
          </p:cNvSpPr>
          <p:nvPr>
            <p:custDataLst>
              <p:tags r:id="rId10"/>
            </p:custDataLst>
          </p:nvPr>
        </p:nvSpPr>
        <p:spPr>
          <a:xfrm>
            <a:off x="1177271" y="7284780"/>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custDataLst>
              <p:tags r:id="rId11"/>
            </p:custDataLst>
          </p:nvPr>
        </p:nvGrpSpPr>
        <p:grpSpPr>
          <a:xfrm>
            <a:off x="0" y="0"/>
            <a:ext cx="5715000" cy="635000"/>
            <a:chOff x="0" y="0"/>
            <a:chExt cx="5715000" cy="635000"/>
          </a:xfrm>
        </p:grpSpPr>
        <p:sp>
          <p:nvSpPr>
            <p:cNvPr id="3" name="TitleBackground"/>
            <p:cNvSpPr/>
            <p:nvPr>
              <p:custDataLst>
                <p:tags r:id="rId13"/>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ColorBlock"/>
            <p:cNvSpPr/>
            <p:nvPr>
              <p:custDataLst>
                <p:tags r:id="rId14"/>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ypeText"/>
            <p:cNvSpPr/>
            <p:nvPr>
              <p:custDataLst>
                <p:tags r:id="rId15"/>
              </p:custDataLst>
            </p:nvPr>
          </p:nvSpPr>
          <p:spPr>
            <a:xfrm>
              <a:off x="254000"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ipText"/>
            <p:cNvSpPr/>
            <p:nvPr>
              <p:custDataLst>
                <p:tags r:id="rId16"/>
              </p:custDataLst>
            </p:nvPr>
          </p:nvSpPr>
          <p:spPr>
            <a:xfrm>
              <a:off x="1525905" y="109220"/>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554739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486523" y="976747"/>
            <a:ext cx="4554855" cy="3093154"/>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nSpc>
                <a:spcPct val="150000"/>
              </a:lnSpc>
            </a:pP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3.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科学家将</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T4</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噬菌体的</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包装到</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T2</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噬菌体的蛋白质外壳内，如果这个复合噬菌体可以感染细菌，那么在细菌细胞内合成的子代噬菌体具有</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custDataLst>
              <p:tags r:id="rId3"/>
            </p:custDataLst>
          </p:nvPr>
        </p:nvSpPr>
        <p:spPr>
          <a:xfrm>
            <a:off x="1175004" y="4438995"/>
            <a:ext cx="4210728" cy="492443"/>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T2</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的蛋白质外壳</a:t>
            </a:r>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,T4</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a:t>
            </a:r>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椭圆 9"/>
          <p:cNvSpPr>
            <a:spLocks noChangeAspect="1"/>
          </p:cNvSpPr>
          <p:nvPr>
            <p:custDataLst>
              <p:tags r:id="rId4"/>
            </p:custDataLst>
          </p:nvPr>
        </p:nvSpPr>
        <p:spPr>
          <a:xfrm>
            <a:off x="571500" y="4397561"/>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矩形 10"/>
          <p:cNvSpPr/>
          <p:nvPr>
            <p:custDataLst>
              <p:tags r:id="rId5"/>
            </p:custDataLst>
          </p:nvPr>
        </p:nvSpPr>
        <p:spPr>
          <a:xfrm>
            <a:off x="1175004" y="5581995"/>
            <a:ext cx="4210728" cy="492443"/>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T4</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的蛋白质外壳</a:t>
            </a:r>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,T2</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a:t>
            </a:r>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6"/>
            </p:custDataLst>
          </p:nvPr>
        </p:nvSpPr>
        <p:spPr>
          <a:xfrm>
            <a:off x="571500" y="5540561"/>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矩形 12"/>
          <p:cNvSpPr/>
          <p:nvPr>
            <p:custDataLst>
              <p:tags r:id="rId7"/>
            </p:custDataLst>
          </p:nvPr>
        </p:nvSpPr>
        <p:spPr>
          <a:xfrm>
            <a:off x="1175004" y="6714041"/>
            <a:ext cx="3866374"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T2</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a:t>
            </a:r>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和蛋白质</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椭圆 13"/>
          <p:cNvSpPr>
            <a:spLocks noChangeAspect="1"/>
          </p:cNvSpPr>
          <p:nvPr>
            <p:custDataLst>
              <p:tags r:id="rId8"/>
            </p:custDataLst>
          </p:nvPr>
        </p:nvSpPr>
        <p:spPr>
          <a:xfrm>
            <a:off x="571500" y="6683561"/>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矩形 14"/>
          <p:cNvSpPr/>
          <p:nvPr>
            <p:custDataLst>
              <p:tags r:id="rId9"/>
            </p:custDataLst>
          </p:nvPr>
        </p:nvSpPr>
        <p:spPr>
          <a:xfrm>
            <a:off x="1175004" y="7857041"/>
            <a:ext cx="3866374"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T4</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a:t>
            </a:r>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和蛋白质</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6" name="椭圆 15"/>
          <p:cNvSpPr>
            <a:spLocks noChangeAspect="1"/>
          </p:cNvSpPr>
          <p:nvPr>
            <p:custDataLst>
              <p:tags r:id="rId10"/>
            </p:custDataLst>
          </p:nvPr>
        </p:nvSpPr>
        <p:spPr>
          <a:xfrm>
            <a:off x="571500" y="7826561"/>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custDataLst>
              <p:tags r:id="rId11"/>
            </p:custDataLst>
          </p:nvPr>
        </p:nvGrpSpPr>
        <p:grpSpPr>
          <a:xfrm>
            <a:off x="0" y="0"/>
            <a:ext cx="5715000" cy="635000"/>
            <a:chOff x="0" y="0"/>
            <a:chExt cx="5715000" cy="635000"/>
          </a:xfrm>
        </p:grpSpPr>
        <p:sp>
          <p:nvSpPr>
            <p:cNvPr id="3" name="TitleBackground"/>
            <p:cNvSpPr/>
            <p:nvPr>
              <p:custDataLst>
                <p:tags r:id="rId13"/>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ColorBlock"/>
            <p:cNvSpPr/>
            <p:nvPr>
              <p:custDataLst>
                <p:tags r:id="rId14"/>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ypeText"/>
            <p:cNvSpPr/>
            <p:nvPr>
              <p:custDataLst>
                <p:tags r:id="rId15"/>
              </p:custDataLst>
            </p:nvPr>
          </p:nvSpPr>
          <p:spPr>
            <a:xfrm>
              <a:off x="254000"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ipText"/>
            <p:cNvSpPr/>
            <p:nvPr>
              <p:custDataLst>
                <p:tags r:id="rId16"/>
              </p:custDataLst>
            </p:nvPr>
          </p:nvSpPr>
          <p:spPr>
            <a:xfrm>
              <a:off x="1525905" y="109220"/>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105896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571500" y="1089199"/>
            <a:ext cx="4497705" cy="1822102"/>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360363" indent="-360363">
              <a:lnSpc>
                <a:spcPct val="150000"/>
              </a:lnSpc>
            </a:pP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4.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人类基因组</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中</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C</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的含量为</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，则以下关于</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G</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和</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的含量描述正确的是</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custDataLst>
              <p:tags r:id="rId3"/>
            </p:custDataLst>
          </p:nvPr>
        </p:nvSpPr>
        <p:spPr>
          <a:xfrm>
            <a:off x="1624012" y="3845747"/>
            <a:ext cx="3445193"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fr-FR"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 20%,G 30%,T 30%</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椭圆 9"/>
          <p:cNvSpPr>
            <a:spLocks noChangeAspect="1"/>
          </p:cNvSpPr>
          <p:nvPr>
            <p:custDataLst>
              <p:tags r:id="rId4"/>
            </p:custDataLst>
          </p:nvPr>
        </p:nvSpPr>
        <p:spPr>
          <a:xfrm>
            <a:off x="1020508" y="3815267"/>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矩形 10"/>
          <p:cNvSpPr/>
          <p:nvPr>
            <p:custDataLst>
              <p:tags r:id="rId5"/>
            </p:custDataLst>
          </p:nvPr>
        </p:nvSpPr>
        <p:spPr>
          <a:xfrm>
            <a:off x="1624012" y="4988747"/>
            <a:ext cx="3445193"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fr-FR"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 30%,G 30%,T 20%</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6"/>
            </p:custDataLst>
          </p:nvPr>
        </p:nvSpPr>
        <p:spPr>
          <a:xfrm>
            <a:off x="1020508" y="4958267"/>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矩形 12"/>
          <p:cNvSpPr/>
          <p:nvPr>
            <p:custDataLst>
              <p:tags r:id="rId7"/>
            </p:custDataLst>
          </p:nvPr>
        </p:nvSpPr>
        <p:spPr>
          <a:xfrm>
            <a:off x="1624012" y="6131747"/>
            <a:ext cx="3445193"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fr-FR"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 30%,G 20%,T 30%</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椭圆 13"/>
          <p:cNvSpPr>
            <a:spLocks noChangeAspect="1"/>
          </p:cNvSpPr>
          <p:nvPr>
            <p:custDataLst>
              <p:tags r:id="rId8"/>
            </p:custDataLst>
          </p:nvPr>
        </p:nvSpPr>
        <p:spPr>
          <a:xfrm>
            <a:off x="1020508" y="6101267"/>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矩形 14"/>
          <p:cNvSpPr/>
          <p:nvPr>
            <p:custDataLst>
              <p:tags r:id="rId9"/>
            </p:custDataLst>
          </p:nvPr>
        </p:nvSpPr>
        <p:spPr>
          <a:xfrm>
            <a:off x="1624012" y="7274747"/>
            <a:ext cx="3445193"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fr-FR"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 20%,G 20%,T 20%</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6" name="椭圆 15"/>
          <p:cNvSpPr>
            <a:spLocks noChangeAspect="1"/>
          </p:cNvSpPr>
          <p:nvPr>
            <p:custDataLst>
              <p:tags r:id="rId10"/>
            </p:custDataLst>
          </p:nvPr>
        </p:nvSpPr>
        <p:spPr>
          <a:xfrm>
            <a:off x="1020508" y="7244267"/>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custDataLst>
              <p:tags r:id="rId11"/>
            </p:custDataLst>
          </p:nvPr>
        </p:nvGrpSpPr>
        <p:grpSpPr>
          <a:xfrm>
            <a:off x="0" y="0"/>
            <a:ext cx="5715000" cy="635000"/>
            <a:chOff x="0" y="0"/>
            <a:chExt cx="5715000" cy="635000"/>
          </a:xfrm>
        </p:grpSpPr>
        <p:sp>
          <p:nvSpPr>
            <p:cNvPr id="3" name="TitleBackground"/>
            <p:cNvSpPr/>
            <p:nvPr>
              <p:custDataLst>
                <p:tags r:id="rId13"/>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ColorBlock"/>
            <p:cNvSpPr/>
            <p:nvPr>
              <p:custDataLst>
                <p:tags r:id="rId14"/>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ypeText"/>
            <p:cNvSpPr/>
            <p:nvPr>
              <p:custDataLst>
                <p:tags r:id="rId15"/>
              </p:custDataLst>
            </p:nvPr>
          </p:nvSpPr>
          <p:spPr>
            <a:xfrm>
              <a:off x="254000"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ipText"/>
            <p:cNvSpPr/>
            <p:nvPr>
              <p:custDataLst>
                <p:tags r:id="rId16"/>
              </p:custDataLst>
            </p:nvPr>
          </p:nvSpPr>
          <p:spPr>
            <a:xfrm>
              <a:off x="1525905" y="109220"/>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566347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539496" y="1576130"/>
            <a:ext cx="4646452" cy="1221938"/>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360363" indent="-360363">
              <a:lnSpc>
                <a:spcPct val="150000"/>
              </a:lnSpc>
            </a:pP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5.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下列对</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双链螺旋结构模型表述正确的是</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custDataLst>
              <p:tags r:id="rId3"/>
            </p:custDataLst>
          </p:nvPr>
        </p:nvSpPr>
        <p:spPr>
          <a:xfrm>
            <a:off x="1525905" y="3669014"/>
            <a:ext cx="3673793"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的两条链走向相反</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椭圆 9"/>
          <p:cNvSpPr>
            <a:spLocks noChangeAspect="1"/>
          </p:cNvSpPr>
          <p:nvPr>
            <p:custDataLst>
              <p:tags r:id="rId4"/>
            </p:custDataLst>
          </p:nvPr>
        </p:nvSpPr>
        <p:spPr>
          <a:xfrm>
            <a:off x="922401" y="3638534"/>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矩形 10"/>
          <p:cNvSpPr/>
          <p:nvPr>
            <p:custDataLst>
              <p:tags r:id="rId5"/>
            </p:custDataLst>
          </p:nvPr>
        </p:nvSpPr>
        <p:spPr>
          <a:xfrm>
            <a:off x="1525905" y="4812014"/>
            <a:ext cx="2410143"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碱基</a:t>
            </a:r>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和</a:t>
            </a:r>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G</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配对</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6"/>
            </p:custDataLst>
          </p:nvPr>
        </p:nvSpPr>
        <p:spPr>
          <a:xfrm>
            <a:off x="922401" y="4781534"/>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矩形 12"/>
          <p:cNvSpPr/>
          <p:nvPr>
            <p:custDataLst>
              <p:tags r:id="rId7"/>
            </p:custDataLst>
          </p:nvPr>
        </p:nvSpPr>
        <p:spPr>
          <a:xfrm>
            <a:off x="1525905" y="5955014"/>
            <a:ext cx="29229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碱基之间共价结合</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椭圆 13"/>
          <p:cNvSpPr>
            <a:spLocks noChangeAspect="1"/>
          </p:cNvSpPr>
          <p:nvPr>
            <p:custDataLst>
              <p:tags r:id="rId8"/>
            </p:custDataLst>
          </p:nvPr>
        </p:nvSpPr>
        <p:spPr>
          <a:xfrm>
            <a:off x="922401" y="5924534"/>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矩形 14"/>
          <p:cNvSpPr/>
          <p:nvPr>
            <p:custDataLst>
              <p:tags r:id="rId9"/>
            </p:custDataLst>
          </p:nvPr>
        </p:nvSpPr>
        <p:spPr>
          <a:xfrm>
            <a:off x="1525905" y="6913229"/>
            <a:ext cx="3718243" cy="88392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磷酸</a:t>
            </a:r>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戊糖骨架位于</a:t>
            </a:r>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螺旋内</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6" name="椭圆 15"/>
          <p:cNvSpPr>
            <a:spLocks noChangeAspect="1"/>
          </p:cNvSpPr>
          <p:nvPr>
            <p:custDataLst>
              <p:tags r:id="rId10"/>
            </p:custDataLst>
          </p:nvPr>
        </p:nvSpPr>
        <p:spPr>
          <a:xfrm>
            <a:off x="922401" y="7067534"/>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custDataLst>
              <p:tags r:id="rId11"/>
            </p:custDataLst>
          </p:nvPr>
        </p:nvGrpSpPr>
        <p:grpSpPr>
          <a:xfrm>
            <a:off x="0" y="0"/>
            <a:ext cx="5715000" cy="635000"/>
            <a:chOff x="0" y="0"/>
            <a:chExt cx="5715000" cy="635000"/>
          </a:xfrm>
        </p:grpSpPr>
        <p:sp>
          <p:nvSpPr>
            <p:cNvPr id="3" name="TitleBackground"/>
            <p:cNvSpPr/>
            <p:nvPr>
              <p:custDataLst>
                <p:tags r:id="rId13"/>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ColorBlock"/>
            <p:cNvSpPr/>
            <p:nvPr>
              <p:custDataLst>
                <p:tags r:id="rId14"/>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ypeText"/>
            <p:cNvSpPr/>
            <p:nvPr>
              <p:custDataLst>
                <p:tags r:id="rId15"/>
              </p:custDataLst>
            </p:nvPr>
          </p:nvSpPr>
          <p:spPr>
            <a:xfrm>
              <a:off x="254000"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ipText"/>
            <p:cNvSpPr/>
            <p:nvPr>
              <p:custDataLst>
                <p:tags r:id="rId16"/>
              </p:custDataLst>
            </p:nvPr>
          </p:nvSpPr>
          <p:spPr>
            <a:xfrm>
              <a:off x="1525905" y="109220"/>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1236080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571500" y="1389281"/>
            <a:ext cx="4375468" cy="1221938"/>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marL="444500" indent="-444500">
              <a:lnSpc>
                <a:spcPct val="150000"/>
              </a:lnSpc>
            </a:pP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6.  </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维系</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双螺旋稳定的最主要的力是</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custDataLst>
              <p:tags r:id="rId3"/>
            </p:custDataLst>
          </p:nvPr>
        </p:nvSpPr>
        <p:spPr>
          <a:xfrm>
            <a:off x="2129409" y="3756922"/>
            <a:ext cx="9417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氢键</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椭圆 9"/>
          <p:cNvSpPr>
            <a:spLocks noChangeAspect="1"/>
          </p:cNvSpPr>
          <p:nvPr>
            <p:custDataLst>
              <p:tags r:id="rId4"/>
            </p:custDataLst>
          </p:nvPr>
        </p:nvSpPr>
        <p:spPr>
          <a:xfrm>
            <a:off x="1525905" y="3726442"/>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矩形 10"/>
          <p:cNvSpPr/>
          <p:nvPr>
            <p:custDataLst>
              <p:tags r:id="rId5"/>
            </p:custDataLst>
          </p:nvPr>
        </p:nvSpPr>
        <p:spPr>
          <a:xfrm>
            <a:off x="2129409" y="4899922"/>
            <a:ext cx="12719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离子键</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6"/>
            </p:custDataLst>
          </p:nvPr>
        </p:nvSpPr>
        <p:spPr>
          <a:xfrm>
            <a:off x="1525905" y="4869442"/>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矩形 12"/>
          <p:cNvSpPr/>
          <p:nvPr>
            <p:custDataLst>
              <p:tags r:id="rId7"/>
            </p:custDataLst>
          </p:nvPr>
        </p:nvSpPr>
        <p:spPr>
          <a:xfrm>
            <a:off x="2129409" y="6042922"/>
            <a:ext cx="19323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碱基堆积力</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椭圆 13"/>
          <p:cNvSpPr>
            <a:spLocks noChangeAspect="1"/>
          </p:cNvSpPr>
          <p:nvPr>
            <p:custDataLst>
              <p:tags r:id="rId8"/>
            </p:custDataLst>
          </p:nvPr>
        </p:nvSpPr>
        <p:spPr>
          <a:xfrm>
            <a:off x="1525905" y="6012442"/>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矩形 14"/>
          <p:cNvSpPr/>
          <p:nvPr>
            <p:custDataLst>
              <p:tags r:id="rId9"/>
            </p:custDataLst>
          </p:nvPr>
        </p:nvSpPr>
        <p:spPr>
          <a:xfrm>
            <a:off x="2129409" y="7185922"/>
            <a:ext cx="1602105"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范德华力</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6" name="椭圆 15"/>
          <p:cNvSpPr>
            <a:spLocks noChangeAspect="1"/>
          </p:cNvSpPr>
          <p:nvPr>
            <p:custDataLst>
              <p:tags r:id="rId10"/>
            </p:custDataLst>
          </p:nvPr>
        </p:nvSpPr>
        <p:spPr>
          <a:xfrm>
            <a:off x="1525905" y="7155442"/>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custDataLst>
              <p:tags r:id="rId11"/>
            </p:custDataLst>
          </p:nvPr>
        </p:nvGrpSpPr>
        <p:grpSpPr>
          <a:xfrm>
            <a:off x="0" y="0"/>
            <a:ext cx="5715000" cy="635000"/>
            <a:chOff x="0" y="0"/>
            <a:chExt cx="5715000" cy="635000"/>
          </a:xfrm>
        </p:grpSpPr>
        <p:sp>
          <p:nvSpPr>
            <p:cNvPr id="3" name="TitleBackground"/>
            <p:cNvSpPr/>
            <p:nvPr>
              <p:custDataLst>
                <p:tags r:id="rId13"/>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ColorBlock"/>
            <p:cNvSpPr/>
            <p:nvPr>
              <p:custDataLst>
                <p:tags r:id="rId14"/>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ypeText"/>
            <p:cNvSpPr/>
            <p:nvPr>
              <p:custDataLst>
                <p:tags r:id="rId15"/>
              </p:custDataLst>
            </p:nvPr>
          </p:nvSpPr>
          <p:spPr>
            <a:xfrm>
              <a:off x="254000"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ipText"/>
            <p:cNvSpPr/>
            <p:nvPr>
              <p:custDataLst>
                <p:tags r:id="rId16"/>
              </p:custDataLst>
            </p:nvPr>
          </p:nvSpPr>
          <p:spPr>
            <a:xfrm>
              <a:off x="1525905" y="109220"/>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663381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571500" y="1756410"/>
            <a:ext cx="3794443" cy="48768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7. DNA</a:t>
            </a:r>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分子中的超螺旋</a:t>
            </a:r>
            <a:r>
              <a:rPr lang="en-US" altLang="zh-CN"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custDataLst>
              <p:tags r:id="rId3"/>
            </p:custDataLst>
          </p:nvPr>
        </p:nvSpPr>
        <p:spPr>
          <a:xfrm>
            <a:off x="1101055" y="2661905"/>
            <a:ext cx="3984943" cy="1015663"/>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仅发生于环状</a:t>
            </a:r>
            <a:r>
              <a:rPr lang="en-US" altLang="zh-CN"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中</a:t>
            </a:r>
            <a:r>
              <a:rPr lang="en-US" altLang="zh-CN"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双螺旋围绕其自身的轴缠绕后</a:t>
            </a:r>
            <a:r>
              <a:rPr lang="en-US" altLang="zh-CN"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分子中不会产生额外的张力</a:t>
            </a:r>
            <a:endParaRPr lang="zh-CN" altLang="en-US" sz="20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椭圆 9"/>
          <p:cNvSpPr>
            <a:spLocks noChangeAspect="1"/>
          </p:cNvSpPr>
          <p:nvPr>
            <p:custDataLst>
              <p:tags r:id="rId4"/>
            </p:custDataLst>
          </p:nvPr>
        </p:nvSpPr>
        <p:spPr>
          <a:xfrm>
            <a:off x="497551" y="2862376"/>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矩形 10"/>
          <p:cNvSpPr/>
          <p:nvPr>
            <p:custDataLst>
              <p:tags r:id="rId5"/>
            </p:custDataLst>
          </p:nvPr>
        </p:nvSpPr>
        <p:spPr>
          <a:xfrm>
            <a:off x="1101055" y="3939129"/>
            <a:ext cx="3905568" cy="1015663"/>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在线性和环状</a:t>
            </a:r>
            <a:r>
              <a:rPr lang="en-US" altLang="zh-CN"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中均有发生</a:t>
            </a:r>
            <a:r>
              <a:rPr lang="en-US" altLang="zh-CN"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缠绕数的增加可被碱基配对的改变和氢键的增加所抑制</a:t>
            </a:r>
            <a:endParaRPr lang="zh-CN" altLang="en-US" sz="20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6"/>
            </p:custDataLst>
          </p:nvPr>
        </p:nvSpPr>
        <p:spPr>
          <a:xfrm>
            <a:off x="497551" y="4139600"/>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矩形 12"/>
          <p:cNvSpPr/>
          <p:nvPr>
            <p:custDataLst>
              <p:tags r:id="rId7"/>
            </p:custDataLst>
          </p:nvPr>
        </p:nvSpPr>
        <p:spPr>
          <a:xfrm>
            <a:off x="1101055" y="5149241"/>
            <a:ext cx="3984943" cy="1015663"/>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超螺旋是</a:t>
            </a:r>
            <a:r>
              <a:rPr lang="en-US" altLang="zh-CN"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三级结构的普遍形式</a:t>
            </a:r>
            <a:r>
              <a:rPr lang="en-US" altLang="zh-CN"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双螺旋</a:t>
            </a:r>
            <a:r>
              <a:rPr lang="en-US" altLang="zh-CN"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DNA</a:t>
            </a:r>
            <a:r>
              <a:rPr lang="zh-CN" altLang="en-US"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的松开导致形成负超螺旋</a:t>
            </a:r>
            <a:r>
              <a:rPr lang="en-US" altLang="zh-CN"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拧紧则导致形成正超螺旋</a:t>
            </a:r>
            <a:endParaRPr lang="zh-CN" altLang="en-US" sz="20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椭圆 13"/>
          <p:cNvSpPr>
            <a:spLocks noChangeAspect="1"/>
          </p:cNvSpPr>
          <p:nvPr>
            <p:custDataLst>
              <p:tags r:id="rId8"/>
            </p:custDataLst>
          </p:nvPr>
        </p:nvSpPr>
        <p:spPr>
          <a:xfrm>
            <a:off x="497551" y="5349712"/>
            <a:ext cx="548640" cy="54864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矩形 14"/>
          <p:cNvSpPr/>
          <p:nvPr>
            <p:custDataLst>
              <p:tags r:id="rId9"/>
            </p:custDataLst>
          </p:nvPr>
        </p:nvSpPr>
        <p:spPr>
          <a:xfrm>
            <a:off x="1101055" y="6376131"/>
            <a:ext cx="3815080" cy="1015663"/>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zh-CN" altLang="en-US" sz="20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是双螺旋中一条链绕另一条链的盘绕数和双螺旋分子相对于双螺旋轴心的扭曲数的总和</a:t>
            </a:r>
            <a:endParaRPr lang="zh-CN" altLang="en-US" sz="20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6" name="椭圆 15"/>
          <p:cNvSpPr>
            <a:spLocks noChangeAspect="1"/>
          </p:cNvSpPr>
          <p:nvPr>
            <p:custDataLst>
              <p:tags r:id="rId10"/>
            </p:custDataLst>
          </p:nvPr>
        </p:nvSpPr>
        <p:spPr>
          <a:xfrm>
            <a:off x="497551" y="6576602"/>
            <a:ext cx="548640" cy="54864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custDataLst>
              <p:tags r:id="rId11"/>
            </p:custDataLst>
          </p:nvPr>
        </p:nvGrpSpPr>
        <p:grpSpPr>
          <a:xfrm>
            <a:off x="0" y="0"/>
            <a:ext cx="5715000" cy="635000"/>
            <a:chOff x="0" y="0"/>
            <a:chExt cx="5715000" cy="635000"/>
          </a:xfrm>
        </p:grpSpPr>
        <p:sp>
          <p:nvSpPr>
            <p:cNvPr id="3" name="TitleBackground"/>
            <p:cNvSpPr/>
            <p:nvPr>
              <p:custDataLst>
                <p:tags r:id="rId13"/>
              </p:custDataLst>
            </p:nvPr>
          </p:nvSpPr>
          <p:spPr>
            <a:xfrm>
              <a:off x="0" y="0"/>
              <a:ext cx="5715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ColorBlock"/>
            <p:cNvSpPr/>
            <p:nvPr>
              <p:custDataLst>
                <p:tags r:id="rId14"/>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ypeText"/>
            <p:cNvSpPr/>
            <p:nvPr>
              <p:custDataLst>
                <p:tags r:id="rId15"/>
              </p:custDataLst>
            </p:nvPr>
          </p:nvSpPr>
          <p:spPr>
            <a:xfrm>
              <a:off x="254000" y="0"/>
              <a:ext cx="1905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ipText"/>
            <p:cNvSpPr/>
            <p:nvPr>
              <p:custDataLst>
                <p:tags r:id="rId16"/>
              </p:custDataLst>
            </p:nvPr>
          </p:nvSpPr>
          <p:spPr>
            <a:xfrm>
              <a:off x="1525905" y="109220"/>
              <a:ext cx="2286000" cy="5080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2" name="图片 1"/>
          <p:cNvPicPr>
            <a:picLocks/>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7855684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AINPAPER" val="PaperTitle"/>
</p:tagLst>
</file>

<file path=ppt/tags/tag1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0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0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0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0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0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0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0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0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0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9.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1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1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1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1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14.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115.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1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1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1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1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2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2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2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2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5.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2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30.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131.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3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3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3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3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3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3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3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3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1.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4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6.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147.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4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4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5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5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5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5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5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5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7.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5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2.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163.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6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6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6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6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6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9.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4.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175.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7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7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7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7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8.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18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1.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8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6.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187.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8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8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9.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9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9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9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93.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9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9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9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9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98.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199.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2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0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0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0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0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20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05.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20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0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0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0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10.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211.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1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1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21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1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1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17.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21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1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2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2.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223.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2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2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2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2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22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9.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2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23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3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3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3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9.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3.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3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4.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35.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3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3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4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4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4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4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4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5.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4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50.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51.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5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5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5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5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5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5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5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5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6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1.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6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6.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67.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6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6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7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7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7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7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7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7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7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7.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7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8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2.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83.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8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8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8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8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8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8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9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9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9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3.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9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8.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99.xml><?xml version="1.0" encoding="utf-8"?>
<p:tagLst xmlns:a="http://schemas.openxmlformats.org/drawingml/2006/main" xmlns:r="http://schemas.openxmlformats.org/officeDocument/2006/relationships" xmlns:p="http://schemas.openxmlformats.org/presentationml/2006/main">
  <p:tag name="RAINPROBLEM" val="ProblemBody"/>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801</Words>
  <Application>Microsoft Office PowerPoint</Application>
  <PresentationFormat>全屏显示(16:10)</PresentationFormat>
  <Paragraphs>158</Paragraphs>
  <Slides>18</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18</vt:i4>
      </vt:variant>
    </vt:vector>
  </HeadingPairs>
  <TitlesOfParts>
    <vt:vector size="24" baseType="lpstr">
      <vt:lpstr>Microsoft Yahei</vt:lpstr>
      <vt:lpstr>等线</vt:lpstr>
      <vt:lpstr>等线 Light</vt:lpstr>
      <vt:lpstr>微软雅黑</vt:lpstr>
      <vt:lpstr>Arial</vt:lpstr>
      <vt:lpstr>Office 主题​​</vt:lpstr>
      <vt:lpstr>第一章单元测试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第一章单元测试</dc:title>
  <dc:creator>卢 晓云</dc:creator>
  <cp:lastModifiedBy>luxy</cp:lastModifiedBy>
  <cp:revision>6</cp:revision>
  <dcterms:created xsi:type="dcterms:W3CDTF">2018-07-17T10:43:07Z</dcterms:created>
  <dcterms:modified xsi:type="dcterms:W3CDTF">2018-11-15T07:25:18Z</dcterms:modified>
</cp:coreProperties>
</file>