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7" r:id="rId3"/>
    <p:sldId id="278" r:id="rId4"/>
    <p:sldId id="279" r:id="rId5"/>
    <p:sldId id="280" r:id="rId6"/>
    <p:sldId id="281" r:id="rId7"/>
    <p:sldId id="282" r:id="rId8"/>
    <p:sldId id="283" r:id="rId9"/>
    <p:sldId id="284" r:id="rId10"/>
    <p:sldId id="285" r:id="rId11"/>
    <p:sldId id="289" r:id="rId12"/>
    <p:sldId id="287" r:id="rId13"/>
    <p:sldId id="290" r:id="rId14"/>
    <p:sldId id="288"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376" y="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rPr lang="zh-CN" altLang="en-US" smtClean="0"/>
              <a:t>单击此处编辑母版标题样式</a:t>
            </a:r>
            <a:endParaRP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a:p>
        </p:txBody>
      </p:sp>
    </p:spTree>
    <p:extLst>
      <p:ext uri="{BB962C8B-B14F-4D97-AF65-F5344CB8AC3E}">
        <p14:creationId xmlns:p14="http://schemas.microsoft.com/office/powerpoint/2010/main" val="855538397"/>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rPr lang="zh-CN" altLang="en-US" smtClean="0"/>
              <a:t>单击此处编辑母版标题样式</a:t>
            </a:r>
            <a:endParaRPr/>
          </a:p>
        </p:txBody>
      </p:sp>
      <p:sp>
        <p:nvSpPr>
          <p:cNvPr id="3" name="Vertical Text Placeholder 2"/>
          <p:cNvSpPr>
            <a:spLocks noGrp="1"/>
          </p:cNvSpPr>
          <p:nvPr>
            <p:ph type="body" orient="vert" idx="1"/>
          </p:nvPr>
        </p:nvSpPr>
        <p:spPr>
          <a:xfrm>
            <a:off x="838199" y="304800"/>
            <a:ext cx="8633671" cy="56769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2DD7F72-086E-47B2-BE4B-E7ADEB9F57DE}"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203A7A94-9DE5-43C9-A7A2-979C441C9362}"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390698672"/>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Title 1"/>
          <p:cNvSpPr>
            <a:spLocks noGrp="1"/>
          </p:cNvSpPr>
          <p:nvPr>
            <p:ph type="title"/>
          </p:nvPr>
        </p:nvSpPr>
        <p:spPr>
          <a:xfrm>
            <a:off x="1065213" y="304800"/>
            <a:ext cx="10058400" cy="1219200"/>
          </a:xfrm>
        </p:spPr>
        <p:txBody>
          <a:bodyPr/>
          <a:lstStyle/>
          <a:p>
            <a:r>
              <a:rPr lang="zh-CN" altLang="en-US" smtClean="0"/>
              <a:t>单击此处编辑母版标题样式</a:t>
            </a:r>
            <a:endParaRPr lang="zh-CN" altLang="en-US"/>
          </a:p>
        </p:txBody>
      </p:sp>
      <p:sp>
        <p:nvSpPr>
          <p:cNvPr id="3" name="Table Placeholder 2"/>
          <p:cNvSpPr>
            <a:spLocks noGrp="1"/>
          </p:cNvSpPr>
          <p:nvPr>
            <p:ph type="tbl" idx="1"/>
          </p:nvPr>
        </p:nvSpPr>
        <p:spPr>
          <a:xfrm>
            <a:off x="1065213" y="1752600"/>
            <a:ext cx="10058400" cy="4229100"/>
          </a:xfrm>
        </p:spPr>
        <p:txBody>
          <a:bodyPr/>
          <a:lstStyle/>
          <a:p>
            <a:pPr lvl="0"/>
            <a:r>
              <a:rPr lang="zh-CN" altLang="en-US" noProof="0" smtClean="0"/>
              <a:t>单击图标添加表格</a:t>
            </a:r>
            <a:endParaRPr lang="zh-CN" altLang="en-US" noProof="0"/>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C1DA1DE-6B4B-4CE9-BB22-CEC5876BB313}"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lang="en-US"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054C705-C69E-4B47-BD79-83967D00A348}" type="slidenum">
              <a:rPr kumimoji="0" lang="en-US" altLang="zh-CN"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707444475"/>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5213" y="304800"/>
            <a:ext cx="10058400" cy="1219200"/>
          </a:xfrm>
        </p:spPr>
        <p:txBody>
          <a:bodyPr/>
          <a:lstStyle/>
          <a:p>
            <a:r>
              <a:rPr lang="zh-CN" altLang="en-US" smtClean="0"/>
              <a:t>单击此处编辑母版标题样式</a:t>
            </a:r>
            <a:endParaRPr lang="zh-CN" altLang="en-US"/>
          </a:p>
        </p:txBody>
      </p:sp>
      <p:sp>
        <p:nvSpPr>
          <p:cNvPr id="3" name="Table Placeholder 2"/>
          <p:cNvSpPr>
            <a:spLocks noGrp="1"/>
          </p:cNvSpPr>
          <p:nvPr>
            <p:ph type="tbl" idx="1"/>
          </p:nvPr>
        </p:nvSpPr>
        <p:spPr>
          <a:xfrm>
            <a:off x="1065213" y="1752600"/>
            <a:ext cx="10058400" cy="4229100"/>
          </a:xfrm>
        </p:spPr>
        <p:txBody>
          <a:bodyPr/>
          <a:lstStyle/>
          <a:p>
            <a:pPr lvl="0"/>
            <a:r>
              <a:rPr lang="zh-CN" altLang="en-US" noProof="0" smtClean="0"/>
              <a:t>单击图标添加表格</a:t>
            </a:r>
            <a:endParaRPr lang="zh-CN" altLang="en-US" noProof="0"/>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21AA2E1D-126C-4871-8BFB-E8B54951B399}"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lang="en-US"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A6DB7FE-6633-47B9-89F3-BA427514DFB2}" type="slidenum">
              <a:rPr kumimoji="0" lang="en-US" altLang="zh-CN"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1911450065"/>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2442A0A-571B-484E-B17A-A83CE5008624}"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A08C6DA-69D2-4251-990B-F0CBB0FF6009}"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238167606"/>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rPr lang="zh-CN" altLang="en-US" smtClean="0"/>
              <a:t>单击此处编辑母版标题样式</a:t>
            </a:r>
            <a:endParaRP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Tree>
    <p:extLst>
      <p:ext uri="{BB962C8B-B14F-4D97-AF65-F5344CB8AC3E}">
        <p14:creationId xmlns:p14="http://schemas.microsoft.com/office/powerpoint/2010/main" val="1700437648"/>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a:p>
        </p:txBody>
      </p:sp>
      <p:sp>
        <p:nvSpPr>
          <p:cNvPr id="3" name="Content Placeholder 2"/>
          <p:cNvSpPr>
            <a:spLocks noGrp="1"/>
          </p:cNvSpPr>
          <p:nvPr>
            <p:ph sz="half" idx="1"/>
          </p:nvPr>
        </p:nvSpPr>
        <p:spPr>
          <a:xfrm>
            <a:off x="1065212" y="1825625"/>
            <a:ext cx="4954588" cy="41879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4" name="Content Placeholder 3"/>
          <p:cNvSpPr>
            <a:spLocks noGrp="1"/>
          </p:cNvSpPr>
          <p:nvPr>
            <p:ph sz="half" idx="2"/>
          </p:nvPr>
        </p:nvSpPr>
        <p:spPr>
          <a:xfrm>
            <a:off x="6172200" y="1825625"/>
            <a:ext cx="4951414" cy="41879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5"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76B6337-0DB0-4A3B-A83A-E03679EB283C}"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7"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B648AB9-82F9-4554-88EF-2F537BEE31F7}"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3093810788"/>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69848" y="2505075"/>
            <a:ext cx="4956048" cy="34766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4956048" cy="34766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7"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9E4863D-4AAB-47A9-B5BC-20B952F8E0ED}"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8"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9"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2F97DF1C-FBA1-411D-8363-CA0CE4000431}"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079408914"/>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a:p>
        </p:txBody>
      </p:sp>
      <p:sp>
        <p:nvSpPr>
          <p:cNvPr id="3"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EAEE51F-7917-48F3-B680-01B53B62F74C}"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4"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044941BC-5C03-43CB-ACC9-6F360C86A0BE}"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532628711"/>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D372FED-B38E-4CEC-9818-061E2DE29469}"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3"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4"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0886187F-BD17-4CBD-BB48-9AD14BF2D119}"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3703839143"/>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rPr lang="zh-CN" altLang="en-US" smtClean="0"/>
              <a:t>单击此处编辑母版标题样式</a:t>
            </a:r>
            <a:endParaRP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2F367B9-E068-49AF-8BCD-0C98E3645936}"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7"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55374DB-D223-47CE-9860-800CA621DA10}"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3028248921"/>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15799E1-8752-4F44-BA10-663A5D4054D6}"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5C295D8-3FD9-4329-9EF4-21CEF0F74401}"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167496780"/>
      </p:ext>
    </p:extLst>
  </p:cSld>
  <p:clrMapOvr>
    <a:masterClrMapping/>
  </p:clrMapOvr>
  <mc:AlternateContent xmlns:mc="http://schemas.openxmlformats.org/markup-compatibility/2006" xmlns:p14="http://schemas.microsoft.com/office/powerpoint/2010/main">
    <mc:Choice Requires="p14">
      <p:transition p14:dur="250">
        <p:sndAc>
          <p:stSnd>
            <p:snd r:embed="rId1" name="click.wav"/>
          </p:stSnd>
        </p:sndAc>
      </p:transition>
    </mc:Choice>
    <mc:Fallback xmlns="">
      <p:transition>
        <p:sndAc>
          <p:stSnd>
            <p:snd r:embed="rId3" name="click.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zh-CN" altLang="zh-CN" smtClean="0"/>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zh-CN" smtClean="0"/>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24FF84E-3BBB-492A-BA62-61C5F9E61713}" type="datetimeFigureOut">
              <a:rPr kumimoji="0" lang="en-US"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8/2/2018</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08C16A4A-1343-4D9D-B274-A77630D6D3DB}" type="slidenum">
              <a:rPr kumimoji="0" sz="1000" b="0" i="0" u="none" strike="noStrike" kern="1200" cap="none" spc="0" normalizeH="0" baseline="0" noProof="0">
                <a:ln>
                  <a:noFill/>
                </a:ln>
                <a:solidFill>
                  <a:srgbClr val="9A5315"/>
                </a:solidFill>
                <a:effectLst/>
                <a:uLnTx/>
                <a:uFillTx/>
                <a:latin typeface="Segoe Prin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sz="1000" b="0" i="0" u="none" strike="noStrike" kern="1200" cap="none" spc="0" normalizeH="0" baseline="0" noProof="0">
              <a:ln>
                <a:noFill/>
              </a:ln>
              <a:solidFill>
                <a:srgbClr val="9A5315"/>
              </a:solidFill>
              <a:effectLst/>
              <a:uLnTx/>
              <a:uFillTx/>
              <a:latin typeface="Segoe Print"/>
              <a:ea typeface="+mn-ea"/>
              <a:cs typeface="+mn-cs"/>
            </a:endParaRPr>
          </a:p>
        </p:txBody>
      </p:sp>
    </p:spTree>
    <p:extLst>
      <p:ext uri="{BB962C8B-B14F-4D97-AF65-F5344CB8AC3E}">
        <p14:creationId xmlns:p14="http://schemas.microsoft.com/office/powerpoint/2010/main" val="29703399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p14:dur="250">
        <p:sndAc>
          <p:stSnd>
            <p:snd r:embed="rId14" name="click.wav"/>
          </p:stSnd>
        </p:sndAc>
      </p:transition>
    </mc:Choice>
    <mc:Fallback xmlns="">
      <p:transition>
        <p:sndAc>
          <p:stSnd>
            <p:snd r:embed="rId16" name="click.wav"/>
          </p:stSnd>
        </p:sndAc>
      </p:transition>
    </mc:Fallback>
  </mc:AlternateContent>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a:defRPr>
      </a:lvl2pPr>
      <a:lvl3pPr algn="l" rtl="0" eaLnBrk="0" fontAlgn="base" hangingPunct="0">
        <a:lnSpc>
          <a:spcPct val="90000"/>
        </a:lnSpc>
        <a:spcBef>
          <a:spcPct val="0"/>
        </a:spcBef>
        <a:spcAft>
          <a:spcPct val="0"/>
        </a:spcAft>
        <a:defRPr sz="3600">
          <a:solidFill>
            <a:srgbClr val="4D290B"/>
          </a:solidFill>
          <a:latin typeface="Segoe Print"/>
        </a:defRPr>
      </a:lvl3pPr>
      <a:lvl4pPr algn="l" rtl="0" eaLnBrk="0" fontAlgn="base" hangingPunct="0">
        <a:lnSpc>
          <a:spcPct val="90000"/>
        </a:lnSpc>
        <a:spcBef>
          <a:spcPct val="0"/>
        </a:spcBef>
        <a:spcAft>
          <a:spcPct val="0"/>
        </a:spcAft>
        <a:defRPr sz="3600">
          <a:solidFill>
            <a:srgbClr val="4D290B"/>
          </a:solidFill>
          <a:latin typeface="Segoe Print"/>
        </a:defRPr>
      </a:lvl4pPr>
      <a:lvl5pPr algn="l" rtl="0" eaLnBrk="0" fontAlgn="base" hangingPunct="0">
        <a:lnSpc>
          <a:spcPct val="90000"/>
        </a:lnSpc>
        <a:spcBef>
          <a:spcPct val="0"/>
        </a:spcBef>
        <a:spcAft>
          <a:spcPct val="0"/>
        </a:spcAft>
        <a:defRPr sz="3600">
          <a:solidFill>
            <a:srgbClr val="4D290B"/>
          </a:solidFill>
          <a:latin typeface="Segoe Print"/>
        </a:defRPr>
      </a:lvl5pPr>
      <a:lvl6pPr marL="457200" algn="l" rtl="0" eaLnBrk="1" fontAlgn="base" hangingPunct="1">
        <a:lnSpc>
          <a:spcPct val="90000"/>
        </a:lnSpc>
        <a:spcBef>
          <a:spcPct val="0"/>
        </a:spcBef>
        <a:spcAft>
          <a:spcPct val="0"/>
        </a:spcAft>
        <a:defRPr sz="3600">
          <a:solidFill>
            <a:srgbClr val="4D290B"/>
          </a:solidFill>
          <a:latin typeface="Segoe Print"/>
        </a:defRPr>
      </a:lvl6pPr>
      <a:lvl7pPr marL="914400" algn="l" rtl="0" eaLnBrk="1" fontAlgn="base" hangingPunct="1">
        <a:lnSpc>
          <a:spcPct val="90000"/>
        </a:lnSpc>
        <a:spcBef>
          <a:spcPct val="0"/>
        </a:spcBef>
        <a:spcAft>
          <a:spcPct val="0"/>
        </a:spcAft>
        <a:defRPr sz="3600">
          <a:solidFill>
            <a:srgbClr val="4D290B"/>
          </a:solidFill>
          <a:latin typeface="Segoe Print"/>
        </a:defRPr>
      </a:lvl7pPr>
      <a:lvl8pPr marL="1371600" algn="l" rtl="0" eaLnBrk="1" fontAlgn="base" hangingPunct="1">
        <a:lnSpc>
          <a:spcPct val="90000"/>
        </a:lnSpc>
        <a:spcBef>
          <a:spcPct val="0"/>
        </a:spcBef>
        <a:spcAft>
          <a:spcPct val="0"/>
        </a:spcAft>
        <a:defRPr sz="3600">
          <a:solidFill>
            <a:srgbClr val="4D290B"/>
          </a:solidFill>
          <a:latin typeface="Segoe Print"/>
        </a:defRPr>
      </a:lvl8pPr>
      <a:lvl9pPr marL="1828800" algn="l" rtl="0" eaLnBrk="1" fontAlgn="base" hangingPunct="1">
        <a:lnSpc>
          <a:spcPct val="90000"/>
        </a:lnSpc>
        <a:spcBef>
          <a:spcPct val="0"/>
        </a:spcBef>
        <a:spcAft>
          <a:spcPct val="0"/>
        </a:spcAft>
        <a:defRPr sz="3600">
          <a:solidFill>
            <a:srgbClr val="4D290B"/>
          </a:solidFill>
          <a:latin typeface="Segoe Print"/>
        </a:defRPr>
      </a:lvl9pPr>
    </p:titleStyle>
    <p:bodyStyle>
      <a:lvl1pPr marL="346075" indent="-346075" algn="l" rtl="0" eaLnBrk="0" fontAlgn="base" hangingPunct="0">
        <a:spcBef>
          <a:spcPts val="1800"/>
        </a:spcBef>
        <a:spcAft>
          <a:spcPct val="0"/>
        </a:spcAft>
        <a:buFont typeface="Arial"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4.tmp"/><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audio" Target="../media/audio1.wav"/><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7.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1281113" y="1155699"/>
            <a:ext cx="9742487" cy="2011013"/>
          </a:xfrm>
        </p:spPr>
        <p:txBody>
          <a:bodyPr>
            <a:normAutofit fontScale="90000"/>
          </a:bodyPr>
          <a:lstStyle/>
          <a:p>
            <a:pPr algn="ctr" eaLnBrk="1" hangingPunct="1">
              <a:lnSpc>
                <a:spcPct val="150000"/>
              </a:lnSpc>
              <a:spcBef>
                <a:spcPts val="1200"/>
              </a:spcBef>
              <a:spcAft>
                <a:spcPts val="1200"/>
              </a:spcAft>
            </a:pPr>
            <a:r>
              <a:rPr lang="en-US" altLang="zh-CN" sz="4800" b="1" dirty="0" smtClean="0">
                <a:solidFill>
                  <a:srgbClr val="CC3300"/>
                </a:solidFill>
                <a:ea typeface="宋体" charset="-122"/>
              </a:rPr>
              <a:t/>
            </a:r>
            <a:br>
              <a:rPr lang="en-US" altLang="zh-CN" sz="4800" b="1" dirty="0" smtClean="0">
                <a:solidFill>
                  <a:srgbClr val="CC3300"/>
                </a:solidFill>
                <a:ea typeface="宋体" charset="-122"/>
              </a:rPr>
            </a:br>
            <a:r>
              <a:rPr lang="en-US" altLang="zh-CN" b="1" dirty="0" smtClean="0">
                <a:solidFill>
                  <a:srgbClr val="FF0000"/>
                </a:solidFill>
                <a:latin typeface="Arial" panose="020B0604020202020204" pitchFamily="34" charset="0"/>
                <a:ea typeface="Arial Unicode MS" pitchFamily="34" charset="-122"/>
                <a:cs typeface="Arial" panose="020B0604020202020204" pitchFamily="34" charset="0"/>
              </a:rPr>
              <a:t>Business English Translation</a:t>
            </a:r>
            <a:r>
              <a:rPr lang="en-US" altLang="zh-CN" sz="6700" b="1" dirty="0">
                <a:solidFill>
                  <a:srgbClr val="FF0000"/>
                </a:solidFill>
                <a:latin typeface="Arial" panose="020B0604020202020204" pitchFamily="34" charset="0"/>
                <a:ea typeface="Arial Unicode MS" pitchFamily="34" charset="-122"/>
                <a:cs typeface="Arial" panose="020B0604020202020204" pitchFamily="34" charset="0"/>
              </a:rPr>
              <a:t/>
            </a:r>
            <a:br>
              <a:rPr lang="en-US" altLang="zh-CN" sz="6700" b="1" dirty="0">
                <a:solidFill>
                  <a:srgbClr val="FF0000"/>
                </a:solidFill>
                <a:latin typeface="Arial" panose="020B0604020202020204" pitchFamily="34" charset="0"/>
                <a:ea typeface="Arial Unicode MS" pitchFamily="34" charset="-122"/>
                <a:cs typeface="Arial" panose="020B0604020202020204" pitchFamily="34" charset="0"/>
              </a:rPr>
            </a:br>
            <a:r>
              <a:rPr lang="en-US" altLang="zh-CN" sz="3600" b="1" dirty="0" smtClean="0">
                <a:solidFill>
                  <a:srgbClr val="7030A0"/>
                </a:solidFill>
                <a:latin typeface="Times New Roman" panose="02020603050405020304" pitchFamily="18" charset="0"/>
                <a:ea typeface="宋体" panose="02010600030101010101" pitchFamily="2" charset="-122"/>
              </a:rPr>
              <a:t>English - Chinese</a:t>
            </a:r>
            <a:endParaRPr lang="en-US" altLang="zh-CN" sz="3600" b="1" dirty="0" smtClean="0">
              <a:solidFill>
                <a:srgbClr val="7030A0"/>
              </a:solidFill>
              <a:latin typeface="Arial Unicode MS" pitchFamily="34" charset="-122"/>
              <a:ea typeface="Arial Unicode MS" pitchFamily="34" charset="-122"/>
              <a:cs typeface="Arial Unicode MS" pitchFamily="34" charset="-122"/>
            </a:endParaRPr>
          </a:p>
        </p:txBody>
      </p:sp>
      <p:sp>
        <p:nvSpPr>
          <p:cNvPr id="3" name="文本框 2"/>
          <p:cNvSpPr txBox="1"/>
          <p:nvPr/>
        </p:nvSpPr>
        <p:spPr>
          <a:xfrm>
            <a:off x="4045789" y="4587841"/>
            <a:ext cx="4632385" cy="461665"/>
          </a:xfrm>
          <a:prstGeom prst="rect">
            <a:avLst/>
          </a:prstGeom>
          <a:noFill/>
        </p:spPr>
        <p:txBody>
          <a:bodyPr wrap="square" rtlCol="0">
            <a:spAutoFit/>
          </a:bodyPr>
          <a:lstStyle/>
          <a:p>
            <a:pPr lvl="0" algn="ctr"/>
            <a:r>
              <a:rPr lang="en-US" altLang="zh-CN" sz="2400" b="1" dirty="0">
                <a:solidFill>
                  <a:srgbClr val="000000"/>
                </a:solidFill>
                <a:latin typeface="Arial"/>
                <a:ea typeface="黑体"/>
              </a:rPr>
              <a:t>Delivered by </a:t>
            </a:r>
            <a:r>
              <a:rPr lang="en-US" altLang="zh-CN" sz="2400" b="1" dirty="0" err="1">
                <a:solidFill>
                  <a:srgbClr val="000000"/>
                </a:solidFill>
                <a:latin typeface="Arial"/>
                <a:ea typeface="黑体"/>
              </a:rPr>
              <a:t>Guo</a:t>
            </a:r>
            <a:r>
              <a:rPr lang="en-US" altLang="zh-CN" sz="2400" b="1" dirty="0">
                <a:solidFill>
                  <a:srgbClr val="000000"/>
                </a:solidFill>
                <a:latin typeface="Arial"/>
                <a:ea typeface="黑体"/>
              </a:rPr>
              <a:t> </a:t>
            </a:r>
            <a:r>
              <a:rPr lang="en-US" altLang="zh-CN" sz="2400" b="1" dirty="0" err="1">
                <a:solidFill>
                  <a:srgbClr val="000000"/>
                </a:solidFill>
                <a:latin typeface="Arial"/>
                <a:ea typeface="黑体"/>
              </a:rPr>
              <a:t>Lijing</a:t>
            </a:r>
            <a:r>
              <a:rPr lang="en-US" altLang="zh-CN" sz="2400" b="1" dirty="0">
                <a:solidFill>
                  <a:srgbClr val="000000"/>
                </a:solidFill>
                <a:latin typeface="Arial"/>
                <a:ea typeface="黑体"/>
              </a:rPr>
              <a:t> </a:t>
            </a:r>
            <a:r>
              <a:rPr lang="zh-CN" altLang="en-US" sz="2400" b="1" dirty="0" smtClean="0">
                <a:solidFill>
                  <a:srgbClr val="000000"/>
                </a:solidFill>
                <a:latin typeface="Arial"/>
                <a:ea typeface="黑体"/>
              </a:rPr>
              <a:t>郭丽静</a:t>
            </a:r>
            <a:endParaRPr lang="zh-CN" altLang="en-US" sz="2400" b="1" dirty="0">
              <a:solidFill>
                <a:srgbClr val="000000"/>
              </a:solidFill>
              <a:latin typeface="Arial"/>
              <a:ea typeface="黑体"/>
            </a:endParaRPr>
          </a:p>
        </p:txBody>
      </p:sp>
      <p:pic>
        <p:nvPicPr>
          <p:cNvPr id="2" name="图片 1"/>
          <p:cNvPicPr>
            <a:picLocks noChangeAspect="1"/>
          </p:cNvPicPr>
          <p:nvPr/>
        </p:nvPicPr>
        <p:blipFill>
          <a:blip r:embed="rId3"/>
          <a:stretch>
            <a:fillRect/>
          </a:stretch>
        </p:blipFill>
        <p:spPr>
          <a:xfrm>
            <a:off x="-1" y="-1"/>
            <a:ext cx="1216325" cy="1216325"/>
          </a:xfrm>
          <a:prstGeom prst="rect">
            <a:avLst/>
          </a:prstGeom>
        </p:spPr>
      </p:pic>
      <p:sp>
        <p:nvSpPr>
          <p:cNvPr id="6" name="文本框 5"/>
          <p:cNvSpPr txBox="1"/>
          <p:nvPr/>
        </p:nvSpPr>
        <p:spPr>
          <a:xfrm>
            <a:off x="1266482" y="277824"/>
            <a:ext cx="3789576" cy="523220"/>
          </a:xfrm>
          <a:prstGeom prst="rect">
            <a:avLst/>
          </a:prstGeom>
          <a:noFill/>
        </p:spPr>
        <p:txBody>
          <a:bodyPr wrap="square" rtlCol="0">
            <a:spAutoFit/>
          </a:bodyPr>
          <a:lstStyle/>
          <a:p>
            <a:pPr>
              <a:defRPr/>
            </a:pPr>
            <a:r>
              <a:rPr lang="zh-CN" altLang="en-US" sz="2800" b="1" kern="0" dirty="0">
                <a:solidFill>
                  <a:srgbClr val="0070C0"/>
                </a:solidFill>
                <a:latin typeface="等线" panose="020F0502020204030204"/>
                <a:ea typeface="等线" panose="02010600030101010101" pitchFamily="2" charset="-122"/>
              </a:rPr>
              <a:t>重庆大学外国语学院</a:t>
            </a:r>
            <a:r>
              <a:rPr lang="zh-CN" altLang="en-US" sz="2800" b="1" kern="0" dirty="0">
                <a:solidFill>
                  <a:sysClr val="windowText" lastClr="000000"/>
                </a:solidFill>
                <a:latin typeface="等线" panose="020F0502020204030204"/>
                <a:ea typeface="等线" panose="02010600030101010101" pitchFamily="2" charset="-122"/>
              </a:rPr>
              <a:t> </a:t>
            </a:r>
          </a:p>
        </p:txBody>
      </p:sp>
    </p:spTree>
    <p:extLst>
      <p:ext uri="{BB962C8B-B14F-4D97-AF65-F5344CB8AC3E}">
        <p14:creationId xmlns:p14="http://schemas.microsoft.com/office/powerpoint/2010/main" val="3677497812"/>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4" name="click.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83432" y="1124744"/>
            <a:ext cx="10657184" cy="4824536"/>
          </a:xfrm>
        </p:spPr>
        <p:txBody>
          <a:bodyPr/>
          <a:lstStyle/>
          <a:p>
            <a:pPr algn="just">
              <a:spcBef>
                <a:spcPts val="600"/>
              </a:spcBef>
              <a:spcAft>
                <a:spcPts val="600"/>
              </a:spcAft>
              <a:defRPr/>
            </a:pPr>
            <a:r>
              <a:rPr lang="en-US" altLang="zh-CN" sz="2800" b="1" dirty="0">
                <a:solidFill>
                  <a:srgbClr val="000000"/>
                </a:solidFill>
                <a:latin typeface="Arial" charset="0"/>
                <a:cs typeface="Arial" charset="0"/>
              </a:rPr>
              <a:t>Now that the </a:t>
            </a:r>
            <a:r>
              <a:rPr lang="en-US" altLang="zh-CN" sz="2800" b="1" dirty="0">
                <a:solidFill>
                  <a:srgbClr val="7030A0"/>
                </a:solidFill>
                <a:latin typeface="Arial" charset="0"/>
                <a:cs typeface="Arial" charset="0"/>
              </a:rPr>
              <a:t>merger</a:t>
            </a:r>
            <a:r>
              <a:rPr lang="en-US" altLang="zh-CN" sz="2800" b="1" dirty="0">
                <a:solidFill>
                  <a:srgbClr val="C00000"/>
                </a:solidFill>
                <a:latin typeface="Arial" charset="0"/>
                <a:cs typeface="Arial" charset="0"/>
              </a:rPr>
              <a:t> </a:t>
            </a:r>
            <a:r>
              <a:rPr lang="en-US" altLang="zh-CN" sz="2800" b="1" dirty="0">
                <a:solidFill>
                  <a:srgbClr val="000000"/>
                </a:solidFill>
                <a:latin typeface="Arial" charset="0"/>
                <a:cs typeface="Arial" charset="0"/>
              </a:rPr>
              <a:t>of “</a:t>
            </a:r>
            <a:r>
              <a:rPr lang="en-US" altLang="zh-CN" sz="2800" b="1" dirty="0">
                <a:solidFill>
                  <a:srgbClr val="FF0000"/>
                </a:solidFill>
                <a:latin typeface="Arial" charset="0"/>
                <a:cs typeface="Arial" charset="0"/>
              </a:rPr>
              <a:t>dot and com</a:t>
            </a:r>
            <a:r>
              <a:rPr lang="en-US" altLang="zh-CN" sz="2800" b="1" dirty="0">
                <a:solidFill>
                  <a:srgbClr val="000000"/>
                </a:solidFill>
                <a:latin typeface="Arial" charset="0"/>
                <a:cs typeface="Arial" charset="0"/>
              </a:rPr>
              <a:t>” has created so many young millionaires, there’s a new topic: </a:t>
            </a:r>
            <a:r>
              <a:rPr lang="en-US" altLang="zh-CN" sz="2800" b="1" dirty="0">
                <a:solidFill>
                  <a:srgbClr val="7030A0"/>
                </a:solidFill>
                <a:latin typeface="Arial" charset="0"/>
                <a:cs typeface="Arial" charset="0"/>
              </a:rPr>
              <a:t>venture capital.</a:t>
            </a:r>
          </a:p>
          <a:p>
            <a:pPr algn="just">
              <a:spcBef>
                <a:spcPts val="600"/>
              </a:spcBef>
              <a:spcAft>
                <a:spcPts val="600"/>
              </a:spcAft>
              <a:defRPr/>
            </a:pPr>
            <a:r>
              <a:rPr lang="zh-CN" altLang="en-US" sz="2800" b="1" dirty="0">
                <a:solidFill>
                  <a:schemeClr val="tx2"/>
                </a:solidFill>
                <a:latin typeface="黑体" pitchFamily="2" charset="-122"/>
              </a:rPr>
              <a:t>既然</a:t>
            </a:r>
            <a:r>
              <a:rPr lang="zh-CN" altLang="en-US" sz="2800" b="1" dirty="0">
                <a:solidFill>
                  <a:srgbClr val="FF0000"/>
                </a:solidFill>
                <a:latin typeface="黑体" pitchFamily="2" charset="-122"/>
              </a:rPr>
              <a:t>网络公司</a:t>
            </a:r>
            <a:r>
              <a:rPr lang="zh-CN" altLang="en-US" sz="2800" b="1" dirty="0">
                <a:solidFill>
                  <a:schemeClr val="tx2"/>
                </a:solidFill>
                <a:latin typeface="黑体" pitchFamily="2" charset="-122"/>
              </a:rPr>
              <a:t>的兼并造就了如此多年轻的百万富翁，我们面临一个新话题：风险资本。</a:t>
            </a:r>
            <a:endParaRPr lang="en-US" altLang="zh-CN" sz="2800" b="1" dirty="0">
              <a:solidFill>
                <a:schemeClr val="tx2"/>
              </a:solidFill>
              <a:latin typeface="黑体" pitchFamily="2" charset="-122"/>
            </a:endParaRPr>
          </a:p>
          <a:p>
            <a:pPr marL="0" indent="0">
              <a:spcBef>
                <a:spcPts val="600"/>
              </a:spcBef>
              <a:spcAft>
                <a:spcPts val="600"/>
              </a:spcAft>
              <a:buNone/>
              <a:defRPr/>
            </a:pPr>
            <a:r>
              <a:rPr lang="en-US" altLang="zh-CN" sz="2800" b="1" dirty="0">
                <a:solidFill>
                  <a:srgbClr val="7030A0"/>
                </a:solidFill>
                <a:latin typeface="Arial" panose="020B0604020202020204" pitchFamily="34" charset="0"/>
                <a:cs typeface="Arial" panose="020B0604020202020204" pitchFamily="34" charset="0"/>
              </a:rPr>
              <a:t>Learn more about:</a:t>
            </a:r>
          </a:p>
          <a:p>
            <a:pPr>
              <a:spcBef>
                <a:spcPts val="600"/>
              </a:spcBef>
              <a:spcAft>
                <a:spcPts val="600"/>
              </a:spcAft>
              <a:defRPr/>
            </a:pPr>
            <a:r>
              <a:rPr lang="en-US" altLang="zh-CN" b="1" dirty="0">
                <a:solidFill>
                  <a:schemeClr val="accent6">
                    <a:lumMod val="50000"/>
                  </a:schemeClr>
                </a:solidFill>
                <a:latin typeface="Arial" panose="020B0604020202020204" pitchFamily="34" charset="0"/>
                <a:cs typeface="Arial" panose="020B0604020202020204" pitchFamily="34" charset="0"/>
              </a:rPr>
              <a:t>M &amp; A: </a:t>
            </a:r>
            <a:r>
              <a:rPr lang="en-US" altLang="zh-CN" dirty="0">
                <a:solidFill>
                  <a:srgbClr val="000000"/>
                </a:solidFill>
                <a:latin typeface="Arial" panose="020B0604020202020204" pitchFamily="34" charset="0"/>
                <a:cs typeface="Arial" panose="020B0604020202020204" pitchFamily="34" charset="0"/>
              </a:rPr>
              <a:t>merger and acquisition</a:t>
            </a:r>
            <a:r>
              <a:rPr lang="zh-CN" altLang="en-US" b="1" dirty="0">
                <a:solidFill>
                  <a:srgbClr val="000000"/>
                </a:solidFill>
                <a:latin typeface="Arial" panose="020B0604020202020204" pitchFamily="34" charset="0"/>
                <a:cs typeface="Arial" panose="020B0604020202020204" pitchFamily="34" charset="0"/>
              </a:rPr>
              <a:t>并购</a:t>
            </a:r>
            <a:endParaRPr lang="en-US" altLang="zh-CN" b="1" dirty="0">
              <a:solidFill>
                <a:srgbClr val="000000"/>
              </a:solidFill>
              <a:latin typeface="Arial" panose="020B0604020202020204" pitchFamily="34" charset="0"/>
              <a:cs typeface="Arial" panose="020B0604020202020204" pitchFamily="34" charset="0"/>
            </a:endParaRPr>
          </a:p>
          <a:p>
            <a:pPr>
              <a:spcBef>
                <a:spcPts val="600"/>
              </a:spcBef>
              <a:spcAft>
                <a:spcPts val="600"/>
              </a:spcAft>
              <a:defRPr/>
            </a:pPr>
            <a:r>
              <a:rPr lang="en-US" altLang="zh-CN" b="1" dirty="0">
                <a:solidFill>
                  <a:schemeClr val="accent6">
                    <a:lumMod val="50000"/>
                  </a:schemeClr>
                </a:solidFill>
                <a:latin typeface="Arial" panose="020B0604020202020204" pitchFamily="34" charset="0"/>
                <a:cs typeface="Arial" panose="020B0604020202020204" pitchFamily="34" charset="0"/>
              </a:rPr>
              <a:t>venture capital: </a:t>
            </a:r>
            <a:r>
              <a:rPr lang="zh-CN" altLang="en-US" b="1" dirty="0">
                <a:solidFill>
                  <a:srgbClr val="000000"/>
                </a:solidFill>
                <a:latin typeface="Arial" panose="020B0604020202020204" pitchFamily="34" charset="0"/>
                <a:cs typeface="Arial" panose="020B0604020202020204" pitchFamily="34" charset="0"/>
              </a:rPr>
              <a:t>风险资本</a:t>
            </a:r>
          </a:p>
        </p:txBody>
      </p:sp>
    </p:spTree>
    <p:extLst>
      <p:ext uri="{BB962C8B-B14F-4D97-AF65-F5344CB8AC3E}">
        <p14:creationId xmlns:p14="http://schemas.microsoft.com/office/powerpoint/2010/main" val="3207254230"/>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5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25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5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25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5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25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5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25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866273" y="943277"/>
            <a:ext cx="10270155" cy="4360244"/>
          </a:xfrm>
          <a:prstGeom prst="rect">
            <a:avLst/>
          </a:prstGeom>
          <a:noFill/>
        </p:spPr>
        <p:txBody>
          <a:bodyPr vert="horz" wrap="square" rtlCol="0" anchor="ctr" anchorCtr="0">
            <a:noAutofit/>
          </a:bodyPr>
          <a:lstStyle/>
          <a:p>
            <a:pPr>
              <a:spcBef>
                <a:spcPts val="600"/>
              </a:spcBef>
              <a:spcAft>
                <a:spcPts val="600"/>
              </a:spcAft>
            </a:pPr>
            <a:r>
              <a:rPr lang="zh-CN" altLang="en-US" sz="28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请翻译下面的句子，并注意判别需要词义引申的部分。</a:t>
            </a:r>
            <a:endParaRPr lang="en-US" altLang="zh-CN" sz="28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514350" indent="-514350" algn="just">
              <a:spcBef>
                <a:spcPts val="600"/>
              </a:spcBef>
              <a:spcAft>
                <a:spcPts val="600"/>
              </a:spcAft>
              <a:buFont typeface="+mj-lt"/>
              <a:buAutoNum type="arabicPeriod"/>
            </a:pPr>
            <a:r>
              <a:rPr lang="en-US" altLang="zh-CN" sz="28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Japan’s exports are expected to exceed her imports by about 14 to 15 billion dollars this year, making it one of only a handful of major industrial countries whose trade will be in black. </a:t>
            </a:r>
          </a:p>
          <a:p>
            <a:pPr marL="514350" indent="-514350" algn="just">
              <a:spcBef>
                <a:spcPts val="600"/>
              </a:spcBef>
              <a:spcAft>
                <a:spcPts val="600"/>
              </a:spcAft>
              <a:buFont typeface="+mj-lt"/>
              <a:buAutoNum type="arabicPeriod"/>
            </a:pPr>
            <a:r>
              <a:rPr lang="en-US" altLang="zh-CN" sz="28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There is more to their life than political and social and economic problems; more than transient everydayness.</a:t>
            </a:r>
          </a:p>
          <a:p>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圆角矩形 5"/>
          <p:cNvSpPr/>
          <p:nvPr>
            <p:custDataLst>
              <p:tags r:id="rId3"/>
            </p:custDataLst>
          </p:nvPr>
        </p:nvSpPr>
        <p:spPr>
          <a:xfrm>
            <a:off x="89154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矩形 11"/>
          <p:cNvSpPr/>
          <p:nvPr>
            <p:custDataLst>
              <p:tags r:id="rId4"/>
            </p:custDataLst>
          </p:nvPr>
        </p:nvSpPr>
        <p:spPr>
          <a:xfrm>
            <a:off x="0" y="5727383"/>
            <a:ext cx="12192000" cy="48768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nchorCtr="1"/>
          <a:lstStyle/>
          <a:p>
            <a:r>
              <a:rPr lang="zh-CN" altLang="en-US" sz="16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6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600" smtClean="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endParaRPr lang="zh-CN" altLang="en-US" sz="16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11" name="组合 10"/>
          <p:cNvGrpSpPr/>
          <p:nvPr>
            <p:custDataLst>
              <p:tags r:id="rId5"/>
            </p:custDataLst>
          </p:nvPr>
        </p:nvGrpSpPr>
        <p:grpSpPr>
          <a:xfrm>
            <a:off x="0" y="0"/>
            <a:ext cx="12192000" cy="635000"/>
            <a:chOff x="0" y="0"/>
            <a:chExt cx="12192000" cy="635000"/>
          </a:xfrm>
        </p:grpSpPr>
        <p:sp>
          <p:nvSpPr>
            <p:cNvPr id="7" name="TitleBackground"/>
            <p:cNvSpPr/>
            <p:nvPr>
              <p:custDataLst>
                <p:tags r:id="rId7"/>
              </p:custDataLst>
            </p:nvPr>
          </p:nvSpPr>
          <p:spPr>
            <a:xfrm>
              <a:off x="0" y="0"/>
              <a:ext cx="12192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ColorBlock"/>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ypeText"/>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TipText"/>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4" name="图片 3"/>
          <p:cNvPicPr>
            <a:picLocks/>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extLst>
      <p:ext uri="{BB962C8B-B14F-4D97-AF65-F5344CB8AC3E}">
        <p14:creationId xmlns:p14="http://schemas.microsoft.com/office/powerpoint/2010/main" val="2237738602"/>
      </p:ext>
    </p:extLst>
  </p:cSld>
  <p:clrMapOvr>
    <a:masterClrMapping/>
  </p:clrMapOvr>
  <mc:AlternateContent xmlns:mc="http://schemas.openxmlformats.org/markup-compatibility/2006" xmlns:p14="http://schemas.microsoft.com/office/powerpoint/2010/main">
    <mc:Choice Requires="p14">
      <p:transition p14:dur="250">
        <p:sndAc>
          <p:stSnd>
            <p:snd r:embed="rId12" name="click.wav"/>
          </p:stSnd>
        </p:sndAc>
      </p:transition>
    </mc:Choice>
    <mc:Fallback xmlns="">
      <p:transition>
        <p:sndAc>
          <p:stSnd>
            <p:snd r:embed="rId14" name="click.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参考译文</a:t>
            </a:r>
          </a:p>
        </p:txBody>
      </p:sp>
      <p:sp>
        <p:nvSpPr>
          <p:cNvPr id="75778" name="内容占位符 2"/>
          <p:cNvSpPr>
            <a:spLocks noGrp="1"/>
          </p:cNvSpPr>
          <p:nvPr>
            <p:ph idx="1"/>
          </p:nvPr>
        </p:nvSpPr>
        <p:spPr>
          <a:xfrm>
            <a:off x="911424" y="1725283"/>
            <a:ext cx="10585175" cy="4400880"/>
          </a:xfrm>
        </p:spPr>
        <p:txBody>
          <a:bodyPr/>
          <a:lstStyle/>
          <a:p>
            <a:pPr marL="514350" indent="-514350" algn="just">
              <a:spcBef>
                <a:spcPts val="600"/>
              </a:spcBef>
              <a:spcAft>
                <a:spcPts val="600"/>
              </a:spcAft>
              <a:buFont typeface="+mj-lt"/>
              <a:buAutoNum type="arabicPeriod"/>
            </a:pPr>
            <a:r>
              <a:rPr lang="zh-CN" altLang="en-US" sz="3200" b="1" dirty="0">
                <a:solidFill>
                  <a:schemeClr val="tx2"/>
                </a:solidFill>
                <a:latin typeface="黑体" panose="02010609060101010101" pitchFamily="49" charset="-122"/>
                <a:ea typeface="黑体" panose="02010609060101010101" pitchFamily="49" charset="-122"/>
              </a:rPr>
              <a:t>今年，日本的出超预计达到</a:t>
            </a:r>
            <a:r>
              <a:rPr lang="en-US" altLang="zh-CN" sz="3200" b="1" dirty="0">
                <a:solidFill>
                  <a:schemeClr val="tx2"/>
                </a:solidFill>
                <a:latin typeface="黑体" panose="02010609060101010101" pitchFamily="49" charset="-122"/>
                <a:ea typeface="黑体" panose="02010609060101010101" pitchFamily="49" charset="-122"/>
              </a:rPr>
              <a:t>140</a:t>
            </a:r>
            <a:r>
              <a:rPr lang="zh-CN" altLang="en-US" sz="3200" b="1" dirty="0">
                <a:solidFill>
                  <a:schemeClr val="tx2"/>
                </a:solidFill>
                <a:latin typeface="黑体" panose="02010609060101010101" pitchFamily="49" charset="-122"/>
                <a:ea typeface="黑体" panose="02010609060101010101" pitchFamily="49" charset="-122"/>
              </a:rPr>
              <a:t>至</a:t>
            </a:r>
            <a:r>
              <a:rPr lang="en-US" altLang="zh-CN" sz="3200" b="1" dirty="0">
                <a:solidFill>
                  <a:schemeClr val="tx2"/>
                </a:solidFill>
                <a:latin typeface="黑体" panose="02010609060101010101" pitchFamily="49" charset="-122"/>
                <a:ea typeface="黑体" panose="02010609060101010101" pitchFamily="49" charset="-122"/>
              </a:rPr>
              <a:t>150</a:t>
            </a:r>
            <a:r>
              <a:rPr lang="zh-CN" altLang="en-US" sz="3200" b="1" dirty="0">
                <a:solidFill>
                  <a:schemeClr val="tx2"/>
                </a:solidFill>
                <a:latin typeface="黑体" panose="02010609060101010101" pitchFamily="49" charset="-122"/>
                <a:ea typeface="黑体" panose="02010609060101010101" pitchFamily="49" charset="-122"/>
              </a:rPr>
              <a:t>亿美元左右，这将使它成为屈指可数的有</a:t>
            </a:r>
            <a:r>
              <a:rPr lang="zh-CN" altLang="en-US" sz="3200" b="1" dirty="0">
                <a:solidFill>
                  <a:srgbClr val="FF0000"/>
                </a:solidFill>
                <a:latin typeface="黑体" panose="02010609060101010101" pitchFamily="49" charset="-122"/>
                <a:ea typeface="黑体" panose="02010609060101010101" pitchFamily="49" charset="-122"/>
              </a:rPr>
              <a:t>贸易顺差</a:t>
            </a:r>
            <a:r>
              <a:rPr lang="zh-CN" altLang="en-US" sz="3200" b="1" dirty="0">
                <a:solidFill>
                  <a:schemeClr val="tx2"/>
                </a:solidFill>
                <a:latin typeface="黑体" panose="02010609060101010101" pitchFamily="49" charset="-122"/>
                <a:ea typeface="黑体" panose="02010609060101010101" pitchFamily="49" charset="-122"/>
              </a:rPr>
              <a:t>的主要工业国家之一</a:t>
            </a:r>
            <a:r>
              <a:rPr lang="zh-CN" altLang="en-US" sz="3200" b="1" dirty="0" smtClean="0">
                <a:solidFill>
                  <a:schemeClr val="tx2"/>
                </a:solidFill>
                <a:latin typeface="黑体" panose="02010609060101010101" pitchFamily="49" charset="-122"/>
                <a:ea typeface="黑体" panose="02010609060101010101" pitchFamily="49" charset="-122"/>
              </a:rPr>
              <a:t>。</a:t>
            </a:r>
            <a:endParaRPr lang="en-US" altLang="zh-CN" sz="3200" b="1" dirty="0" smtClean="0">
              <a:solidFill>
                <a:schemeClr val="tx2"/>
              </a:solidFill>
              <a:latin typeface="黑体" panose="02010609060101010101" pitchFamily="49" charset="-122"/>
              <a:ea typeface="黑体" panose="02010609060101010101" pitchFamily="49" charset="-122"/>
            </a:endParaRPr>
          </a:p>
          <a:p>
            <a:pPr marL="514350" lvl="0" indent="-514350" algn="just">
              <a:buFont typeface="+mj-lt"/>
              <a:buAutoNum type="arabicPeriod"/>
            </a:pPr>
            <a:r>
              <a:rPr lang="zh-CN" altLang="en-US" sz="3200" b="1" dirty="0">
                <a:solidFill>
                  <a:prstClr val="black"/>
                </a:solidFill>
                <a:latin typeface="黑体" panose="02010609060101010101" pitchFamily="49" charset="-122"/>
                <a:ea typeface="黑体" panose="02010609060101010101" pitchFamily="49" charset="-122"/>
              </a:rPr>
              <a:t>对于他们来说，生活远不只政治、社会、经济问题，远不止一时的</a:t>
            </a:r>
            <a:r>
              <a:rPr lang="zh-CN" altLang="en-US" sz="3200" b="1" dirty="0">
                <a:solidFill>
                  <a:srgbClr val="FF0000"/>
                </a:solidFill>
                <a:latin typeface="黑体" panose="02010609060101010101" pitchFamily="49" charset="-122"/>
                <a:ea typeface="黑体" panose="02010609060101010101" pitchFamily="49" charset="-122"/>
              </a:rPr>
              <a:t>柴米油盐问题</a:t>
            </a:r>
            <a:r>
              <a:rPr lang="zh-CN" altLang="en-US" sz="3200" b="1" dirty="0">
                <a:solidFill>
                  <a:srgbClr val="000066"/>
                </a:solidFill>
                <a:latin typeface="黑体" panose="02010609060101010101" pitchFamily="49" charset="-122"/>
                <a:ea typeface="黑体" panose="02010609060101010101" pitchFamily="49" charset="-122"/>
              </a:rPr>
              <a:t>。</a:t>
            </a:r>
            <a:endParaRPr lang="zh-CN" altLang="en-US" sz="3200" dirty="0">
              <a:solidFill>
                <a:prstClr val="black"/>
              </a:solidFill>
              <a:latin typeface="黑体" panose="02010609060101010101" pitchFamily="49" charset="-122"/>
              <a:ea typeface="黑体" panose="02010609060101010101" pitchFamily="49" charset="-122"/>
            </a:endParaRPr>
          </a:p>
          <a:p>
            <a:pPr marL="0" indent="0" algn="just">
              <a:spcBef>
                <a:spcPts val="600"/>
              </a:spcBef>
              <a:spcAft>
                <a:spcPts val="600"/>
              </a:spcAft>
              <a:buNone/>
            </a:pPr>
            <a:endParaRPr lang="en-US" altLang="zh-CN" sz="3600" b="1" dirty="0"/>
          </a:p>
        </p:txBody>
      </p:sp>
    </p:spTree>
    <p:extLst>
      <p:ext uri="{BB962C8B-B14F-4D97-AF65-F5344CB8AC3E}">
        <p14:creationId xmlns:p14="http://schemas.microsoft.com/office/powerpoint/2010/main" val="4147178397"/>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zh-CN" altLang="en-US" b="1" dirty="0" smtClean="0">
                <a:solidFill>
                  <a:schemeClr val="tx2"/>
                </a:solidFill>
                <a:latin typeface="黑体" panose="02010609060101010101" pitchFamily="49" charset="-122"/>
                <a:ea typeface="黑体" panose="02010609060101010101" pitchFamily="49" charset="-122"/>
              </a:rPr>
              <a:t>语篇翻译</a:t>
            </a:r>
            <a:r>
              <a:rPr lang="en-US" altLang="zh-CN" b="1" dirty="0" smtClean="0">
                <a:solidFill>
                  <a:schemeClr val="tx2"/>
                </a:solidFill>
                <a:latin typeface="黑体" panose="02010609060101010101" pitchFamily="49" charset="-122"/>
                <a:ea typeface="黑体" panose="02010609060101010101" pitchFamily="49" charset="-122"/>
              </a:rPr>
              <a:t>1</a:t>
            </a:r>
            <a:r>
              <a:rPr lang="zh-CN" altLang="en-US" b="1" dirty="0" smtClean="0">
                <a:solidFill>
                  <a:schemeClr val="tx2"/>
                </a:solidFill>
                <a:latin typeface="黑体" panose="02010609060101010101" pitchFamily="49" charset="-122"/>
                <a:ea typeface="黑体" panose="02010609060101010101" pitchFamily="49" charset="-122"/>
              </a:rPr>
              <a:t>小组讨论（</a:t>
            </a:r>
            <a:r>
              <a:rPr lang="en-US" altLang="zh-CN" b="1" dirty="0" smtClean="0">
                <a:solidFill>
                  <a:schemeClr val="tx2"/>
                </a:solidFill>
                <a:latin typeface="黑体" panose="02010609060101010101" pitchFamily="49" charset="-122"/>
                <a:ea typeface="黑体" panose="02010609060101010101" pitchFamily="49" charset="-122"/>
              </a:rPr>
              <a:t>15-20</a:t>
            </a:r>
            <a:r>
              <a:rPr lang="zh-CN" altLang="en-US" b="1" dirty="0" smtClean="0">
                <a:solidFill>
                  <a:schemeClr val="tx2"/>
                </a:solidFill>
                <a:latin typeface="黑体" panose="02010609060101010101" pitchFamily="49" charset="-122"/>
                <a:ea typeface="黑体" panose="02010609060101010101" pitchFamily="49" charset="-122"/>
              </a:rPr>
              <a:t>分钟）</a:t>
            </a:r>
            <a:endParaRPr lang="zh-CN" altLang="en-US" b="1" dirty="0">
              <a:solidFill>
                <a:schemeClr val="tx2"/>
              </a:solidFill>
              <a:latin typeface="黑体" panose="02010609060101010101" pitchFamily="49" charset="-122"/>
              <a:ea typeface="黑体" panose="02010609060101010101" pitchFamily="49" charset="-122"/>
            </a:endParaRPr>
          </a:p>
        </p:txBody>
      </p:sp>
      <p:sp>
        <p:nvSpPr>
          <p:cNvPr id="6" name="内容占位符 5"/>
          <p:cNvSpPr>
            <a:spLocks noGrp="1"/>
          </p:cNvSpPr>
          <p:nvPr>
            <p:ph idx="1"/>
          </p:nvPr>
        </p:nvSpPr>
        <p:spPr/>
        <p:txBody>
          <a:bodyPr/>
          <a:lstStyle/>
          <a:p>
            <a:pPr marL="0" indent="0">
              <a:buNone/>
            </a:pPr>
            <a:r>
              <a:rPr lang="zh-CN" altLang="en-US" sz="2800" dirty="0" smtClean="0">
                <a:solidFill>
                  <a:schemeClr val="tx2"/>
                </a:solidFill>
                <a:latin typeface="黑体" panose="02010609060101010101" pitchFamily="49" charset="-122"/>
                <a:ea typeface="黑体" panose="02010609060101010101" pitchFamily="49" charset="-122"/>
              </a:rPr>
              <a:t>以小组为单位讨论课前完成的语篇翻译</a:t>
            </a:r>
            <a:r>
              <a:rPr lang="en-US" altLang="zh-CN" sz="2800" dirty="0" smtClean="0">
                <a:solidFill>
                  <a:schemeClr val="tx2"/>
                </a:solidFill>
                <a:latin typeface="黑体" panose="02010609060101010101" pitchFamily="49" charset="-122"/>
                <a:ea typeface="黑体" panose="02010609060101010101" pitchFamily="49" charset="-122"/>
              </a:rPr>
              <a:t>1</a:t>
            </a:r>
            <a:r>
              <a:rPr lang="zh-CN" altLang="en-US" sz="2800" dirty="0" smtClean="0">
                <a:solidFill>
                  <a:schemeClr val="tx2"/>
                </a:solidFill>
                <a:latin typeface="黑体" panose="02010609060101010101" pitchFamily="49" charset="-122"/>
                <a:ea typeface="黑体" panose="02010609060101010101" pitchFamily="49" charset="-122"/>
              </a:rPr>
              <a:t>，注意：</a:t>
            </a:r>
            <a:endParaRPr lang="en-US" altLang="zh-CN" sz="2800" dirty="0" smtClean="0">
              <a:solidFill>
                <a:schemeClr val="tx2"/>
              </a:solidFill>
              <a:latin typeface="黑体" panose="02010609060101010101" pitchFamily="49" charset="-122"/>
              <a:ea typeface="黑体" panose="02010609060101010101" pitchFamily="49" charset="-122"/>
            </a:endParaRPr>
          </a:p>
          <a:p>
            <a:r>
              <a:rPr lang="zh-CN" altLang="en-US" sz="2800" dirty="0" smtClean="0">
                <a:solidFill>
                  <a:schemeClr val="tx2"/>
                </a:solidFill>
                <a:latin typeface="黑体" panose="02010609060101010101" pitchFamily="49" charset="-122"/>
                <a:ea typeface="黑体" panose="02010609060101010101" pitchFamily="49" charset="-122"/>
              </a:rPr>
              <a:t>比较不同译文的忠实和通顺</a:t>
            </a:r>
            <a:endParaRPr lang="en-US" altLang="zh-CN" sz="2800" dirty="0" smtClean="0">
              <a:solidFill>
                <a:schemeClr val="tx2"/>
              </a:solidFill>
              <a:latin typeface="黑体" panose="02010609060101010101" pitchFamily="49" charset="-122"/>
              <a:ea typeface="黑体" panose="02010609060101010101" pitchFamily="49" charset="-122"/>
            </a:endParaRPr>
          </a:p>
          <a:p>
            <a:r>
              <a:rPr lang="zh-CN" altLang="en-US" sz="2800" dirty="0" smtClean="0">
                <a:solidFill>
                  <a:schemeClr val="tx2"/>
                </a:solidFill>
                <a:latin typeface="黑体" panose="02010609060101010101" pitchFamily="49" charset="-122"/>
                <a:ea typeface="黑体" panose="02010609060101010101" pitchFamily="49" charset="-122"/>
              </a:rPr>
              <a:t>词义选择和引申在翻译过程中的体现</a:t>
            </a:r>
            <a:endParaRPr lang="en-US" altLang="zh-CN" sz="2800" dirty="0" smtClean="0">
              <a:solidFill>
                <a:schemeClr val="tx2"/>
              </a:solidFill>
              <a:latin typeface="黑体" panose="02010609060101010101" pitchFamily="49" charset="-122"/>
              <a:ea typeface="黑体" panose="02010609060101010101" pitchFamily="49" charset="-122"/>
            </a:endParaRPr>
          </a:p>
          <a:p>
            <a:r>
              <a:rPr lang="zh-CN" altLang="en-US" sz="2800" dirty="0" smtClean="0">
                <a:solidFill>
                  <a:schemeClr val="tx2"/>
                </a:solidFill>
                <a:latin typeface="黑体" panose="02010609060101010101" pitchFamily="49" charset="-122"/>
                <a:ea typeface="黑体" panose="02010609060101010101" pitchFamily="49" charset="-122"/>
              </a:rPr>
              <a:t>标注翻译难点和讨论无法达成共识的部分</a:t>
            </a:r>
            <a:endParaRPr lang="zh-CN" altLang="en-US" sz="2800" dirty="0">
              <a:solidFill>
                <a:schemeClr val="tx2"/>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386843693"/>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87592" y="319178"/>
            <a:ext cx="8123208" cy="733246"/>
          </a:xfrm>
        </p:spPr>
        <p:txBody>
          <a:bodyPr/>
          <a:lstStyle/>
          <a:p>
            <a:pPr algn="ctr"/>
            <a:r>
              <a:rPr lang="zh-CN" altLang="en-US" sz="4000" b="1" dirty="0">
                <a:solidFill>
                  <a:srgbClr val="FF0000"/>
                </a:solidFill>
                <a:latin typeface="黑体" panose="02010609060101010101" pitchFamily="49" charset="-122"/>
                <a:ea typeface="黑体" panose="02010609060101010101" pitchFamily="49" charset="-122"/>
                <a:cs typeface="Arial" panose="020B0604020202020204" pitchFamily="34" charset="0"/>
              </a:rPr>
              <a:t>作业</a:t>
            </a:r>
            <a:endParaRPr lang="zh-CN" altLang="en-US" sz="4000" b="1" dirty="0">
              <a:solidFill>
                <a:srgbClr val="FF0000"/>
              </a:solidFill>
              <a:latin typeface="Arial" panose="020B0604020202020204" pitchFamily="34" charset="0"/>
              <a:cs typeface="Arial" panose="020B0604020202020204" pitchFamily="34" charset="0"/>
            </a:endParaRPr>
          </a:p>
        </p:txBody>
      </p:sp>
      <p:sp>
        <p:nvSpPr>
          <p:cNvPr id="3" name="内容占位符 2"/>
          <p:cNvSpPr>
            <a:spLocks noGrp="1"/>
          </p:cNvSpPr>
          <p:nvPr>
            <p:ph idx="1"/>
          </p:nvPr>
        </p:nvSpPr>
        <p:spPr>
          <a:xfrm>
            <a:off x="479376" y="1268760"/>
            <a:ext cx="11330186" cy="5472608"/>
          </a:xfrm>
        </p:spPr>
        <p:txBody>
          <a:bodyPr/>
          <a:lstStyle/>
          <a:p>
            <a:pPr marL="514350" indent="-514350" algn="just">
              <a:spcBef>
                <a:spcPts val="600"/>
              </a:spcBef>
              <a:spcAft>
                <a:spcPts val="0"/>
              </a:spcAft>
              <a:buFont typeface="+mj-lt"/>
              <a:buAutoNum type="arabicPeriod"/>
            </a:pPr>
            <a:r>
              <a:rPr lang="zh-CN" altLang="en-US" sz="2800" b="1" dirty="0">
                <a:solidFill>
                  <a:srgbClr val="000000"/>
                </a:solidFill>
                <a:latin typeface="宋体" panose="02010600030101010101" pitchFamily="2" charset="-122"/>
                <a:ea typeface="宋体" panose="02010600030101010101" pitchFamily="2" charset="-122"/>
              </a:rPr>
              <a:t>学习雨</a:t>
            </a:r>
            <a:r>
              <a:rPr lang="zh-CN" altLang="en-US" sz="2800" b="1" dirty="0" smtClean="0">
                <a:solidFill>
                  <a:srgbClr val="000000"/>
                </a:solidFill>
                <a:latin typeface="宋体" panose="02010600030101010101" pitchFamily="2" charset="-122"/>
                <a:ea typeface="宋体" panose="02010600030101010101" pitchFamily="2" charset="-122"/>
              </a:rPr>
              <a:t>课堂</a:t>
            </a:r>
            <a:r>
              <a:rPr lang="fr-FR" altLang="zh-CN" sz="2800" b="1" dirty="0" smtClean="0">
                <a:solidFill>
                  <a:srgbClr val="000000"/>
                </a:solidFill>
                <a:latin typeface="宋体" panose="02010600030101010101" pitchFamily="2" charset="-122"/>
                <a:ea typeface="宋体" panose="02010600030101010101" pitchFamily="2" charset="-122"/>
              </a:rPr>
              <a:t>Lecture2-1</a:t>
            </a:r>
            <a:r>
              <a:rPr lang="en-US" altLang="zh-CN" sz="2800" b="1" dirty="0" smtClean="0">
                <a:solidFill>
                  <a:srgbClr val="000000"/>
                </a:solidFill>
                <a:latin typeface="宋体" panose="02010600030101010101" pitchFamily="2" charset="-122"/>
                <a:ea typeface="宋体" panose="02010600030101010101" pitchFamily="2" charset="-122"/>
              </a:rPr>
              <a:t>,</a:t>
            </a:r>
            <a:r>
              <a:rPr lang="fr-FR" altLang="zh-CN" sz="2800" b="1" dirty="0" smtClean="0">
                <a:solidFill>
                  <a:srgbClr val="000000"/>
                </a:solidFill>
                <a:latin typeface="宋体" panose="02010600030101010101" pitchFamily="2" charset="-122"/>
                <a:ea typeface="宋体" panose="02010600030101010101" pitchFamily="2" charset="-122"/>
              </a:rPr>
              <a:t>Lecture2-2</a:t>
            </a:r>
            <a:r>
              <a:rPr lang="en-US" altLang="zh-CN" sz="2800" b="1" dirty="0" smtClean="0">
                <a:solidFill>
                  <a:srgbClr val="000000"/>
                </a:solidFill>
                <a:latin typeface="宋体" panose="02010600030101010101" pitchFamily="2" charset="-122"/>
                <a:ea typeface="宋体" panose="02010600030101010101" pitchFamily="2" charset="-122"/>
              </a:rPr>
              <a:t>, </a:t>
            </a:r>
            <a:r>
              <a:rPr lang="fr-FR" altLang="zh-CN" sz="2800" b="1" dirty="0" smtClean="0">
                <a:solidFill>
                  <a:srgbClr val="000000"/>
                </a:solidFill>
                <a:latin typeface="宋体" panose="02010600030101010101" pitchFamily="2" charset="-122"/>
                <a:ea typeface="宋体" panose="02010600030101010101" pitchFamily="2" charset="-122"/>
              </a:rPr>
              <a:t>Lecture2-3</a:t>
            </a:r>
            <a:r>
              <a:rPr lang="zh-CN" altLang="en-US" sz="2800" b="1" dirty="0">
                <a:solidFill>
                  <a:srgbClr val="000000"/>
                </a:solidFill>
                <a:latin typeface="宋体" panose="02010600030101010101" pitchFamily="2" charset="-122"/>
                <a:ea typeface="宋体" panose="02010600030101010101" pitchFamily="2" charset="-122"/>
              </a:rPr>
              <a:t>课前预习课件并完成课件后面的学习检测题（</a:t>
            </a:r>
            <a:r>
              <a:rPr lang="zh-CN" altLang="en-US" sz="2800" b="1" dirty="0">
                <a:solidFill>
                  <a:srgbClr val="FF0000"/>
                </a:solidFill>
                <a:latin typeface="宋体" panose="02010600030101010101" pitchFamily="2" charset="-122"/>
                <a:ea typeface="宋体" panose="02010600030101010101" pitchFamily="2" charset="-122"/>
              </a:rPr>
              <a:t>两周</a:t>
            </a:r>
            <a:r>
              <a:rPr lang="zh-CN" altLang="en-US" sz="2800" b="1" dirty="0">
                <a:solidFill>
                  <a:srgbClr val="000000"/>
                </a:solidFill>
                <a:latin typeface="宋体" panose="02010600030101010101" pitchFamily="2" charset="-122"/>
                <a:ea typeface="宋体" panose="02010600030101010101" pitchFamily="2" charset="-122"/>
              </a:rPr>
              <a:t>的学习任务</a:t>
            </a:r>
            <a:r>
              <a:rPr lang="zh-CN" altLang="en-US" sz="2800" b="1" dirty="0" smtClean="0">
                <a:solidFill>
                  <a:srgbClr val="000000"/>
                </a:solidFill>
                <a:latin typeface="宋体" panose="02010600030101010101" pitchFamily="2" charset="-122"/>
                <a:ea typeface="宋体" panose="02010600030101010101" pitchFamily="2" charset="-122"/>
              </a:rPr>
              <a:t>）</a:t>
            </a:r>
            <a:endParaRPr lang="en-US" altLang="zh-CN" sz="2800" b="1" dirty="0" smtClean="0">
              <a:solidFill>
                <a:srgbClr val="000000"/>
              </a:solidFill>
              <a:latin typeface="宋体" panose="02010600030101010101" pitchFamily="2" charset="-122"/>
              <a:ea typeface="宋体" panose="02010600030101010101" pitchFamily="2" charset="-122"/>
            </a:endParaRPr>
          </a:p>
          <a:p>
            <a:pPr marL="514350" indent="-514350" algn="just">
              <a:spcBef>
                <a:spcPts val="600"/>
              </a:spcBef>
              <a:spcAft>
                <a:spcPts val="0"/>
              </a:spcAft>
              <a:buFont typeface="+mj-lt"/>
              <a:buAutoNum type="arabicPeriod"/>
            </a:pPr>
            <a:r>
              <a:rPr lang="zh-CN" altLang="en-US" sz="2800" b="1" dirty="0" smtClean="0">
                <a:solidFill>
                  <a:srgbClr val="000000"/>
                </a:solidFill>
                <a:latin typeface="宋体" panose="02010600030101010101" pitchFamily="2" charset="-122"/>
                <a:ea typeface="宋体" panose="02010600030101010101" pitchFamily="2" charset="-122"/>
              </a:rPr>
              <a:t>完成</a:t>
            </a:r>
            <a:r>
              <a:rPr lang="en-US" altLang="zh-CN" sz="2800" b="1" dirty="0" smtClean="0">
                <a:solidFill>
                  <a:srgbClr val="000000"/>
                </a:solidFill>
                <a:latin typeface="宋体" panose="02010600030101010101" pitchFamily="2" charset="-122"/>
                <a:ea typeface="宋体" panose="02010600030101010101" pitchFamily="2" charset="-122"/>
              </a:rPr>
              <a:t>Lecture2-1</a:t>
            </a:r>
            <a:r>
              <a:rPr lang="zh-CN" altLang="en-US" sz="2800" b="1" dirty="0" smtClean="0">
                <a:solidFill>
                  <a:srgbClr val="000000"/>
                </a:solidFill>
                <a:latin typeface="宋体" panose="02010600030101010101" pitchFamily="2" charset="-122"/>
                <a:ea typeface="宋体" panose="02010600030101010101" pitchFamily="2" charset="-122"/>
              </a:rPr>
              <a:t>课前预习课件中的</a:t>
            </a:r>
            <a:r>
              <a:rPr lang="en-US" altLang="zh-CN" sz="2800" b="1" dirty="0" smtClean="0">
                <a:solidFill>
                  <a:srgbClr val="000000"/>
                </a:solidFill>
                <a:latin typeface="宋体" panose="02010600030101010101" pitchFamily="2" charset="-122"/>
                <a:ea typeface="宋体" panose="02010600030101010101" pitchFamily="2" charset="-122"/>
              </a:rPr>
              <a:t>Question </a:t>
            </a:r>
            <a:r>
              <a:rPr lang="en-US" altLang="zh-CN" sz="2800" b="1" dirty="0">
                <a:solidFill>
                  <a:srgbClr val="000000"/>
                </a:solidFill>
                <a:latin typeface="宋体" panose="02010600030101010101" pitchFamily="2" charset="-122"/>
                <a:ea typeface="宋体" panose="02010600030101010101" pitchFamily="2" charset="-122"/>
              </a:rPr>
              <a:t>for group discussion</a:t>
            </a:r>
            <a:r>
              <a:rPr lang="zh-CN" altLang="en-US" sz="2800" b="1" dirty="0">
                <a:solidFill>
                  <a:srgbClr val="000000"/>
                </a:solidFill>
                <a:latin typeface="宋体" panose="02010600030101010101" pitchFamily="2" charset="-122"/>
                <a:ea typeface="宋体" panose="02010600030101010101" pitchFamily="2" charset="-122"/>
              </a:rPr>
              <a:t>，</a:t>
            </a:r>
            <a:r>
              <a:rPr lang="zh-CN" altLang="en-US" sz="2800" b="1" dirty="0" smtClean="0">
                <a:solidFill>
                  <a:srgbClr val="000000"/>
                </a:solidFill>
                <a:latin typeface="宋体" panose="02010600030101010101" pitchFamily="2" charset="-122"/>
                <a:ea typeface="宋体" panose="02010600030101010101" pitchFamily="2" charset="-122"/>
              </a:rPr>
              <a:t>填写小组</a:t>
            </a:r>
            <a:r>
              <a:rPr lang="zh-CN" altLang="en-US" sz="2800" b="1" dirty="0">
                <a:solidFill>
                  <a:srgbClr val="000000"/>
                </a:solidFill>
                <a:latin typeface="宋体" panose="02010600030101010101" pitchFamily="2" charset="-122"/>
                <a:ea typeface="宋体" panose="02010600030101010101" pitchFamily="2" charset="-122"/>
              </a:rPr>
              <a:t>讨论表（</a:t>
            </a:r>
            <a:r>
              <a:rPr lang="zh-CN" altLang="en-US" sz="2800" b="1" dirty="0">
                <a:solidFill>
                  <a:srgbClr val="FF0000"/>
                </a:solidFill>
                <a:latin typeface="宋体" panose="02010600030101010101" pitchFamily="2" charset="-122"/>
                <a:ea typeface="宋体" panose="02010600030101010101" pitchFamily="2" charset="-122"/>
              </a:rPr>
              <a:t>一周</a:t>
            </a:r>
            <a:r>
              <a:rPr lang="zh-CN" altLang="en-US" sz="2800" b="1" dirty="0">
                <a:solidFill>
                  <a:srgbClr val="000000"/>
                </a:solidFill>
                <a:latin typeface="宋体" panose="02010600030101010101" pitchFamily="2" charset="-122"/>
                <a:ea typeface="宋体" panose="02010600030101010101" pitchFamily="2" charset="-122"/>
              </a:rPr>
              <a:t>的学习任务）</a:t>
            </a:r>
          </a:p>
          <a:p>
            <a:pPr marL="514350" indent="-514350" algn="just">
              <a:spcBef>
                <a:spcPts val="600"/>
              </a:spcBef>
              <a:spcAft>
                <a:spcPts val="0"/>
              </a:spcAft>
              <a:buFont typeface="+mj-lt"/>
              <a:buAutoNum type="arabicPeriod"/>
            </a:pPr>
            <a:r>
              <a:rPr lang="zh-CN" altLang="en-US" sz="2800" b="1" dirty="0" smtClean="0">
                <a:solidFill>
                  <a:schemeClr val="tx2"/>
                </a:solidFill>
                <a:latin typeface="宋体" panose="02010600030101010101" pitchFamily="2" charset="-122"/>
                <a:ea typeface="宋体" panose="02010600030101010101" pitchFamily="2" charset="-122"/>
              </a:rPr>
              <a:t>完成</a:t>
            </a:r>
            <a:r>
              <a:rPr lang="zh-CN" altLang="en-US" sz="2800" b="1" dirty="0" smtClean="0">
                <a:solidFill>
                  <a:srgbClr val="FF0000"/>
                </a:solidFill>
                <a:latin typeface="宋体" panose="02010600030101010101" pitchFamily="2" charset="-122"/>
                <a:ea typeface="宋体" panose="02010600030101010101" pitchFamily="2" charset="-122"/>
              </a:rPr>
              <a:t>补充阅读</a:t>
            </a:r>
            <a:r>
              <a:rPr lang="en-US" altLang="zh-CN" sz="2800" b="1" dirty="0" smtClean="0">
                <a:solidFill>
                  <a:srgbClr val="000000"/>
                </a:solidFill>
                <a:latin typeface="宋体" panose="02010600030101010101" pitchFamily="2" charset="-122"/>
                <a:ea typeface="宋体" panose="02010600030101010101" pitchFamily="2" charset="-122"/>
              </a:rPr>
              <a:t>What is international trade?</a:t>
            </a:r>
            <a:r>
              <a:rPr lang="zh-CN" altLang="en-US" sz="2800" b="1" dirty="0">
                <a:solidFill>
                  <a:srgbClr val="000000"/>
                </a:solidFill>
                <a:latin typeface="宋体" panose="02010600030101010101" pitchFamily="2" charset="-122"/>
                <a:ea typeface="宋体" panose="02010600030101010101" pitchFamily="2" charset="-122"/>
              </a:rPr>
              <a:t>并进行术语</a:t>
            </a:r>
            <a:r>
              <a:rPr lang="zh-CN" altLang="en-US" sz="2800" b="1" dirty="0" smtClean="0">
                <a:solidFill>
                  <a:srgbClr val="000000"/>
                </a:solidFill>
                <a:latin typeface="宋体" panose="02010600030101010101" pitchFamily="2" charset="-122"/>
                <a:ea typeface="宋体" panose="02010600030101010101" pitchFamily="2" charset="-122"/>
              </a:rPr>
              <a:t>整理（</a:t>
            </a:r>
            <a:r>
              <a:rPr lang="zh-CN" altLang="en-US" sz="2800" b="1" dirty="0" smtClean="0">
                <a:solidFill>
                  <a:srgbClr val="FF0000"/>
                </a:solidFill>
                <a:latin typeface="宋体" panose="02010600030101010101" pitchFamily="2" charset="-122"/>
                <a:ea typeface="宋体" panose="02010600030101010101" pitchFamily="2" charset="-122"/>
              </a:rPr>
              <a:t>一周</a:t>
            </a:r>
            <a:r>
              <a:rPr lang="zh-CN" altLang="en-US" sz="2800" b="1" dirty="0" smtClean="0">
                <a:solidFill>
                  <a:srgbClr val="000000"/>
                </a:solidFill>
                <a:latin typeface="宋体" panose="02010600030101010101" pitchFamily="2" charset="-122"/>
                <a:ea typeface="宋体" panose="02010600030101010101" pitchFamily="2" charset="-122"/>
              </a:rPr>
              <a:t>的学习任务）</a:t>
            </a:r>
            <a:endParaRPr lang="en-US" altLang="zh-CN" sz="2800" b="1" dirty="0" smtClean="0">
              <a:solidFill>
                <a:srgbClr val="000000"/>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53981565"/>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ctrTitle"/>
          </p:nvPr>
        </p:nvSpPr>
        <p:spPr>
          <a:xfrm>
            <a:off x="2238375" y="1785939"/>
            <a:ext cx="7772400" cy="1470025"/>
          </a:xfrm>
        </p:spPr>
        <p:txBody>
          <a:bodyPr/>
          <a:lstStyle/>
          <a:p>
            <a:pPr eaLnBrk="1" hangingPunct="1"/>
            <a:r>
              <a:rPr lang="en-US" altLang="zh-CN" sz="4800" b="1" dirty="0">
                <a:solidFill>
                  <a:srgbClr val="000000"/>
                </a:solidFill>
                <a:latin typeface="Arial" charset="0"/>
                <a:cs typeface="Arial" charset="0"/>
              </a:rPr>
              <a:t>Lecture </a:t>
            </a:r>
            <a:r>
              <a:rPr lang="en-US" altLang="zh-CN" sz="4800" b="1" dirty="0" smtClean="0">
                <a:solidFill>
                  <a:srgbClr val="000000"/>
                </a:solidFill>
                <a:latin typeface="Arial" charset="0"/>
                <a:cs typeface="Arial" charset="0"/>
              </a:rPr>
              <a:t>One</a:t>
            </a:r>
            <a:endParaRPr lang="zh-CN" altLang="en-US" sz="4800" dirty="0">
              <a:solidFill>
                <a:srgbClr val="000000"/>
              </a:solidFill>
              <a:latin typeface="Arial" charset="0"/>
              <a:cs typeface="Arial" charset="0"/>
            </a:endParaRPr>
          </a:p>
        </p:txBody>
      </p:sp>
      <p:sp>
        <p:nvSpPr>
          <p:cNvPr id="50178" name="副标题 2"/>
          <p:cNvSpPr>
            <a:spLocks noGrp="1"/>
          </p:cNvSpPr>
          <p:nvPr>
            <p:ph type="subTitle" idx="1"/>
          </p:nvPr>
        </p:nvSpPr>
        <p:spPr>
          <a:xfrm>
            <a:off x="2952750" y="3500438"/>
            <a:ext cx="6400800" cy="1752600"/>
          </a:xfrm>
        </p:spPr>
        <p:txBody>
          <a:bodyPr/>
          <a:lstStyle/>
          <a:p>
            <a:pPr eaLnBrk="1" hangingPunct="1"/>
            <a:r>
              <a:rPr lang="zh-CN" altLang="en-US" sz="4800" b="1" dirty="0">
                <a:solidFill>
                  <a:srgbClr val="FF0000"/>
                </a:solidFill>
              </a:rPr>
              <a:t>词义的选择和</a:t>
            </a:r>
            <a:r>
              <a:rPr lang="zh-CN" altLang="en-US" sz="4800" b="1" dirty="0" smtClean="0">
                <a:solidFill>
                  <a:srgbClr val="FF0000"/>
                </a:solidFill>
              </a:rPr>
              <a:t>引申</a:t>
            </a:r>
            <a:r>
              <a:rPr lang="en-US" altLang="zh-CN" sz="4800" b="1" dirty="0">
                <a:solidFill>
                  <a:srgbClr val="000000"/>
                </a:solidFill>
                <a:latin typeface="Arial" charset="0"/>
                <a:cs typeface="Arial" charset="0"/>
              </a:rPr>
              <a:t>(2)</a:t>
            </a:r>
            <a:endParaRPr lang="zh-CN" altLang="en-US" sz="4800" b="1" dirty="0">
              <a:solidFill>
                <a:srgbClr val="FF0000"/>
              </a:solidFill>
            </a:endParaRPr>
          </a:p>
        </p:txBody>
      </p:sp>
    </p:spTree>
    <p:extLst>
      <p:ext uri="{BB962C8B-B14F-4D97-AF65-F5344CB8AC3E}">
        <p14:creationId xmlns:p14="http://schemas.microsoft.com/office/powerpoint/2010/main" val="1303073677"/>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标题 1"/>
          <p:cNvSpPr>
            <a:spLocks noGrp="1"/>
          </p:cNvSpPr>
          <p:nvPr>
            <p:ph type="title"/>
          </p:nvPr>
        </p:nvSpPr>
        <p:spPr>
          <a:xfrm>
            <a:off x="1952625" y="357188"/>
            <a:ext cx="8229600" cy="1143000"/>
          </a:xfrm>
        </p:spPr>
        <p:txBody>
          <a:bodyPr/>
          <a:lstStyle/>
          <a:p>
            <a:pPr eaLnBrk="1" hangingPunct="1"/>
            <a:r>
              <a:rPr lang="en-US" altLang="zh-CN" sz="3600" b="1" dirty="0">
                <a:solidFill>
                  <a:srgbClr val="FF0000"/>
                </a:solidFill>
                <a:latin typeface="黑体" pitchFamily="2" charset="-122"/>
                <a:ea typeface="黑体" pitchFamily="2" charset="-122"/>
              </a:rPr>
              <a:t>2</a:t>
            </a:r>
            <a:r>
              <a:rPr lang="zh-CN" altLang="en-US" sz="3600" b="1" dirty="0">
                <a:solidFill>
                  <a:srgbClr val="FF0000"/>
                </a:solidFill>
                <a:latin typeface="黑体" pitchFamily="2" charset="-122"/>
                <a:ea typeface="黑体" pitchFamily="2" charset="-122"/>
              </a:rPr>
              <a:t>．词义的引申</a:t>
            </a:r>
            <a:r>
              <a:rPr lang="en-US" altLang="zh-CN" sz="3600" b="1" dirty="0">
                <a:latin typeface="Arial" charset="0"/>
                <a:cs typeface="Arial" charset="0"/>
              </a:rPr>
              <a:t>(extend the meaning of a word – extended meaning)</a:t>
            </a:r>
            <a:endParaRPr lang="zh-CN" altLang="en-US" sz="3600" b="1" dirty="0">
              <a:latin typeface="Arial" charset="0"/>
              <a:cs typeface="Arial" charset="0"/>
            </a:endParaRPr>
          </a:p>
        </p:txBody>
      </p:sp>
      <p:sp>
        <p:nvSpPr>
          <p:cNvPr id="3" name="内容占位符 2"/>
          <p:cNvSpPr>
            <a:spLocks noGrp="1"/>
          </p:cNvSpPr>
          <p:nvPr>
            <p:ph idx="1"/>
          </p:nvPr>
        </p:nvSpPr>
        <p:spPr>
          <a:xfrm>
            <a:off x="983432" y="1600201"/>
            <a:ext cx="10441159" cy="4829175"/>
          </a:xfrm>
        </p:spPr>
        <p:txBody>
          <a:bodyPr/>
          <a:lstStyle/>
          <a:p>
            <a:pPr marL="0" indent="0" algn="just" eaLnBrk="1" hangingPunct="1">
              <a:buNone/>
              <a:defRPr/>
            </a:pPr>
            <a:r>
              <a:rPr lang="zh-CN" altLang="en-US" sz="2800" b="1" dirty="0">
                <a:solidFill>
                  <a:srgbClr val="000000"/>
                </a:solidFill>
                <a:latin typeface="黑体" panose="02010609060101010101" pitchFamily="49" charset="-122"/>
                <a:ea typeface="黑体" panose="02010609060101010101" pitchFamily="49" charset="-122"/>
              </a:rPr>
              <a:t>在翻译时，有时会遇到某些词，在词典上找不到恰当的词义，如果按词典上给出的解释生搬硬套，所译出来的译文就会生硬晦涩，不能确切表达原文的含义。</a:t>
            </a:r>
            <a:endParaRPr lang="en-US" altLang="zh-CN" sz="2800" b="1" dirty="0">
              <a:solidFill>
                <a:srgbClr val="000000"/>
              </a:solidFill>
              <a:latin typeface="黑体" panose="02010609060101010101" pitchFamily="49" charset="-122"/>
              <a:ea typeface="黑体" panose="02010609060101010101" pitchFamily="49" charset="-122"/>
            </a:endParaRPr>
          </a:p>
          <a:p>
            <a:pPr marL="0" indent="0" algn="just" eaLnBrk="1" hangingPunct="1">
              <a:buNone/>
              <a:defRPr/>
            </a:pPr>
            <a:r>
              <a:rPr lang="zh-CN" altLang="en-US" sz="2800" b="1" dirty="0">
                <a:solidFill>
                  <a:srgbClr val="000000"/>
                </a:solidFill>
                <a:latin typeface="黑体" panose="02010609060101010101" pitchFamily="49" charset="-122"/>
                <a:ea typeface="黑体" panose="02010609060101010101" pitchFamily="49" charset="-122"/>
              </a:rPr>
              <a:t>引申是语言的普遍现象。所谓词义引申是指不拘泥于词的字面意义或词典提供的意义，而根据上下文对词义作必要的调整与变动。</a:t>
            </a:r>
            <a:endParaRPr lang="en-US" altLang="zh-CN" sz="2800" b="1" dirty="0">
              <a:solidFill>
                <a:srgbClr val="000000"/>
              </a:solidFill>
              <a:latin typeface="黑体" panose="02010609060101010101" pitchFamily="49" charset="-122"/>
              <a:ea typeface="黑体" panose="02010609060101010101" pitchFamily="49" charset="-122"/>
            </a:endParaRPr>
          </a:p>
          <a:p>
            <a:pPr algn="just" eaLnBrk="1" hangingPunct="1">
              <a:buFont typeface="Wingdings" panose="05000000000000000000" pitchFamily="2" charset="2"/>
              <a:buChar char="Ø"/>
              <a:defRPr/>
            </a:pPr>
            <a:r>
              <a:rPr lang="en-US" altLang="zh-CN" sz="2800" b="1" dirty="0">
                <a:solidFill>
                  <a:srgbClr val="FF0000"/>
                </a:solidFill>
                <a:latin typeface="黑体" panose="02010609060101010101" pitchFamily="49" charset="-122"/>
                <a:ea typeface="黑体" panose="02010609060101010101" pitchFamily="49" charset="-122"/>
              </a:rPr>
              <a:t>2.1 </a:t>
            </a:r>
            <a:r>
              <a:rPr lang="zh-CN" altLang="en-US" sz="2800" b="1" dirty="0">
                <a:solidFill>
                  <a:srgbClr val="FF0000"/>
                </a:solidFill>
                <a:latin typeface="黑体" panose="02010609060101010101" pitchFamily="49" charset="-122"/>
                <a:ea typeface="黑体" panose="02010609060101010101" pitchFamily="49" charset="-122"/>
              </a:rPr>
              <a:t>抽象化的引申 </a:t>
            </a:r>
            <a:r>
              <a:rPr lang="en-US" altLang="zh-CN" sz="2800" b="1" dirty="0">
                <a:solidFill>
                  <a:srgbClr val="FF0000"/>
                </a:solidFill>
                <a:latin typeface="黑体" panose="02010609060101010101" pitchFamily="49" charset="-122"/>
                <a:ea typeface="黑体" panose="02010609060101010101" pitchFamily="49" charset="-122"/>
              </a:rPr>
              <a:t>(</a:t>
            </a:r>
            <a:r>
              <a:rPr lang="en-US" altLang="zh-CN" sz="28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generalization</a:t>
            </a:r>
            <a:r>
              <a:rPr lang="en-US" altLang="zh-CN" sz="2800" b="1" dirty="0">
                <a:solidFill>
                  <a:srgbClr val="FF0000"/>
                </a:solidFill>
                <a:latin typeface="黑体" panose="02010609060101010101" pitchFamily="49" charset="-122"/>
                <a:ea typeface="黑体" panose="02010609060101010101" pitchFamily="49" charset="-122"/>
              </a:rPr>
              <a:t>)</a:t>
            </a:r>
          </a:p>
          <a:p>
            <a:pPr algn="just" eaLnBrk="1" hangingPunct="1">
              <a:buFont typeface="Wingdings" panose="05000000000000000000" pitchFamily="2" charset="2"/>
              <a:buChar char="Ø"/>
              <a:defRPr/>
            </a:pPr>
            <a:r>
              <a:rPr lang="en-US" altLang="zh-CN" sz="2800" b="1" dirty="0">
                <a:solidFill>
                  <a:srgbClr val="FF0000"/>
                </a:solidFill>
                <a:latin typeface="黑体" panose="02010609060101010101" pitchFamily="49" charset="-122"/>
                <a:ea typeface="黑体" panose="02010609060101010101" pitchFamily="49" charset="-122"/>
              </a:rPr>
              <a:t>2.2 </a:t>
            </a:r>
            <a:r>
              <a:rPr lang="zh-CN" altLang="en-US" sz="2800" b="1" dirty="0">
                <a:solidFill>
                  <a:srgbClr val="FF0000"/>
                </a:solidFill>
                <a:latin typeface="黑体" panose="02010609060101010101" pitchFamily="49" charset="-122"/>
                <a:ea typeface="黑体" panose="02010609060101010101" pitchFamily="49" charset="-122"/>
              </a:rPr>
              <a:t>具体化引申 </a:t>
            </a:r>
            <a:r>
              <a:rPr lang="en-US" altLang="zh-CN" sz="2800" b="1" dirty="0" smtClean="0">
                <a:solidFill>
                  <a:srgbClr val="FF0000"/>
                </a:solidFill>
                <a:latin typeface="黑体" panose="02010609060101010101" pitchFamily="49" charset="-122"/>
                <a:ea typeface="黑体" panose="02010609060101010101" pitchFamily="49" charset="-122"/>
              </a:rPr>
              <a:t>(</a:t>
            </a:r>
            <a:r>
              <a:rPr lang="en-US" altLang="zh-CN" sz="28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specification</a:t>
            </a:r>
            <a:r>
              <a:rPr lang="en-US" altLang="zh-CN" sz="2800" b="1" dirty="0" smtClean="0">
                <a:solidFill>
                  <a:srgbClr val="FF0000"/>
                </a:solidFill>
                <a:latin typeface="黑体" panose="02010609060101010101" pitchFamily="49" charset="-122"/>
                <a:ea typeface="黑体" panose="02010609060101010101" pitchFamily="49" charset="-122"/>
              </a:rPr>
              <a:t>)</a:t>
            </a:r>
            <a:endParaRPr lang="en-US" altLang="zh-CN" sz="2800" b="1"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540210074"/>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rmAutofit/>
          </a:bodyPr>
          <a:lstStyle/>
          <a:p>
            <a:pPr fontAlgn="auto">
              <a:spcAft>
                <a:spcPts val="0"/>
              </a:spcAft>
              <a:defRPr/>
            </a:pPr>
            <a:r>
              <a:rPr lang="en-US" altLang="zh-CN" sz="4000" b="1" dirty="0">
                <a:solidFill>
                  <a:srgbClr val="7030A0"/>
                </a:solidFill>
                <a:effectLst>
                  <a:outerShdw blurRad="38100" dist="38100" dir="2700000" algn="tl">
                    <a:srgbClr val="000000">
                      <a:alpha val="43137"/>
                    </a:srgbClr>
                  </a:outerShdw>
                </a:effectLst>
                <a:latin typeface="Bradley Hand ITC" panose="03070402050302030203" pitchFamily="66" charset="0"/>
                <a:cs typeface="+mj-cs"/>
              </a:rPr>
              <a:t>Challenge yourself!</a:t>
            </a:r>
            <a:endParaRPr lang="zh-CN" altLang="en-US" sz="4000" b="1" dirty="0">
              <a:solidFill>
                <a:srgbClr val="7030A0"/>
              </a:solidFill>
              <a:effectLst>
                <a:outerShdw blurRad="38100" dist="38100" dir="2700000" algn="tl">
                  <a:srgbClr val="000000">
                    <a:alpha val="43137"/>
                  </a:srgbClr>
                </a:outerShdw>
              </a:effectLst>
              <a:latin typeface="Bradley Hand ITC" panose="03070402050302030203" pitchFamily="66" charset="0"/>
              <a:cs typeface="+mj-cs"/>
            </a:endParaRPr>
          </a:p>
        </p:txBody>
      </p:sp>
      <p:sp>
        <p:nvSpPr>
          <p:cNvPr id="3" name="内容占位符 2"/>
          <p:cNvSpPr>
            <a:spLocks noGrp="1"/>
          </p:cNvSpPr>
          <p:nvPr>
            <p:ph idx="1"/>
          </p:nvPr>
        </p:nvSpPr>
        <p:spPr>
          <a:xfrm>
            <a:off x="911424" y="1825625"/>
            <a:ext cx="10297143" cy="4351338"/>
          </a:xfrm>
        </p:spPr>
        <p:txBody>
          <a:bodyPr/>
          <a:lstStyle/>
          <a:p>
            <a:pPr algn="just"/>
            <a:r>
              <a:rPr lang="en-US" altLang="zh-CN" sz="3200" b="1" dirty="0">
                <a:solidFill>
                  <a:srgbClr val="000000"/>
                </a:solidFill>
                <a:latin typeface="Arial" charset="0"/>
                <a:cs typeface="Arial" charset="0"/>
              </a:rPr>
              <a:t>The weakness of the dollar reflects growing problems facing the US economy, one that seeks to pursue both guns and butter.</a:t>
            </a:r>
          </a:p>
          <a:p>
            <a:pPr algn="just"/>
            <a:r>
              <a:rPr lang="zh-CN" altLang="en-US" sz="3200" b="1" dirty="0">
                <a:solidFill>
                  <a:srgbClr val="000000"/>
                </a:solidFill>
                <a:latin typeface="等线" panose="02010600030101010101" pitchFamily="2" charset="-122"/>
                <a:ea typeface="等线" panose="02010600030101010101" pitchFamily="2" charset="-122"/>
                <a:cs typeface="Arial" charset="0"/>
              </a:rPr>
              <a:t>美元疲软反映出美国经济，一个力图使</a:t>
            </a:r>
            <a:r>
              <a:rPr lang="zh-CN" altLang="en-US" sz="3200" b="1" dirty="0">
                <a:solidFill>
                  <a:srgbClr val="FF0000"/>
                </a:solidFill>
                <a:latin typeface="等线" panose="02010600030101010101" pitchFamily="2" charset="-122"/>
                <a:ea typeface="等线" panose="02010600030101010101" pitchFamily="2" charset="-122"/>
                <a:cs typeface="Arial" charset="0"/>
              </a:rPr>
              <a:t>军事</a:t>
            </a:r>
            <a:r>
              <a:rPr lang="zh-CN" altLang="en-US" sz="3200" b="1" dirty="0">
                <a:solidFill>
                  <a:srgbClr val="000000"/>
                </a:solidFill>
                <a:latin typeface="等线" panose="02010600030101010101" pitchFamily="2" charset="-122"/>
                <a:ea typeface="等线" panose="02010600030101010101" pitchFamily="2" charset="-122"/>
                <a:cs typeface="Arial" charset="0"/>
              </a:rPr>
              <a:t>与</a:t>
            </a:r>
            <a:r>
              <a:rPr lang="zh-CN" altLang="en-US" sz="3200" b="1" dirty="0">
                <a:solidFill>
                  <a:srgbClr val="FF0000"/>
                </a:solidFill>
                <a:latin typeface="等线" panose="02010600030101010101" pitchFamily="2" charset="-122"/>
                <a:ea typeface="等线" panose="02010600030101010101" pitchFamily="2" charset="-122"/>
                <a:cs typeface="Arial" charset="0"/>
              </a:rPr>
              <a:t>经济</a:t>
            </a:r>
            <a:r>
              <a:rPr lang="zh-CN" altLang="en-US" sz="3200" b="1" dirty="0">
                <a:solidFill>
                  <a:srgbClr val="000000"/>
                </a:solidFill>
                <a:latin typeface="等线" panose="02010600030101010101" pitchFamily="2" charset="-122"/>
                <a:ea typeface="等线" panose="02010600030101010101" pitchFamily="2" charset="-122"/>
                <a:cs typeface="Arial" charset="0"/>
              </a:rPr>
              <a:t>发展并重的经济体，所面临的日益严重的一些问题。</a:t>
            </a:r>
          </a:p>
        </p:txBody>
      </p:sp>
      <p:pic>
        <p:nvPicPr>
          <p:cNvPr id="67588" name="Picture 2"/>
          <p:cNvPicPr>
            <a:picLocks noChangeAspect="1" noChangeArrowheads="1"/>
          </p:cNvPicPr>
          <p:nvPr/>
        </p:nvPicPr>
        <p:blipFill>
          <a:blip r:embed="rId3"/>
          <a:srcRect r="89340"/>
          <a:stretch>
            <a:fillRect/>
          </a:stretch>
        </p:blipFill>
        <p:spPr bwMode="auto">
          <a:xfrm>
            <a:off x="5833553" y="281257"/>
            <a:ext cx="1150938" cy="1327150"/>
          </a:xfrm>
          <a:prstGeom prst="rect">
            <a:avLst/>
          </a:prstGeom>
          <a:noFill/>
          <a:ln w="9525">
            <a:noFill/>
            <a:miter lim="800000"/>
            <a:headEnd/>
            <a:tailEnd/>
          </a:ln>
        </p:spPr>
      </p:pic>
    </p:spTree>
    <p:extLst>
      <p:ext uri="{BB962C8B-B14F-4D97-AF65-F5344CB8AC3E}">
        <p14:creationId xmlns:p14="http://schemas.microsoft.com/office/powerpoint/2010/main" val="2763401855"/>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4"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2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52650" y="188640"/>
            <a:ext cx="7886700" cy="1234718"/>
          </a:xfrm>
        </p:spPr>
        <p:txBody>
          <a:bodyPr/>
          <a:lstStyle/>
          <a:p>
            <a:pPr algn="ctr">
              <a:lnSpc>
                <a:spcPct val="100000"/>
              </a:lnSpc>
            </a:pPr>
            <a:r>
              <a:rPr lang="zh-CN" altLang="en-US" b="1" dirty="0">
                <a:solidFill>
                  <a:prstClr val="black"/>
                </a:solidFill>
                <a:latin typeface="宋体" panose="02010600030101010101" pitchFamily="2" charset="-122"/>
                <a:ea typeface="宋体" panose="02010600030101010101" pitchFamily="2" charset="-122"/>
              </a:rPr>
              <a:t>课堂巩固</a:t>
            </a:r>
            <a:r>
              <a:rPr lang="zh-CN" altLang="en-US" b="1" dirty="0" smtClean="0">
                <a:solidFill>
                  <a:prstClr val="black"/>
                </a:solidFill>
                <a:latin typeface="宋体" panose="02010600030101010101" pitchFamily="2" charset="-122"/>
                <a:ea typeface="宋体" panose="02010600030101010101" pitchFamily="2" charset="-122"/>
              </a:rPr>
              <a:t>练习</a:t>
            </a:r>
            <a:r>
              <a:rPr lang="en-US" altLang="zh-CN" b="1" dirty="0" smtClean="0">
                <a:solidFill>
                  <a:prstClr val="black"/>
                </a:solidFill>
                <a:latin typeface="宋体" panose="02010600030101010101" pitchFamily="2" charset="-122"/>
                <a:ea typeface="宋体" panose="02010600030101010101" pitchFamily="2" charset="-122"/>
              </a:rPr>
              <a:t/>
            </a:r>
            <a:br>
              <a:rPr lang="en-US" altLang="zh-CN" b="1" dirty="0" smtClean="0">
                <a:solidFill>
                  <a:prstClr val="black"/>
                </a:solidFill>
                <a:latin typeface="宋体" panose="02010600030101010101" pitchFamily="2" charset="-122"/>
                <a:ea typeface="宋体" panose="02010600030101010101" pitchFamily="2" charset="-122"/>
              </a:rPr>
            </a:br>
            <a:r>
              <a:rPr lang="zh-CN" altLang="en-US" b="1" u="sng" dirty="0" smtClean="0">
                <a:solidFill>
                  <a:srgbClr val="000000"/>
                </a:solidFill>
                <a:latin typeface="宋体" panose="02010600030101010101" pitchFamily="2" charset="-122"/>
                <a:ea typeface="宋体" panose="02010600030101010101" pitchFamily="2" charset="-122"/>
              </a:rPr>
              <a:t>请和同伴讨论</a:t>
            </a:r>
            <a:r>
              <a:rPr lang="zh-CN" altLang="en-US" b="1" u="sng" dirty="0">
                <a:solidFill>
                  <a:srgbClr val="000000"/>
                </a:solidFill>
                <a:latin typeface="宋体" panose="02010600030101010101" pitchFamily="2" charset="-122"/>
                <a:ea typeface="宋体" panose="02010600030101010101" pitchFamily="2" charset="-122"/>
              </a:rPr>
              <a:t>翻译下面的句子</a:t>
            </a:r>
            <a:endParaRPr lang="zh-CN" altLang="en-US" dirty="0"/>
          </a:p>
        </p:txBody>
      </p:sp>
      <p:sp>
        <p:nvSpPr>
          <p:cNvPr id="3" name="内容占位符 2"/>
          <p:cNvSpPr>
            <a:spLocks noGrp="1"/>
          </p:cNvSpPr>
          <p:nvPr>
            <p:ph idx="1"/>
          </p:nvPr>
        </p:nvSpPr>
        <p:spPr>
          <a:xfrm>
            <a:off x="983432" y="1820173"/>
            <a:ext cx="10153128" cy="3648973"/>
          </a:xfrm>
        </p:spPr>
        <p:txBody>
          <a:bodyPr/>
          <a:lstStyle/>
          <a:p>
            <a:pPr marL="342900" indent="-342900" algn="just" eaLnBrk="0" hangingPunct="0">
              <a:lnSpc>
                <a:spcPct val="100000"/>
              </a:lnSpc>
              <a:spcBef>
                <a:spcPts val="600"/>
              </a:spcBef>
              <a:spcAft>
                <a:spcPts val="600"/>
              </a:spcAft>
            </a:pPr>
            <a:r>
              <a:rPr lang="en-US" altLang="zh-CN" sz="2800" b="1" dirty="0" smtClean="0">
                <a:solidFill>
                  <a:schemeClr val="tx2"/>
                </a:solidFill>
                <a:latin typeface="Arial" panose="020B0604020202020204" pitchFamily="34" charset="0"/>
                <a:ea typeface="宋体" panose="02010600030101010101" pitchFamily="2" charset="-122"/>
                <a:cs typeface="Arial" panose="020B0604020202020204" pitchFamily="34" charset="0"/>
              </a:rPr>
              <a:t>The </a:t>
            </a: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EEC’s Common Agricultural policy is a </a:t>
            </a:r>
            <a:r>
              <a:rPr lang="en-US" altLang="zh-CN" sz="2800" b="1" i="1" dirty="0">
                <a:solidFill>
                  <a:srgbClr val="FF0000"/>
                </a:solidFill>
                <a:latin typeface="Arial" panose="020B0604020202020204" pitchFamily="34" charset="0"/>
                <a:ea typeface="宋体" panose="02010600030101010101" pitchFamily="2" charset="-122"/>
                <a:cs typeface="Arial" panose="020B0604020202020204" pitchFamily="34" charset="0"/>
              </a:rPr>
              <a:t>dinosaur</a:t>
            </a: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 which is adding </a:t>
            </a:r>
            <a:r>
              <a:rPr lang="zh-CN" altLang="en-US" sz="2800" b="1" dirty="0">
                <a:solidFill>
                  <a:schemeClr val="tx2"/>
                </a:solidFill>
                <a:latin typeface="Arial" panose="020B0604020202020204" pitchFamily="34" charset="0"/>
                <a:ea typeface="宋体" panose="02010600030101010101" pitchFamily="2" charset="-122"/>
                <a:cs typeface="Arial" panose="020B0604020202020204" pitchFamily="34" charset="0"/>
              </a:rPr>
              <a:t>￡</a:t>
            </a: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13.50 a week to the food bill of the average British family. </a:t>
            </a:r>
            <a:r>
              <a:rPr lang="en-US" altLang="zh-CN" sz="2800" dirty="0">
                <a:solidFill>
                  <a:srgbClr val="800080"/>
                </a:solidFill>
                <a:latin typeface="Arial" panose="020B0604020202020204" pitchFamily="34" charset="0"/>
                <a:ea typeface="宋体" panose="02010600030101010101" pitchFamily="2" charset="-122"/>
                <a:cs typeface="Arial" panose="020B0604020202020204" pitchFamily="34" charset="0"/>
              </a:rPr>
              <a:t>(EEC: European Economic Community</a:t>
            </a:r>
            <a:r>
              <a:rPr lang="zh-CN" altLang="en-US" sz="2800" dirty="0">
                <a:solidFill>
                  <a:srgbClr val="800080"/>
                </a:solidFill>
                <a:latin typeface="Arial" panose="020B0604020202020204" pitchFamily="34" charset="0"/>
                <a:ea typeface="宋体" panose="02010600030101010101" pitchFamily="2" charset="-122"/>
                <a:cs typeface="Arial" panose="020B0604020202020204" pitchFamily="34" charset="0"/>
              </a:rPr>
              <a:t>为欧盟</a:t>
            </a:r>
            <a:r>
              <a:rPr lang="en-US" altLang="zh-CN" sz="2800" dirty="0">
                <a:solidFill>
                  <a:srgbClr val="800080"/>
                </a:solidFill>
                <a:latin typeface="Arial" panose="020B0604020202020204" pitchFamily="34" charset="0"/>
                <a:ea typeface="宋体" panose="02010600030101010101" pitchFamily="2" charset="-122"/>
                <a:cs typeface="Arial" panose="020B0604020202020204" pitchFamily="34" charset="0"/>
              </a:rPr>
              <a:t>EU: European Union</a:t>
            </a:r>
            <a:r>
              <a:rPr lang="zh-CN" altLang="en-US" sz="2800" dirty="0">
                <a:solidFill>
                  <a:srgbClr val="800080"/>
                </a:solidFill>
                <a:latin typeface="Arial" panose="020B0604020202020204" pitchFamily="34" charset="0"/>
                <a:ea typeface="宋体" panose="02010600030101010101" pitchFamily="2" charset="-122"/>
                <a:cs typeface="Arial" panose="020B0604020202020204" pitchFamily="34" charset="0"/>
              </a:rPr>
              <a:t>的前身</a:t>
            </a:r>
            <a:r>
              <a:rPr lang="en-US" altLang="zh-CN" sz="2800" dirty="0">
                <a:solidFill>
                  <a:srgbClr val="800080"/>
                </a:solidFill>
                <a:latin typeface="Arial" panose="020B0604020202020204" pitchFamily="34" charset="0"/>
                <a:ea typeface="宋体" panose="02010600030101010101" pitchFamily="2" charset="-122"/>
                <a:cs typeface="Arial" panose="020B0604020202020204" pitchFamily="34" charset="0"/>
              </a:rPr>
              <a:t>)</a:t>
            </a:r>
          </a:p>
          <a:p>
            <a:pPr marL="342900" indent="-342900" algn="just" eaLnBrk="0" hangingPunct="0">
              <a:lnSpc>
                <a:spcPct val="100000"/>
              </a:lnSpc>
              <a:spcBef>
                <a:spcPts val="600"/>
              </a:spcBef>
              <a:spcAft>
                <a:spcPts val="600"/>
              </a:spcAft>
              <a:defRPr/>
            </a:pP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Now that the </a:t>
            </a:r>
            <a:r>
              <a:rPr lang="en-US" altLang="zh-CN" sz="2800" b="1" dirty="0">
                <a:solidFill>
                  <a:srgbClr val="7030A0"/>
                </a:solidFill>
                <a:latin typeface="Arial" panose="020B0604020202020204" pitchFamily="34" charset="0"/>
                <a:ea typeface="宋体" panose="02010600030101010101" pitchFamily="2" charset="-122"/>
                <a:cs typeface="Arial" panose="020B0604020202020204" pitchFamily="34" charset="0"/>
              </a:rPr>
              <a:t>merger</a:t>
            </a:r>
            <a:r>
              <a:rPr lang="en-US" altLang="zh-CN" sz="2800" b="1" dirty="0">
                <a:solidFill>
                  <a:srgbClr val="C00000"/>
                </a:solidFill>
                <a:latin typeface="Arial" panose="020B0604020202020204" pitchFamily="34" charset="0"/>
                <a:ea typeface="宋体" panose="02010600030101010101" pitchFamily="2" charset="-122"/>
                <a:cs typeface="Arial" panose="020B0604020202020204" pitchFamily="34" charset="0"/>
              </a:rPr>
              <a:t> </a:t>
            </a: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of “</a:t>
            </a:r>
            <a:r>
              <a:rPr lang="en-US" altLang="zh-CN" sz="2800" b="1" i="1" dirty="0">
                <a:solidFill>
                  <a:srgbClr val="FF0000"/>
                </a:solidFill>
                <a:latin typeface="Arial" panose="020B0604020202020204" pitchFamily="34" charset="0"/>
                <a:ea typeface="宋体" panose="02010600030101010101" pitchFamily="2" charset="-122"/>
                <a:cs typeface="Arial" panose="020B0604020202020204" pitchFamily="34" charset="0"/>
              </a:rPr>
              <a:t>dot and com</a:t>
            </a:r>
            <a:r>
              <a:rPr lang="en-US" altLang="zh-CN" sz="2800" b="1" dirty="0">
                <a:solidFill>
                  <a:schemeClr val="tx2"/>
                </a:solidFill>
                <a:latin typeface="Arial" panose="020B0604020202020204" pitchFamily="34" charset="0"/>
                <a:ea typeface="宋体" panose="02010600030101010101" pitchFamily="2" charset="-122"/>
                <a:cs typeface="Arial" panose="020B0604020202020204" pitchFamily="34" charset="0"/>
              </a:rPr>
              <a:t>” has created so many young millionaires, there’s a new topic: </a:t>
            </a:r>
            <a:r>
              <a:rPr lang="en-US" altLang="zh-CN" sz="2800" b="1" dirty="0">
                <a:solidFill>
                  <a:srgbClr val="7030A0"/>
                </a:solidFill>
                <a:latin typeface="Arial" panose="020B0604020202020204" pitchFamily="34" charset="0"/>
                <a:ea typeface="宋体" panose="02010600030101010101" pitchFamily="2" charset="-122"/>
                <a:cs typeface="Arial" panose="020B0604020202020204" pitchFamily="34" charset="0"/>
              </a:rPr>
              <a:t>venture capital</a:t>
            </a:r>
            <a:r>
              <a:rPr lang="en-US" altLang="zh-CN" sz="2800" b="1" dirty="0" smtClean="0">
                <a:solidFill>
                  <a:srgbClr val="3333CC"/>
                </a:solidFill>
                <a:latin typeface="Arial" panose="020B0604020202020204" pitchFamily="34" charset="0"/>
                <a:ea typeface="宋体" panose="02010600030101010101" pitchFamily="2" charset="-122"/>
                <a:cs typeface="Arial" panose="020B0604020202020204" pitchFamily="34" charset="0"/>
              </a:rPr>
              <a:t>.</a:t>
            </a:r>
          </a:p>
        </p:txBody>
      </p:sp>
    </p:spTree>
    <p:extLst>
      <p:ext uri="{BB962C8B-B14F-4D97-AF65-F5344CB8AC3E}">
        <p14:creationId xmlns:p14="http://schemas.microsoft.com/office/powerpoint/2010/main" val="1230776218"/>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p:nvPr>
        </p:nvSpPr>
        <p:spPr/>
        <p:txBody>
          <a:bodyPr/>
          <a:lstStyle/>
          <a:p>
            <a:r>
              <a:rPr lang="en-US" altLang="zh-CN" sz="3600" b="1" dirty="0">
                <a:solidFill>
                  <a:srgbClr val="000000"/>
                </a:solidFill>
                <a:latin typeface="黑体" pitchFamily="2" charset="-122"/>
                <a:ea typeface="黑体" pitchFamily="2" charset="-122"/>
              </a:rPr>
              <a:t>2.1 </a:t>
            </a:r>
            <a:r>
              <a:rPr lang="zh-CN" altLang="en-US" sz="3600" b="1" dirty="0">
                <a:solidFill>
                  <a:srgbClr val="000000"/>
                </a:solidFill>
                <a:latin typeface="黑体" pitchFamily="2" charset="-122"/>
                <a:ea typeface="黑体" pitchFamily="2" charset="-122"/>
              </a:rPr>
              <a:t>抽象化的引申 </a:t>
            </a:r>
            <a:r>
              <a:rPr kumimoji="1" lang="en-US" altLang="zh-CN" sz="3600" dirty="0">
                <a:solidFill>
                  <a:srgbClr val="000000"/>
                </a:solidFill>
                <a:latin typeface="Arial" charset="0"/>
                <a:ea typeface="黑体" pitchFamily="2" charset="-122"/>
                <a:cs typeface="Arial" charset="0"/>
              </a:rPr>
              <a:t>(generalization)</a:t>
            </a:r>
            <a:endParaRPr lang="zh-CN" altLang="en-US" dirty="0"/>
          </a:p>
        </p:txBody>
      </p:sp>
      <p:sp>
        <p:nvSpPr>
          <p:cNvPr id="3" name="内容占位符 2"/>
          <p:cNvSpPr>
            <a:spLocks noGrp="1"/>
          </p:cNvSpPr>
          <p:nvPr>
            <p:ph idx="1"/>
          </p:nvPr>
        </p:nvSpPr>
        <p:spPr>
          <a:xfrm>
            <a:off x="911424" y="1733909"/>
            <a:ext cx="10441160" cy="4392254"/>
          </a:xfrm>
        </p:spPr>
        <p:txBody>
          <a:bodyPr/>
          <a:lstStyle/>
          <a:p>
            <a:pPr marL="0" indent="0" algn="just">
              <a:buClr>
                <a:srgbClr val="2F2F2F"/>
              </a:buClr>
              <a:buSzPct val="50000"/>
              <a:buNone/>
              <a:defRPr/>
            </a:pPr>
            <a:r>
              <a:rPr lang="zh-CN" altLang="en-US" sz="3200" b="1" dirty="0">
                <a:solidFill>
                  <a:schemeClr val="tx2"/>
                </a:solidFill>
                <a:latin typeface="Arial" charset="0"/>
                <a:ea typeface="黑体"/>
              </a:rPr>
              <a:t>在翻译过程中把原文中某些意义较实在、较具体的词在译文中用意义较笼统，较概况的词来表达</a:t>
            </a:r>
            <a:r>
              <a:rPr lang="zh-CN" altLang="en-US" sz="3200" b="1" dirty="0" smtClean="0">
                <a:solidFill>
                  <a:schemeClr val="tx2"/>
                </a:solidFill>
                <a:latin typeface="Arial" charset="0"/>
                <a:ea typeface="黑体"/>
              </a:rPr>
              <a:t>。</a:t>
            </a:r>
            <a:endParaRPr lang="zh-CN" altLang="en-US" sz="3200" b="1" dirty="0">
              <a:solidFill>
                <a:schemeClr val="tx2"/>
              </a:solidFill>
              <a:latin typeface="Arial" charset="0"/>
              <a:ea typeface="黑体"/>
            </a:endParaRPr>
          </a:p>
        </p:txBody>
      </p:sp>
    </p:spTree>
    <p:extLst>
      <p:ext uri="{BB962C8B-B14F-4D97-AF65-F5344CB8AC3E}">
        <p14:creationId xmlns:p14="http://schemas.microsoft.com/office/powerpoint/2010/main" val="3229703352"/>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83432" y="1340768"/>
            <a:ext cx="10441160" cy="4713288"/>
          </a:xfrm>
        </p:spPr>
        <p:txBody>
          <a:bodyPr/>
          <a:lstStyle/>
          <a:p>
            <a:pPr algn="just">
              <a:spcBef>
                <a:spcPts val="1200"/>
              </a:spcBef>
              <a:spcAft>
                <a:spcPts val="1200"/>
              </a:spcAft>
            </a:pPr>
            <a:r>
              <a:rPr lang="en-US" altLang="zh-CN" sz="2800" b="1" dirty="0">
                <a:solidFill>
                  <a:schemeClr val="tx2"/>
                </a:solidFill>
                <a:latin typeface="Arial" panose="020B0604020202020204" pitchFamily="34" charset="0"/>
                <a:cs typeface="Arial" panose="020B0604020202020204" pitchFamily="34" charset="0"/>
              </a:rPr>
              <a:t>The EEC’s Common Agricultural policy is a </a:t>
            </a:r>
            <a:r>
              <a:rPr lang="en-US" altLang="zh-CN" sz="2800" b="1" i="1" dirty="0">
                <a:solidFill>
                  <a:srgbClr val="FF0000"/>
                </a:solidFill>
                <a:latin typeface="Arial" panose="020B0604020202020204" pitchFamily="34" charset="0"/>
                <a:cs typeface="Arial" panose="020B0604020202020204" pitchFamily="34" charset="0"/>
              </a:rPr>
              <a:t>dinosaur</a:t>
            </a:r>
            <a:r>
              <a:rPr lang="en-US" altLang="zh-CN" sz="2800" b="1" dirty="0">
                <a:solidFill>
                  <a:srgbClr val="3333CC"/>
                </a:solidFill>
                <a:latin typeface="Arial" panose="020B0604020202020204" pitchFamily="34" charset="0"/>
                <a:cs typeface="Arial" panose="020B0604020202020204" pitchFamily="34" charset="0"/>
              </a:rPr>
              <a:t> </a:t>
            </a:r>
            <a:r>
              <a:rPr lang="en-US" altLang="zh-CN" sz="2800" b="1" dirty="0">
                <a:solidFill>
                  <a:schemeClr val="tx2"/>
                </a:solidFill>
                <a:latin typeface="Arial" panose="020B0604020202020204" pitchFamily="34" charset="0"/>
                <a:cs typeface="Arial" panose="020B0604020202020204" pitchFamily="34" charset="0"/>
              </a:rPr>
              <a:t>which is adding </a:t>
            </a:r>
            <a:r>
              <a:rPr lang="zh-CN" altLang="en-US" sz="2800" b="1" dirty="0">
                <a:solidFill>
                  <a:schemeClr val="tx2"/>
                </a:solidFill>
                <a:latin typeface="Arial" panose="020B0604020202020204" pitchFamily="34" charset="0"/>
                <a:cs typeface="Arial" panose="020B0604020202020204" pitchFamily="34" charset="0"/>
              </a:rPr>
              <a:t>￡</a:t>
            </a:r>
            <a:r>
              <a:rPr lang="en-US" altLang="zh-CN" sz="2800" b="1" dirty="0">
                <a:solidFill>
                  <a:schemeClr val="tx2"/>
                </a:solidFill>
                <a:latin typeface="Arial" panose="020B0604020202020204" pitchFamily="34" charset="0"/>
                <a:cs typeface="Arial" panose="020B0604020202020204" pitchFamily="34" charset="0"/>
              </a:rPr>
              <a:t>13.50 a week to the food bill of the average British family. </a:t>
            </a:r>
            <a:r>
              <a:rPr lang="en-US" altLang="zh-CN" sz="2800" b="1" dirty="0">
                <a:solidFill>
                  <a:srgbClr val="7030A0"/>
                </a:solidFill>
                <a:latin typeface="Arial" panose="020B0604020202020204" pitchFamily="34" charset="0"/>
                <a:cs typeface="Arial" panose="020B0604020202020204" pitchFamily="34" charset="0"/>
              </a:rPr>
              <a:t>(EEC: European Economic Community</a:t>
            </a:r>
            <a:r>
              <a:rPr lang="zh-CN" altLang="en-US" sz="2800" b="1" dirty="0">
                <a:solidFill>
                  <a:srgbClr val="7030A0"/>
                </a:solidFill>
                <a:latin typeface="Arial" panose="020B0604020202020204" pitchFamily="34" charset="0"/>
                <a:cs typeface="Arial" panose="020B0604020202020204" pitchFamily="34" charset="0"/>
              </a:rPr>
              <a:t>为欧盟</a:t>
            </a:r>
            <a:r>
              <a:rPr lang="en-US" altLang="zh-CN" sz="2800" b="1" dirty="0">
                <a:solidFill>
                  <a:srgbClr val="7030A0"/>
                </a:solidFill>
                <a:latin typeface="Arial" panose="020B0604020202020204" pitchFamily="34" charset="0"/>
                <a:cs typeface="Arial" panose="020B0604020202020204" pitchFamily="34" charset="0"/>
              </a:rPr>
              <a:t>EU: European Union</a:t>
            </a:r>
            <a:r>
              <a:rPr lang="zh-CN" altLang="en-US" sz="2800" b="1" dirty="0">
                <a:solidFill>
                  <a:srgbClr val="7030A0"/>
                </a:solidFill>
                <a:latin typeface="Arial" panose="020B0604020202020204" pitchFamily="34" charset="0"/>
                <a:cs typeface="Arial" panose="020B0604020202020204" pitchFamily="34" charset="0"/>
              </a:rPr>
              <a:t>的前身</a:t>
            </a:r>
            <a:r>
              <a:rPr lang="en-US" altLang="zh-CN" sz="2800" b="1" dirty="0">
                <a:solidFill>
                  <a:srgbClr val="7030A0"/>
                </a:solidFill>
                <a:latin typeface="Arial" panose="020B0604020202020204" pitchFamily="34" charset="0"/>
                <a:cs typeface="Arial" panose="020B0604020202020204" pitchFamily="34" charset="0"/>
              </a:rPr>
              <a:t>)</a:t>
            </a:r>
            <a:endParaRPr lang="zh-CN" altLang="en-US" sz="2800" b="1" dirty="0">
              <a:solidFill>
                <a:srgbClr val="7030A0"/>
              </a:solidFill>
              <a:latin typeface="Arial" panose="020B0604020202020204" pitchFamily="34" charset="0"/>
              <a:cs typeface="Arial" panose="020B0604020202020204" pitchFamily="34" charset="0"/>
            </a:endParaRPr>
          </a:p>
          <a:p>
            <a:pPr algn="just">
              <a:spcBef>
                <a:spcPts val="1200"/>
              </a:spcBef>
              <a:spcAft>
                <a:spcPts val="1200"/>
              </a:spcAft>
            </a:pPr>
            <a:r>
              <a:rPr lang="zh-CN" altLang="en-US" sz="2800" b="1" dirty="0">
                <a:solidFill>
                  <a:schemeClr val="tx2"/>
                </a:solidFill>
                <a:latin typeface="黑体" panose="02010609060101010101" pitchFamily="49" charset="-122"/>
                <a:ea typeface="黑体" panose="02010609060101010101" pitchFamily="49" charset="-122"/>
                <a:cs typeface="Arial" panose="020B0604020202020204" pitchFamily="34" charset="0"/>
              </a:rPr>
              <a:t>欧洲经济共同体的农业共同政策早已</a:t>
            </a:r>
            <a:r>
              <a:rPr lang="zh-CN" altLang="en-US" sz="2800" b="1" dirty="0">
                <a:solidFill>
                  <a:srgbClr val="FF0000"/>
                </a:solidFill>
                <a:latin typeface="黑体" panose="02010609060101010101" pitchFamily="49" charset="-122"/>
                <a:ea typeface="黑体" panose="02010609060101010101" pitchFamily="49" charset="-122"/>
                <a:cs typeface="Arial" panose="020B0604020202020204" pitchFamily="34" charset="0"/>
              </a:rPr>
              <a:t>不合时宜</a:t>
            </a:r>
            <a:r>
              <a:rPr lang="zh-CN" altLang="en-US" sz="2800" b="1" dirty="0">
                <a:solidFill>
                  <a:schemeClr val="tx2"/>
                </a:solidFill>
                <a:latin typeface="黑体" panose="02010609060101010101" pitchFamily="49" charset="-122"/>
                <a:ea typeface="黑体" panose="02010609060101010101" pitchFamily="49" charset="-122"/>
                <a:cs typeface="Arial" panose="020B0604020202020204" pitchFamily="34" charset="0"/>
              </a:rPr>
              <a:t>了，它要使英国家庭平均每周在食品开销上多支出</a:t>
            </a:r>
            <a:r>
              <a:rPr lang="en-US" altLang="zh-CN" sz="2800" b="1" dirty="0">
                <a:solidFill>
                  <a:schemeClr val="tx2"/>
                </a:solidFill>
                <a:latin typeface="黑体" panose="02010609060101010101" pitchFamily="49" charset="-122"/>
                <a:ea typeface="黑体" panose="02010609060101010101" pitchFamily="49" charset="-122"/>
                <a:cs typeface="Arial" panose="020B0604020202020204" pitchFamily="34" charset="0"/>
              </a:rPr>
              <a:t>13.50</a:t>
            </a:r>
            <a:r>
              <a:rPr lang="zh-CN" altLang="en-US" sz="2800" b="1" dirty="0">
                <a:solidFill>
                  <a:schemeClr val="tx2"/>
                </a:solidFill>
                <a:latin typeface="黑体" panose="02010609060101010101" pitchFamily="49" charset="-122"/>
                <a:ea typeface="黑体" panose="02010609060101010101" pitchFamily="49" charset="-122"/>
                <a:cs typeface="Arial" panose="020B0604020202020204" pitchFamily="34" charset="0"/>
              </a:rPr>
              <a:t>英镑。</a:t>
            </a:r>
          </a:p>
        </p:txBody>
      </p:sp>
    </p:spTree>
    <p:extLst>
      <p:ext uri="{BB962C8B-B14F-4D97-AF65-F5344CB8AC3E}">
        <p14:creationId xmlns:p14="http://schemas.microsoft.com/office/powerpoint/2010/main" val="3479380806"/>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25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2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p:txBody>
          <a:bodyPr/>
          <a:lstStyle/>
          <a:p>
            <a:pPr>
              <a:lnSpc>
                <a:spcPct val="140000"/>
              </a:lnSpc>
            </a:pPr>
            <a:r>
              <a:rPr lang="en-US" altLang="zh-CN" sz="3600" dirty="0">
                <a:solidFill>
                  <a:schemeClr val="tx2"/>
                </a:solidFill>
                <a:latin typeface="黑体" pitchFamily="2" charset="-122"/>
                <a:ea typeface="黑体" pitchFamily="2" charset="-122"/>
              </a:rPr>
              <a:t>2.2</a:t>
            </a:r>
            <a:r>
              <a:rPr lang="zh-CN" altLang="en-US" sz="3600" dirty="0">
                <a:solidFill>
                  <a:schemeClr val="tx2"/>
                </a:solidFill>
                <a:latin typeface="黑体" pitchFamily="2" charset="-122"/>
                <a:ea typeface="黑体" pitchFamily="2" charset="-122"/>
              </a:rPr>
              <a:t> </a:t>
            </a:r>
            <a:r>
              <a:rPr kumimoji="1" lang="zh-CN" altLang="en-US" sz="3600" b="1" dirty="0">
                <a:solidFill>
                  <a:schemeClr val="tx2"/>
                </a:solidFill>
                <a:latin typeface="黑体" pitchFamily="2" charset="-122"/>
                <a:ea typeface="黑体" pitchFamily="2" charset="-122"/>
              </a:rPr>
              <a:t>具体化引申 </a:t>
            </a:r>
            <a:r>
              <a:rPr kumimoji="1" lang="en-US" altLang="zh-CN" sz="3600" dirty="0">
                <a:solidFill>
                  <a:schemeClr val="tx2"/>
                </a:solidFill>
                <a:latin typeface="Arial" charset="0"/>
                <a:ea typeface="黑体" pitchFamily="2" charset="-122"/>
                <a:cs typeface="Arial" charset="0"/>
              </a:rPr>
              <a:t>(Specification)</a:t>
            </a:r>
          </a:p>
        </p:txBody>
      </p:sp>
      <p:sp>
        <p:nvSpPr>
          <p:cNvPr id="33795" name="内容占位符 2"/>
          <p:cNvSpPr>
            <a:spLocks noGrp="1"/>
          </p:cNvSpPr>
          <p:nvPr>
            <p:ph idx="1"/>
          </p:nvPr>
        </p:nvSpPr>
        <p:spPr>
          <a:xfrm>
            <a:off x="1006678" y="1690777"/>
            <a:ext cx="10153128" cy="4477740"/>
          </a:xfrm>
        </p:spPr>
        <p:txBody>
          <a:bodyPr/>
          <a:lstStyle/>
          <a:p>
            <a:pPr marL="0" indent="0" algn="just">
              <a:spcBef>
                <a:spcPts val="600"/>
              </a:spcBef>
              <a:buNone/>
            </a:pPr>
            <a:r>
              <a:rPr lang="zh-CN" altLang="en-US" sz="3200" b="1" dirty="0">
                <a:solidFill>
                  <a:schemeClr val="tx2"/>
                </a:solidFill>
                <a:latin typeface="黑体" panose="02010609060101010101" pitchFamily="49" charset="-122"/>
                <a:ea typeface="黑体" panose="02010609060101010101" pitchFamily="49" charset="-122"/>
              </a:rPr>
              <a:t>在翻译过程中把原文中抽象或比较抽象的词用具体或比较具体的词来进行翻译从而意义较明确，较具体。</a:t>
            </a:r>
          </a:p>
        </p:txBody>
      </p:sp>
    </p:spTree>
    <p:extLst>
      <p:ext uri="{BB962C8B-B14F-4D97-AF65-F5344CB8AC3E}">
        <p14:creationId xmlns:p14="http://schemas.microsoft.com/office/powerpoint/2010/main" val="2051645808"/>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blinds(horizontal)">
                                      <p:cBhvr>
                                        <p:cTn id="7" dur="250"/>
                                        <p:tgtEl>
                                          <p:spTgt spid="337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55940" y="510996"/>
            <a:ext cx="10239554" cy="1571625"/>
          </a:xfrm>
          <a:solidFill>
            <a:schemeClr val="bg1"/>
          </a:solidFill>
          <a:ln>
            <a:solidFill>
              <a:schemeClr val="bg1"/>
            </a:solidFill>
          </a:ln>
        </p:spPr>
        <p:txBody>
          <a:bodyPr/>
          <a:lstStyle/>
          <a:p>
            <a:pPr algn="just"/>
            <a:r>
              <a:rPr lang="zh-CN" altLang="en-US" sz="3200" b="1" dirty="0">
                <a:solidFill>
                  <a:schemeClr val="tx2"/>
                </a:solidFill>
                <a:latin typeface="宋体" charset="-122"/>
              </a:rPr>
              <a:t>在英语中抽象名词使用的频率是很高的，在将这些抽象名词翻译成汉语时，往往需要将它们具体化才符合汉语语言的表达。</a:t>
            </a:r>
          </a:p>
        </p:txBody>
      </p:sp>
      <p:sp>
        <p:nvSpPr>
          <p:cNvPr id="3" name="内容占位符 2"/>
          <p:cNvSpPr>
            <a:spLocks noGrp="1"/>
          </p:cNvSpPr>
          <p:nvPr>
            <p:ph sz="half" idx="1"/>
          </p:nvPr>
        </p:nvSpPr>
        <p:spPr>
          <a:xfrm>
            <a:off x="1631950" y="2276475"/>
            <a:ext cx="4929188" cy="3500438"/>
          </a:xfrm>
        </p:spPr>
        <p:txBody>
          <a:bodyPr/>
          <a:lstStyle/>
          <a:p>
            <a:r>
              <a:rPr lang="en-US" altLang="zh-CN" b="1" dirty="0">
                <a:solidFill>
                  <a:srgbClr val="000000"/>
                </a:solidFill>
                <a:latin typeface="Arial" charset="0"/>
                <a:cs typeface="Arial" charset="0"/>
              </a:rPr>
              <a:t>preparation </a:t>
            </a:r>
            <a:r>
              <a:rPr lang="zh-CN" altLang="en-US" b="1" dirty="0">
                <a:solidFill>
                  <a:srgbClr val="000000"/>
                </a:solidFill>
                <a:latin typeface="Arial" charset="0"/>
                <a:cs typeface="Arial" charset="0"/>
              </a:rPr>
              <a:t>准备</a:t>
            </a:r>
            <a:r>
              <a:rPr lang="zh-CN" altLang="en-US" b="1" dirty="0">
                <a:solidFill>
                  <a:srgbClr val="FF0000"/>
                </a:solidFill>
                <a:latin typeface="Arial" charset="0"/>
                <a:cs typeface="Arial" charset="0"/>
              </a:rPr>
              <a:t>工作</a:t>
            </a:r>
          </a:p>
          <a:p>
            <a:r>
              <a:rPr lang="en-US" altLang="zh-CN" b="1" dirty="0">
                <a:solidFill>
                  <a:srgbClr val="000000"/>
                </a:solidFill>
                <a:latin typeface="Arial" charset="0"/>
                <a:cs typeface="Arial" charset="0"/>
              </a:rPr>
              <a:t>tension </a:t>
            </a:r>
            <a:r>
              <a:rPr lang="zh-CN" altLang="en-US" b="1" dirty="0">
                <a:solidFill>
                  <a:srgbClr val="000000"/>
                </a:solidFill>
                <a:latin typeface="Arial" charset="0"/>
                <a:cs typeface="Arial" charset="0"/>
              </a:rPr>
              <a:t>紧张</a:t>
            </a:r>
            <a:r>
              <a:rPr lang="zh-CN" altLang="en-US" b="1" dirty="0">
                <a:solidFill>
                  <a:srgbClr val="FF0000"/>
                </a:solidFill>
                <a:latin typeface="Arial" charset="0"/>
                <a:cs typeface="Arial" charset="0"/>
              </a:rPr>
              <a:t>局势</a:t>
            </a:r>
          </a:p>
          <a:p>
            <a:r>
              <a:rPr lang="en-US" altLang="zh-CN" b="1" dirty="0">
                <a:solidFill>
                  <a:srgbClr val="000000"/>
                </a:solidFill>
                <a:latin typeface="Arial" charset="0"/>
                <a:cs typeface="Arial" charset="0"/>
              </a:rPr>
              <a:t>backwardness </a:t>
            </a:r>
            <a:r>
              <a:rPr lang="zh-CN" altLang="en-US" b="1" dirty="0">
                <a:solidFill>
                  <a:srgbClr val="000000"/>
                </a:solidFill>
                <a:latin typeface="Arial" charset="0"/>
                <a:cs typeface="Arial" charset="0"/>
              </a:rPr>
              <a:t>落后</a:t>
            </a:r>
            <a:r>
              <a:rPr lang="zh-CN" altLang="en-US" b="1" dirty="0">
                <a:solidFill>
                  <a:srgbClr val="FF0000"/>
                </a:solidFill>
                <a:latin typeface="Arial" charset="0"/>
                <a:cs typeface="Arial" charset="0"/>
              </a:rPr>
              <a:t>状态</a:t>
            </a:r>
          </a:p>
          <a:p>
            <a:r>
              <a:rPr lang="en-US" altLang="zh-CN" b="1" dirty="0">
                <a:solidFill>
                  <a:srgbClr val="000000"/>
                </a:solidFill>
                <a:latin typeface="Arial" charset="0"/>
                <a:cs typeface="Arial" charset="0"/>
              </a:rPr>
              <a:t>correctness </a:t>
            </a:r>
            <a:r>
              <a:rPr lang="zh-CN" altLang="en-US" b="1" dirty="0">
                <a:solidFill>
                  <a:srgbClr val="000000"/>
                </a:solidFill>
                <a:latin typeface="Arial" charset="0"/>
                <a:cs typeface="Arial" charset="0"/>
              </a:rPr>
              <a:t>正确</a:t>
            </a:r>
            <a:r>
              <a:rPr lang="zh-CN" altLang="en-US" b="1" dirty="0">
                <a:solidFill>
                  <a:srgbClr val="FF0000"/>
                </a:solidFill>
                <a:latin typeface="Arial" charset="0"/>
                <a:cs typeface="Arial" charset="0"/>
              </a:rPr>
              <a:t>性</a:t>
            </a:r>
          </a:p>
          <a:p>
            <a:r>
              <a:rPr lang="en-US" altLang="zh-CN" b="1" dirty="0">
                <a:solidFill>
                  <a:srgbClr val="000000"/>
                </a:solidFill>
                <a:latin typeface="Arial" charset="0"/>
                <a:cs typeface="Arial" charset="0"/>
              </a:rPr>
              <a:t>commercialization </a:t>
            </a:r>
            <a:r>
              <a:rPr lang="zh-CN" altLang="en-US" b="1" dirty="0">
                <a:solidFill>
                  <a:srgbClr val="000000"/>
                </a:solidFill>
                <a:latin typeface="Arial" charset="0"/>
                <a:cs typeface="Arial" charset="0"/>
              </a:rPr>
              <a:t>商业</a:t>
            </a:r>
            <a:r>
              <a:rPr lang="zh-CN" altLang="en-US" b="1" dirty="0">
                <a:solidFill>
                  <a:srgbClr val="FF0000"/>
                </a:solidFill>
                <a:latin typeface="Arial" charset="0"/>
                <a:cs typeface="Arial" charset="0"/>
              </a:rPr>
              <a:t>化</a:t>
            </a:r>
          </a:p>
        </p:txBody>
      </p:sp>
      <p:sp>
        <p:nvSpPr>
          <p:cNvPr id="4" name="内容占位符 3"/>
          <p:cNvSpPr>
            <a:spLocks noGrp="1"/>
          </p:cNvSpPr>
          <p:nvPr>
            <p:ph sz="half" idx="2"/>
          </p:nvPr>
        </p:nvSpPr>
        <p:spPr>
          <a:xfrm>
            <a:off x="6311901" y="2276476"/>
            <a:ext cx="4143375" cy="3000375"/>
          </a:xfrm>
        </p:spPr>
        <p:txBody>
          <a:bodyPr/>
          <a:lstStyle/>
          <a:p>
            <a:r>
              <a:rPr lang="en-US" altLang="zh-CN" b="1" dirty="0">
                <a:solidFill>
                  <a:srgbClr val="000000"/>
                </a:solidFill>
                <a:latin typeface="Arial" charset="0"/>
                <a:cs typeface="Arial" charset="0"/>
              </a:rPr>
              <a:t>jealousy </a:t>
            </a:r>
            <a:r>
              <a:rPr lang="zh-CN" altLang="en-US" b="1" dirty="0">
                <a:solidFill>
                  <a:srgbClr val="000000"/>
                </a:solidFill>
                <a:latin typeface="Arial" charset="0"/>
                <a:cs typeface="Arial" charset="0"/>
              </a:rPr>
              <a:t>嫉妒</a:t>
            </a:r>
            <a:r>
              <a:rPr lang="zh-CN" altLang="en-US" b="1" dirty="0">
                <a:solidFill>
                  <a:srgbClr val="FF0000"/>
                </a:solidFill>
                <a:latin typeface="Arial" charset="0"/>
                <a:cs typeface="Arial" charset="0"/>
              </a:rPr>
              <a:t>心理</a:t>
            </a:r>
          </a:p>
          <a:p>
            <a:r>
              <a:rPr lang="en-US" altLang="zh-CN" b="1" dirty="0">
                <a:solidFill>
                  <a:srgbClr val="000000"/>
                </a:solidFill>
                <a:latin typeface="Arial" charset="0"/>
                <a:cs typeface="Arial" charset="0"/>
              </a:rPr>
              <a:t>indifference </a:t>
            </a:r>
            <a:r>
              <a:rPr lang="zh-CN" altLang="en-US" b="1" dirty="0">
                <a:solidFill>
                  <a:srgbClr val="000000"/>
                </a:solidFill>
                <a:latin typeface="Arial" charset="0"/>
                <a:cs typeface="Arial" charset="0"/>
              </a:rPr>
              <a:t>冷漠</a:t>
            </a:r>
            <a:r>
              <a:rPr lang="zh-CN" altLang="en-US" b="1" dirty="0">
                <a:solidFill>
                  <a:srgbClr val="FF0000"/>
                </a:solidFill>
                <a:latin typeface="Arial" charset="0"/>
                <a:cs typeface="Arial" charset="0"/>
              </a:rPr>
              <a:t>态度</a:t>
            </a:r>
          </a:p>
          <a:p>
            <a:r>
              <a:rPr lang="en-US" altLang="zh-CN" b="1" dirty="0">
                <a:solidFill>
                  <a:srgbClr val="000000"/>
                </a:solidFill>
                <a:latin typeface="Arial" charset="0"/>
                <a:cs typeface="Arial" charset="0"/>
              </a:rPr>
              <a:t>complexity </a:t>
            </a:r>
            <a:r>
              <a:rPr lang="zh-CN" altLang="en-US" b="1" dirty="0">
                <a:solidFill>
                  <a:srgbClr val="000000"/>
                </a:solidFill>
                <a:latin typeface="Arial" charset="0"/>
                <a:cs typeface="Arial" charset="0"/>
              </a:rPr>
              <a:t>复杂</a:t>
            </a:r>
            <a:r>
              <a:rPr lang="zh-CN" altLang="en-US" b="1" dirty="0">
                <a:solidFill>
                  <a:srgbClr val="FF0000"/>
                </a:solidFill>
                <a:latin typeface="Arial" charset="0"/>
                <a:cs typeface="Arial" charset="0"/>
              </a:rPr>
              <a:t>局面</a:t>
            </a:r>
          </a:p>
          <a:p>
            <a:r>
              <a:rPr lang="en-US" altLang="zh-CN" b="1" dirty="0">
                <a:solidFill>
                  <a:srgbClr val="000000"/>
                </a:solidFill>
                <a:latin typeface="Arial" charset="0"/>
                <a:cs typeface="Arial" charset="0"/>
              </a:rPr>
              <a:t>precaution </a:t>
            </a:r>
            <a:r>
              <a:rPr lang="zh-CN" altLang="en-US" b="1" dirty="0">
                <a:solidFill>
                  <a:srgbClr val="000000"/>
                </a:solidFill>
                <a:latin typeface="Arial" charset="0"/>
                <a:cs typeface="Arial" charset="0"/>
              </a:rPr>
              <a:t>预防</a:t>
            </a:r>
            <a:r>
              <a:rPr lang="zh-CN" altLang="en-US" b="1" dirty="0">
                <a:solidFill>
                  <a:srgbClr val="FF0000"/>
                </a:solidFill>
                <a:latin typeface="Arial" charset="0"/>
                <a:cs typeface="Arial" charset="0"/>
              </a:rPr>
              <a:t>措施</a:t>
            </a:r>
          </a:p>
          <a:p>
            <a:r>
              <a:rPr lang="en-US" altLang="zh-CN" b="1" dirty="0">
                <a:solidFill>
                  <a:srgbClr val="000000"/>
                </a:solidFill>
                <a:latin typeface="Arial" charset="0"/>
                <a:cs typeface="Arial" charset="0"/>
              </a:rPr>
              <a:t>exporting </a:t>
            </a:r>
            <a:r>
              <a:rPr lang="zh-CN" altLang="en-US" b="1" dirty="0">
                <a:solidFill>
                  <a:srgbClr val="000000"/>
                </a:solidFill>
                <a:latin typeface="Arial" charset="0"/>
                <a:cs typeface="Arial" charset="0"/>
              </a:rPr>
              <a:t>出口</a:t>
            </a:r>
            <a:r>
              <a:rPr lang="zh-CN" altLang="en-US" b="1" dirty="0">
                <a:solidFill>
                  <a:srgbClr val="FF0000"/>
                </a:solidFill>
                <a:latin typeface="Arial" charset="0"/>
                <a:cs typeface="Arial" charset="0"/>
              </a:rPr>
              <a:t>业务</a:t>
            </a:r>
          </a:p>
        </p:txBody>
      </p:sp>
    </p:spTree>
    <p:extLst>
      <p:ext uri="{BB962C8B-B14F-4D97-AF65-F5344CB8AC3E}">
        <p14:creationId xmlns:p14="http://schemas.microsoft.com/office/powerpoint/2010/main" val="1195158083"/>
      </p:ext>
    </p:extLst>
  </p:cSld>
  <p:clrMapOvr>
    <a:masterClrMapping/>
  </p:clrMapOvr>
  <mc:AlternateContent xmlns:mc="http://schemas.openxmlformats.org/markup-compatibility/2006" xmlns:p14="http://schemas.microsoft.com/office/powerpoint/2010/main">
    <mc:Choice Requires="p14">
      <p:transition p14:dur="250">
        <p:sndAc>
          <p:stSnd>
            <p:snd r:embed="rId2" name="click.wav"/>
          </p:stSnd>
        </p:sndAc>
      </p:transition>
    </mc:Choice>
    <mc:Fallback xmlns="">
      <p:transition>
        <p:sndAc>
          <p:stSnd>
            <p:snd r:embed="rId3" name="click.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250" fill="hold"/>
                                        <p:tgtEl>
                                          <p:spTgt spid="4"/>
                                        </p:tgtEl>
                                        <p:attrNameLst>
                                          <p:attrName>ppt_x</p:attrName>
                                        </p:attrNameLst>
                                      </p:cBhvr>
                                      <p:tavLst>
                                        <p:tav tm="0">
                                          <p:val>
                                            <p:strVal val="1+#ppt_w/2"/>
                                          </p:val>
                                        </p:tav>
                                        <p:tav tm="100000">
                                          <p:val>
                                            <p:strVal val="#ppt_x"/>
                                          </p:val>
                                        </p:tav>
                                      </p:tavLst>
                                    </p:anim>
                                    <p:anim calcmode="lin" valueType="num">
                                      <p:cBhvr additive="base">
                                        <p:cTn id="19"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4.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heme/theme1.xml><?xml version="1.0" encoding="utf-8"?>
<a:theme xmlns:a="http://schemas.openxmlformats.org/drawingml/2006/main" name="Unit 1">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TotalTime>
  <Words>774</Words>
  <Application>Microsoft Office PowerPoint</Application>
  <PresentationFormat>宽屏</PresentationFormat>
  <Paragraphs>57</Paragraphs>
  <Slides>14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Microsoft Yahei</vt:lpstr>
      <vt:lpstr>等线</vt:lpstr>
      <vt:lpstr>黑体</vt:lpstr>
      <vt:lpstr>宋体</vt:lpstr>
      <vt:lpstr>Arial</vt:lpstr>
      <vt:lpstr>Arial Unicode MS</vt:lpstr>
      <vt:lpstr>Bradley Hand ITC</vt:lpstr>
      <vt:lpstr>Segoe Print</vt:lpstr>
      <vt:lpstr>Times New Roman</vt:lpstr>
      <vt:lpstr>Wingdings</vt:lpstr>
      <vt:lpstr>Unit 1</vt:lpstr>
      <vt:lpstr> Business English Translation English - Chinese</vt:lpstr>
      <vt:lpstr>Lecture One</vt:lpstr>
      <vt:lpstr>2．词义的引申(extend the meaning of a word – extended meaning)</vt:lpstr>
      <vt:lpstr>Challenge yourself!</vt:lpstr>
      <vt:lpstr>课堂巩固练习 请和同伴讨论翻译下面的句子</vt:lpstr>
      <vt:lpstr>2.1 抽象化的引申 (generalization)</vt:lpstr>
      <vt:lpstr>PowerPoint 演示文稿</vt:lpstr>
      <vt:lpstr>2.2 具体化引申 (Specification)</vt:lpstr>
      <vt:lpstr>在英语中抽象名词使用的频率是很高的，在将这些抽象名词翻译成汉语时，往往需要将它们具体化才符合汉语语言的表达。</vt:lpstr>
      <vt:lpstr>PowerPoint 演示文稿</vt:lpstr>
      <vt:lpstr>PowerPoint 演示文稿</vt:lpstr>
      <vt:lpstr>参考译文</vt:lpstr>
      <vt:lpstr>语篇翻译1小组讨论（15-20分钟）</vt:lpstr>
      <vt:lpstr>作业</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Business English Translation English - Chinese</dc:title>
  <dc:creator>GuoLijing</dc:creator>
  <cp:lastModifiedBy>guolijing</cp:lastModifiedBy>
  <cp:revision>15</cp:revision>
  <dcterms:created xsi:type="dcterms:W3CDTF">2018-07-28T06:07:31Z</dcterms:created>
  <dcterms:modified xsi:type="dcterms:W3CDTF">2018-08-02T14:18:41Z</dcterms:modified>
</cp:coreProperties>
</file>