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77" r:id="rId4"/>
    <p:sldId id="278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9" r:id="rId22"/>
    <p:sldId id="275" r:id="rId23"/>
    <p:sldId id="27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>
            <a:normAutofit/>
          </a:bodyPr>
          <a:lstStyle>
            <a:lvl1pPr algn="l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5553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DD7F72-086E-47B2-BE4B-E7ADEB9F57DE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3A7A94-9DE5-43C9-A7A2-979C441C9362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69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5213" y="1752600"/>
            <a:ext cx="10058400" cy="42291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1DA1DE-6B4B-4CE9-BB22-CEC5876BB313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54C705-C69E-4B47-BD79-83967D00A348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74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5213" y="1752600"/>
            <a:ext cx="10058400" cy="42291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AA2E1D-126C-4871-8BFB-E8B54951B399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6DB7FE-6633-47B9-89F3-BA427514DFB2}" type="slidenum"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145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>
            <a:normAutofit/>
          </a:bodyPr>
          <a:lstStyle>
            <a:lvl1pPr algn="l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84404387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80633-320D-4EE7-90C0-294253345404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0ACB-DBE7-4E4F-A4D5-4B611F4AF5E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3416941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80483596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E4FC-0C75-4989-A1EA-A0263B65CEAE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AF641-9A01-4EC4-AB5D-56EE345E48E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7410642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76971-D718-47A9-BF5A-F4E46C1F76BF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4A1A2-4EF0-4A30-B013-8EDDE05C6FF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4378647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46CBA-CB6B-429F-9D35-9040883D535C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E50D1-29DE-4A42-A40C-92A3AD23E507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5061185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F091F-1BAD-4B7D-B16F-E9AB5371502E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FAC3E-48B6-43F5-B08B-28EDF934E08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5768551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442A0A-571B-484E-B17A-A83CE5008624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08C6DA-69D2-4251-990B-F0CBB0FF6009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816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33E74-21E9-45E3-AA1F-800B0DF4D269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C3772-FB8B-4FD3-AB74-8187D0B5550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4286433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FC33-83BB-4A52-9428-BD7D94C31CE6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E21D9-DECB-4EC5-A5ED-C42232E1913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4184815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F26C2-81AB-47D6-844E-2999945FE28D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29294-59C1-47A3-86D2-C458466C637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0313903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5213" y="1752600"/>
            <a:ext cx="10058400" cy="42291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4A7A-EED0-4E68-A583-0C850E1BDD8D}" type="datetimeFigureOut">
              <a:rPr lang="en-US"/>
              <a:pPr>
                <a:defRPr/>
              </a:pPr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C22ED-6EE5-4D99-A024-B003E23545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2925156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5213" y="1752600"/>
            <a:ext cx="10058400" cy="42291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E518-009E-44DB-B329-D6A3E7B9546A}" type="datetimeFigureOut">
              <a:rPr lang="en-US"/>
              <a:pPr>
                <a:defRPr/>
              </a:pPr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AC70-E127-48CE-BED5-8A91C301F6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2611481"/>
      </p:ext>
    </p:extLst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0043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6337-0DB0-4A3B-A83A-E03679EB283C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648AB9-82F9-4554-88EF-2F537BEE31F7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8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4863D-4AAB-47A9-B5BC-20B952F8E0ED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97DF1C-FBA1-411D-8363-CA0CE4000431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940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AEE51F-7917-48F3-B680-01B53B62F74C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4941BC-5C03-43CB-ACC9-6F360C86A0BE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262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372FED-B38E-4CEC-9818-061E2DE29469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86187F-BD17-4CBD-BB48-9AD14BF2D119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83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F367B9-E068-49AF-8BCD-0C98E3645936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5374DB-D223-47CE-9860-800CA621DA10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2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5799E1-8752-4F44-BA10-663A5D4054D6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C295D8-3FD9-4329-9EF4-21CEF0F74401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749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3" y="304800"/>
            <a:ext cx="10058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1752600"/>
            <a:ext cx="10058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3" y="6019800"/>
            <a:ext cx="1397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FF84E-3BBB-492A-BA62-61C5F9E61713}" type="datetimeFigureOut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8/2/2018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0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0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C16A4A-1343-4D9D-B274-A77630D6D3DB}" type="slidenum"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5315"/>
                </a:solidFill>
                <a:effectLst/>
                <a:uLnTx/>
                <a:uFillTx/>
                <a:latin typeface="Segoe Prin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000" b="0" i="0" u="none" strike="noStrike" kern="1200" cap="none" spc="0" normalizeH="0" baseline="0" noProof="0">
              <a:ln>
                <a:noFill/>
              </a:ln>
              <a:solidFill>
                <a:srgbClr val="9A5315"/>
              </a:solidFill>
              <a:effectLst/>
              <a:uLnTx/>
              <a:uFillTx/>
              <a:latin typeface="Segoe Prin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33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4" name="click.wav"/>
          </p:stSnd>
        </p:sndAc>
      </p:transition>
    </mc:Choice>
    <mc:Fallback xmlns="">
      <p:transition>
        <p:sndAc>
          <p:stSnd>
            <p:snd r:embed="rId16" name="click.wav"/>
          </p:stSnd>
        </p:sndAc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4D290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9pPr>
    </p:titleStyle>
    <p:bodyStyle>
      <a:lvl1pPr marL="346075" indent="-346075" algn="l" rtl="0" eaLnBrk="0" fontAlgn="base" hangingPunct="0">
        <a:spcBef>
          <a:spcPts val="18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3" y="304800"/>
            <a:ext cx="1005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zh-CN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1752600"/>
            <a:ext cx="100584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3" y="6019800"/>
            <a:ext cx="1397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9A5315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E9EC3E-43C4-42FC-BCC1-92BFD8E10343}" type="datetimeFigureOut">
              <a:rPr lang="en-US"/>
              <a:pPr>
                <a:defRPr/>
              </a:pPr>
              <a:t>8/2/2018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0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9A5315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0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9A5315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ACE47AB-44B7-4255-840E-B962E692FEA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87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sndAc>
      <p:stSnd>
        <p:snd r:embed="rId14" name="click.wav"/>
      </p:stSnd>
    </p:sndAc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4D290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/>
        </a:defRPr>
      </a:lvl9pPr>
    </p:titleStyle>
    <p:bodyStyle>
      <a:lvl1pPr marL="346075" indent="-346075" algn="l" rtl="0" eaLnBrk="0" fontAlgn="base" hangingPunct="0"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4.tmp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audio" Target="../media/audio1.wav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audio" Target="../media/audio1.wav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1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1281113" y="1155699"/>
            <a:ext cx="9742487" cy="2011013"/>
          </a:xfr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zh-CN" sz="4800" b="1" dirty="0" smtClean="0">
                <a:solidFill>
                  <a:srgbClr val="CC3300"/>
                </a:solidFill>
                <a:ea typeface="宋体" charset="-122"/>
              </a:rPr>
              <a:t/>
            </a:r>
            <a:br>
              <a:rPr lang="en-US" altLang="zh-CN" sz="4800" b="1" dirty="0" smtClean="0">
                <a:solidFill>
                  <a:srgbClr val="CC3300"/>
                </a:solidFill>
                <a:ea typeface="宋体" charset="-122"/>
              </a:rPr>
            </a:br>
            <a:r>
              <a:rPr lang="en-US" altLang="zh-CN" b="1" dirty="0" smtClean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rPr>
              <a:t>Business English Translation</a:t>
            </a:r>
            <a:r>
              <a:rPr lang="en-US" altLang="zh-CN" sz="67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rPr>
              <a:t/>
            </a:r>
            <a:br>
              <a:rPr lang="en-US" altLang="zh-CN" sz="67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</a:rPr>
            </a:br>
            <a:r>
              <a:rPr lang="en-US" altLang="zh-CN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English - Chinese</a:t>
            </a:r>
            <a:endParaRPr lang="en-US" altLang="zh-CN" sz="3600" b="1" dirty="0" smtClean="0">
              <a:solidFill>
                <a:srgbClr val="7030A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45789" y="4587841"/>
            <a:ext cx="4632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2400" b="1" dirty="0">
                <a:solidFill>
                  <a:srgbClr val="000000"/>
                </a:solidFill>
                <a:latin typeface="Arial"/>
                <a:ea typeface="黑体"/>
              </a:rPr>
              <a:t>Delivered by </a:t>
            </a:r>
            <a:r>
              <a:rPr lang="en-US" altLang="zh-CN" sz="2400" b="1" dirty="0" err="1">
                <a:solidFill>
                  <a:srgbClr val="000000"/>
                </a:solidFill>
                <a:latin typeface="Arial"/>
                <a:ea typeface="黑体"/>
              </a:rPr>
              <a:t>Guo</a:t>
            </a:r>
            <a:r>
              <a:rPr lang="en-US" altLang="zh-CN" sz="2400" b="1" dirty="0">
                <a:solidFill>
                  <a:srgbClr val="000000"/>
                </a:solidFill>
                <a:latin typeface="Arial"/>
                <a:ea typeface="黑体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Arial"/>
                <a:ea typeface="黑体"/>
              </a:rPr>
              <a:t>Lijing</a:t>
            </a:r>
            <a:r>
              <a:rPr lang="en-US" altLang="zh-CN" sz="2400" b="1" dirty="0">
                <a:solidFill>
                  <a:srgbClr val="000000"/>
                </a:solidFill>
                <a:latin typeface="Arial"/>
                <a:ea typeface="黑体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Arial"/>
                <a:ea typeface="黑体"/>
              </a:rPr>
              <a:t>郭丽静</a:t>
            </a:r>
            <a:endParaRPr lang="zh-CN" altLang="en-US" sz="2400" b="1" dirty="0">
              <a:solidFill>
                <a:srgbClr val="000000"/>
              </a:solidFill>
              <a:latin typeface="Arial"/>
              <a:ea typeface="黑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6325" cy="12163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66482" y="277824"/>
            <a:ext cx="3789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800" b="1" kern="0" dirty="0">
                <a:solidFill>
                  <a:srgbClr val="0070C0"/>
                </a:solidFill>
                <a:latin typeface="等线" panose="020F0502020204030204"/>
                <a:ea typeface="等线" panose="02010600030101010101" pitchFamily="2" charset="-122"/>
              </a:rPr>
              <a:t>重庆大学外国语学院</a:t>
            </a:r>
            <a:r>
              <a:rPr lang="zh-CN" altLang="en-US" sz="2800" b="1" kern="0" dirty="0">
                <a:solidFill>
                  <a:sysClr val="windowText" lastClr="000000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749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1981200" y="274639"/>
            <a:ext cx="8229600" cy="922337"/>
          </a:xfrm>
        </p:spPr>
        <p:txBody>
          <a:bodyPr/>
          <a:lstStyle/>
          <a:p>
            <a:pPr algn="ctr"/>
            <a:r>
              <a:rPr lang="zh-CN" altLang="zh-CN" sz="4000" b="1" dirty="0">
                <a:solidFill>
                  <a:srgbClr val="FF0000"/>
                </a:solidFill>
                <a:ea typeface="黑体" pitchFamily="2" charset="-122"/>
              </a:rPr>
              <a:t>完全对</a:t>
            </a:r>
            <a:r>
              <a:rPr lang="zh-CN" altLang="en-US" sz="4000" b="1" dirty="0">
                <a:solidFill>
                  <a:srgbClr val="FF0000"/>
                </a:solidFill>
                <a:ea typeface="黑体" pitchFamily="2" charset="-122"/>
              </a:rPr>
              <a:t>应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1199456" y="1196976"/>
            <a:ext cx="10225136" cy="5089525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zh-CN" altLang="en-US" sz="2800" b="1" dirty="0">
                <a:solidFill>
                  <a:schemeClr val="tx2"/>
                </a:solidFill>
              </a:rPr>
              <a:t>   </a:t>
            </a: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英语中有些词所表示的意义，在汉语中可以找到完全对应的词来表达。它们的意义在任何上下文中都完全相等。这主要是一些已有通用译名的专用名词、术语和日常生活中的一些事物的名称。如：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  <a:cs typeface="Arial" charset="0"/>
              </a:rPr>
              <a:t>foreign exchange </a:t>
            </a:r>
            <a:r>
              <a:rPr lang="zh-CN" altLang="en-US" b="1" dirty="0">
                <a:solidFill>
                  <a:srgbClr val="000000"/>
                </a:solidFill>
              </a:rPr>
              <a:t>外汇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  <a:cs typeface="Arial" charset="0"/>
              </a:rPr>
              <a:t>export credit </a:t>
            </a:r>
            <a:r>
              <a:rPr lang="zh-CN" altLang="en-US" b="1" dirty="0">
                <a:solidFill>
                  <a:srgbClr val="000000"/>
                </a:solidFill>
              </a:rPr>
              <a:t>出口信贷</a:t>
            </a:r>
            <a:endParaRPr lang="en-US" altLang="zh-CN" b="1" dirty="0">
              <a:solidFill>
                <a:srgbClr val="00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  <a:cs typeface="Arial" charset="0"/>
              </a:rPr>
              <a:t>hard currency </a:t>
            </a:r>
            <a:r>
              <a:rPr lang="zh-CN" altLang="en-US" b="1" dirty="0">
                <a:solidFill>
                  <a:srgbClr val="000000"/>
                </a:solidFill>
              </a:rPr>
              <a:t>硬通货</a:t>
            </a:r>
            <a:endParaRPr lang="zh-CN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28849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ea typeface="黑体" pitchFamily="2" charset="-122"/>
              </a:rPr>
              <a:t>词义冲突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839416" y="1600200"/>
            <a:ext cx="10742984" cy="46863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</a:rPr>
              <a:t>pull </a:t>
            </a:r>
            <a:r>
              <a:rPr lang="en-US" altLang="zh-CN" b="1" dirty="0" err="1">
                <a:solidFill>
                  <a:srgbClr val="000000"/>
                </a:solidFill>
                <a:latin typeface="Arial" charset="0"/>
              </a:rPr>
              <a:t>sb’s</a:t>
            </a:r>
            <a:r>
              <a:rPr lang="en-US" altLang="zh-CN" b="1" dirty="0">
                <a:solidFill>
                  <a:srgbClr val="000000"/>
                </a:solidFill>
                <a:latin typeface="Arial" charset="0"/>
              </a:rPr>
              <a:t> leg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</a:rPr>
              <a:t>eat one’s words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</a:rPr>
              <a:t>liberalism ≠</a:t>
            </a:r>
            <a:r>
              <a:rPr lang="zh-CN" altLang="en-US" b="1" dirty="0">
                <a:solidFill>
                  <a:srgbClr val="000000"/>
                </a:solidFill>
                <a:latin typeface="Arial" charset="0"/>
              </a:rPr>
              <a:t> 自由主义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Arial" charset="0"/>
              </a:rPr>
              <a:t>individualism ≠</a:t>
            </a:r>
            <a:r>
              <a:rPr lang="zh-CN" altLang="en-US" b="1" dirty="0">
                <a:solidFill>
                  <a:srgbClr val="000000"/>
                </a:solidFill>
                <a:latin typeface="Arial" charset="0"/>
              </a:rPr>
              <a:t>个人主义</a:t>
            </a:r>
          </a:p>
        </p:txBody>
      </p:sp>
    </p:spTree>
    <p:extLst>
      <p:ext uri="{BB962C8B-B14F-4D97-AF65-F5344CB8AC3E}">
        <p14:creationId xmlns:p14="http://schemas.microsoft.com/office/powerpoint/2010/main" val="232138220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词汇空缺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无对应</a:t>
            </a:r>
          </a:p>
        </p:txBody>
      </p:sp>
      <p:sp>
        <p:nvSpPr>
          <p:cNvPr id="57346" name="Rectangle 3"/>
          <p:cNvSpPr>
            <a:spLocks noGrp="1"/>
          </p:cNvSpPr>
          <p:nvPr>
            <p:ph type="body" idx="4294967295"/>
          </p:nvPr>
        </p:nvSpPr>
        <p:spPr>
          <a:xfrm>
            <a:off x="1055440" y="1958196"/>
            <a:ext cx="10297144" cy="2294627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英汉两种语言中有些词在另一种语言里无法找到对等</a:t>
            </a:r>
            <a:r>
              <a:rPr lang="zh-CN" altLang="en-US" sz="2800" b="1" dirty="0" smtClean="0">
                <a:solidFill>
                  <a:schemeClr val="tx2"/>
                </a:solidFill>
                <a:ea typeface="宋体" charset="-122"/>
              </a:rPr>
              <a:t>词</a:t>
            </a: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。</a:t>
            </a:r>
          </a:p>
          <a:p>
            <a:pPr>
              <a:buFont typeface="Wingdings 2" pitchFamily="18" charset="2"/>
              <a:buNone/>
            </a:pPr>
            <a:endParaRPr lang="en-US" altLang="zh-CN" sz="2800" b="1" dirty="0">
              <a:solidFill>
                <a:schemeClr val="tx2"/>
              </a:solidFill>
              <a:ea typeface="宋体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7395504" y="2724718"/>
            <a:ext cx="3960440" cy="2520280"/>
          </a:xfrm>
          <a:prstGeom prst="cloudCallout">
            <a:avLst>
              <a:gd name="adj1" fmla="val -68797"/>
              <a:gd name="adj2" fmla="val -50123"/>
            </a:avLst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宋体" panose="02010600030101010101" pitchFamily="2" charset="-122"/>
                <a:cs typeface="+mn-cs"/>
              </a:rPr>
              <a:t>你能想到哪些词汇空缺的例子？请用弹幕形式发送！</a:t>
            </a:r>
          </a:p>
        </p:txBody>
      </p:sp>
    </p:spTree>
    <p:extLst>
      <p:ext uri="{BB962C8B-B14F-4D97-AF65-F5344CB8AC3E}">
        <p14:creationId xmlns:p14="http://schemas.microsoft.com/office/powerpoint/2010/main" val="1170023571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>
          <a:xfrm>
            <a:off x="2024332" y="361442"/>
            <a:ext cx="8229600" cy="719137"/>
          </a:xfrm>
        </p:spPr>
        <p:txBody>
          <a:bodyPr/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ea typeface="黑体" pitchFamily="2" charset="-122"/>
              </a:rPr>
              <a:t>部分对应</a:t>
            </a:r>
            <a:endParaRPr lang="zh-CN" altLang="en-US" sz="4000" dirty="0">
              <a:solidFill>
                <a:srgbClr val="FF0000"/>
              </a:solidFill>
              <a:ea typeface="黑体" pitchFamily="2" charset="-122"/>
            </a:endParaRPr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1046814" y="1305899"/>
            <a:ext cx="10153127" cy="516175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Tx/>
              <a:buFont typeface="Wingdings" pitchFamily="2" charset="2"/>
              <a:buChar char="u"/>
            </a:pP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英语</a:t>
            </a:r>
            <a:r>
              <a:rPr lang="zh-CN" altLang="zh-CN" sz="2800" b="1" dirty="0">
                <a:solidFill>
                  <a:schemeClr val="tx2"/>
                </a:solidFill>
                <a:ea typeface="宋体" charset="-122"/>
              </a:rPr>
              <a:t>中有些词与汉语中有些词在词义上只有部分对应</a:t>
            </a: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，</a:t>
            </a:r>
            <a:r>
              <a:rPr lang="zh-CN" altLang="zh-CN" sz="2800" b="1" dirty="0">
                <a:solidFill>
                  <a:schemeClr val="tx2"/>
                </a:solidFill>
                <a:ea typeface="宋体" charset="-122"/>
              </a:rPr>
              <a:t>它们在意义上概括的范围有广狭</a:t>
            </a: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之</a:t>
            </a:r>
            <a:r>
              <a:rPr lang="zh-CN" altLang="zh-CN" sz="2800" b="1" dirty="0" smtClean="0">
                <a:solidFill>
                  <a:schemeClr val="tx2"/>
                </a:solidFill>
                <a:ea typeface="宋体" charset="-122"/>
              </a:rPr>
              <a:t>分</a:t>
            </a:r>
            <a:r>
              <a:rPr lang="zh-CN" altLang="en-US" sz="2800" b="1" dirty="0" smtClean="0">
                <a:solidFill>
                  <a:schemeClr val="tx2"/>
                </a:solidFill>
                <a:ea typeface="宋体" charset="-122"/>
              </a:rPr>
              <a:t>。</a:t>
            </a:r>
            <a:r>
              <a:rPr lang="zh-CN" altLang="zh-CN" sz="2800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如</a:t>
            </a:r>
            <a:r>
              <a:rPr lang="zh-CN" altLang="en-US" sz="2800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：</a:t>
            </a:r>
            <a:endParaRPr lang="en-US" altLang="zh-CN" sz="2800" b="1" dirty="0">
              <a:solidFill>
                <a:schemeClr val="tx2"/>
              </a:solidFill>
              <a:ea typeface="宋体" charset="-122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Tx/>
              <a:buFont typeface="Wingdings 2" pitchFamily="18" charset="2"/>
              <a:buNone/>
            </a:pPr>
            <a:r>
              <a:rPr lang="en-US" altLang="zh-CN" b="1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    </a:t>
            </a:r>
            <a:r>
              <a:rPr lang="zh-CN" altLang="zh-CN" b="1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marr</a:t>
            </a:r>
            <a:r>
              <a:rPr lang="zh-CN" altLang="en-US" b="1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y</a:t>
            </a:r>
            <a:r>
              <a:rPr lang="en-US" altLang="zh-CN" b="1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娶，嫁</a:t>
            </a:r>
            <a:r>
              <a:rPr lang="zh-CN" altLang="en-US" b="1" dirty="0">
                <a:solidFill>
                  <a:srgbClr val="000000"/>
                </a:solidFill>
                <a:latin typeface="Arial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Arial" charset="0"/>
                <a:ea typeface="宋体" charset="-122"/>
              </a:rPr>
              <a:t>sister</a:t>
            </a:r>
            <a:r>
              <a:rPr lang="en-US" altLang="zh-CN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姐</a:t>
            </a:r>
            <a:r>
              <a:rPr lang="zh-CN" altLang="en-US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、</a:t>
            </a:r>
            <a:r>
              <a:rPr lang="zh-CN" altLang="zh-CN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妹</a:t>
            </a:r>
            <a:r>
              <a:rPr lang="zh-CN" altLang="en-US" b="1" dirty="0">
                <a:solidFill>
                  <a:srgbClr val="000000"/>
                </a:solidFill>
                <a:latin typeface="Arial" charset="0"/>
                <a:ea typeface="宋体" charset="-122"/>
              </a:rPr>
              <a:t>morning </a:t>
            </a:r>
            <a:r>
              <a:rPr lang="zh-CN" altLang="en-US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早晨、上午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charset="-122"/>
                <a:ea typeface="宋体" charset="-122"/>
              </a:rPr>
              <a:t> </a:t>
            </a:r>
            <a:r>
              <a:rPr lang="zh-CN" altLang="en-US" b="1" dirty="0" smtClean="0">
                <a:solidFill>
                  <a:srgbClr val="000000"/>
                </a:solidFill>
                <a:latin typeface="宋体" charset="-122"/>
                <a:ea typeface="宋体" charset="-122"/>
              </a:rPr>
              <a:t> 说 </a:t>
            </a:r>
            <a:r>
              <a:rPr lang="en-US" altLang="zh-CN" b="1" dirty="0">
                <a:solidFill>
                  <a:srgbClr val="000000"/>
                </a:solidFill>
                <a:latin typeface="Arial" charset="0"/>
                <a:ea typeface="宋体" charset="-122"/>
              </a:rPr>
              <a:t>speak talk say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zh-CN" altLang="en-US" b="1" dirty="0">
                <a:solidFill>
                  <a:srgbClr val="000000"/>
                </a:solidFill>
                <a:latin typeface="Arial" charset="0"/>
                <a:ea typeface="宋体" charset="-122"/>
              </a:rPr>
              <a:t>  </a:t>
            </a:r>
            <a:r>
              <a:rPr lang="zh-CN" altLang="en-US" b="1" dirty="0" smtClean="0">
                <a:solidFill>
                  <a:srgbClr val="000000"/>
                </a:solidFill>
                <a:latin typeface="Arial" charset="0"/>
                <a:ea typeface="宋体" charset="-122"/>
              </a:rPr>
              <a:t>  笑 </a:t>
            </a:r>
            <a:r>
              <a:rPr lang="en-US" altLang="zh-CN" b="1" dirty="0">
                <a:solidFill>
                  <a:srgbClr val="000000"/>
                </a:solidFill>
                <a:latin typeface="Arial" charset="0"/>
                <a:ea typeface="宋体" charset="-122"/>
              </a:rPr>
              <a:t>smile laugh giggle chuckle sneer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Tx/>
              <a:buFont typeface="Wingdings" pitchFamily="2" charset="2"/>
              <a:buChar char="u"/>
            </a:pPr>
            <a:r>
              <a:rPr lang="en-US" altLang="zh-CN" b="1" dirty="0">
                <a:latin typeface="Arial" charset="0"/>
                <a:ea typeface="宋体" charset="-122"/>
              </a:rPr>
              <a:t> </a:t>
            </a:r>
            <a:r>
              <a:rPr lang="zh-CN" altLang="en-US" sz="2800" b="1" dirty="0">
                <a:solidFill>
                  <a:schemeClr val="tx2"/>
                </a:solidFill>
                <a:ea typeface="宋体" charset="-122"/>
              </a:rPr>
              <a:t>核心意义相同，但联想意义和语用意义有很大的区别。如：</a:t>
            </a: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charset="-122"/>
              </a:rPr>
              <a:t>颜色词、动物形象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Tx/>
              <a:buFont typeface="Wingdings" pitchFamily="2" charset="2"/>
              <a:buNone/>
            </a:pPr>
            <a:r>
              <a:rPr lang="zh-CN" altLang="en-US" b="1" dirty="0">
                <a:latin typeface="Arial" charset="0"/>
                <a:ea typeface="宋体" charset="-122"/>
              </a:rPr>
              <a:t>    </a:t>
            </a:r>
            <a:r>
              <a:rPr lang="zh-CN" altLang="en-US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她心里一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冷</a:t>
            </a:r>
            <a:r>
              <a:rPr lang="zh-CN" altLang="en-US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，差点没有栽倒地上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死</a:t>
            </a:r>
            <a:r>
              <a:rPr lang="zh-CN" altLang="en-US" b="1" dirty="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过去。</a:t>
            </a:r>
          </a:p>
        </p:txBody>
      </p:sp>
    </p:spTree>
    <p:extLst>
      <p:ext uri="{BB962C8B-B14F-4D97-AF65-F5344CB8AC3E}">
        <p14:creationId xmlns:p14="http://schemas.microsoft.com/office/powerpoint/2010/main" val="4279063445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标题 1"/>
          <p:cNvSpPr>
            <a:spLocks noGrp="1"/>
          </p:cNvSpPr>
          <p:nvPr>
            <p:ph type="title"/>
          </p:nvPr>
        </p:nvSpPr>
        <p:spPr>
          <a:xfrm>
            <a:off x="1992313" y="188913"/>
            <a:ext cx="8229600" cy="1415600"/>
          </a:xfrm>
        </p:spPr>
        <p:txBody>
          <a:bodyPr/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lang="zh-CN" altLang="en-US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词义的选择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/>
            </a:r>
            <a:br>
              <a:rPr lang="en-US" altLang="zh-CN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</a:br>
            <a:r>
              <a:rPr lang="en-US" altLang="zh-CN" sz="4000" b="1" dirty="0">
                <a:latin typeface="Arial" charset="0"/>
                <a:ea typeface="黑体" pitchFamily="2" charset="-122"/>
                <a:cs typeface="Arial" charset="0"/>
              </a:rPr>
              <a:t>(choice of words/diction)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5004" y="2009955"/>
            <a:ext cx="10843404" cy="4276546"/>
          </a:xfrm>
        </p:spPr>
        <p:txBody>
          <a:bodyPr/>
          <a:lstStyle/>
          <a:p>
            <a:pPr marL="0" indent="0" algn="just" eaLnBrk="1" hangingPunct="1">
              <a:spcBef>
                <a:spcPts val="1200"/>
              </a:spcBef>
              <a:spcAft>
                <a:spcPts val="1200"/>
              </a:spcAft>
              <a:buClr>
                <a:srgbClr val="2F2F2F"/>
              </a:buClr>
              <a:buSzPct val="100000"/>
              <a:buNone/>
              <a:defRPr/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1.1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根据词语语法特性来选择确定词义。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pPr marL="857250" lvl="1" indent="-457200" algn="just" eaLnBrk="1" hangingPunct="1"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根据词语在句子中词类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(parts of speech)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来选择确定词义。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57250" lvl="1" indent="-457200" algn="just" eaLnBrk="1" hangingPunct="1"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名词单复数可引起词义改变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 eaLnBrk="1" hangingPunct="1">
              <a:spcBef>
                <a:spcPts val="1200"/>
              </a:spcBef>
              <a:spcAft>
                <a:spcPts val="1200"/>
              </a:spcAft>
              <a:buClr>
                <a:srgbClr val="2F2F2F"/>
              </a:buClr>
              <a:buSzPct val="100000"/>
              <a:buNone/>
              <a:defRPr/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1.2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根据词语在句子中搭配关系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(</a:t>
            </a:r>
            <a:r>
              <a:rPr lang="en-US" altLang="zh-CN" sz="3200" b="1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collocation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)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联系上下文来选择确定意义。</a:t>
            </a:r>
          </a:p>
        </p:txBody>
      </p:sp>
    </p:spTree>
    <p:extLst>
      <p:ext uri="{BB962C8B-B14F-4D97-AF65-F5344CB8AC3E}">
        <p14:creationId xmlns:p14="http://schemas.microsoft.com/office/powerpoint/2010/main" val="1239003927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04092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  <a:cs typeface="+mj-cs"/>
              </a:rPr>
              <a:t>Challenge yourself!</a:t>
            </a:r>
            <a:endParaRPr lang="zh-CN" altLang="en-US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751" y="1539875"/>
            <a:ext cx="10512825" cy="4637088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Arial" charset="0"/>
                <a:cs typeface="Arial" charset="0"/>
              </a:rPr>
              <a:t>Not only a panic run on banks, but snowballing deposit cancellation could trigger an ominous chain reaction leading to a financial crisis.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50000"/>
              <a:buFont typeface="Wingdings" pitchFamily="2" charset="2"/>
              <a:buChar char="ü"/>
            </a:pPr>
            <a:r>
              <a:rPr lang="en-US" altLang="zh-CN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a run on </a:t>
            </a:r>
            <a:r>
              <a:rPr lang="en-US" altLang="zh-CN" b="1" dirty="0" err="1">
                <a:solidFill>
                  <a:srgbClr val="FF0000"/>
                </a:solidFill>
                <a:latin typeface="Arial" charset="0"/>
                <a:ea typeface="黑体" pitchFamily="2" charset="-122"/>
              </a:rPr>
              <a:t>sth</a:t>
            </a:r>
            <a:r>
              <a:rPr lang="en-US" altLang="zh-CN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.: sudden demand by many people for it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50000"/>
              <a:buFont typeface="Wingdings" pitchFamily="2" charset="2"/>
              <a:buChar char="ü"/>
            </a:pPr>
            <a:r>
              <a:rPr lang="en-US" altLang="zh-CN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a run on the bank: </a:t>
            </a:r>
            <a:r>
              <a:rPr lang="zh-CN" altLang="zh-CN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纷纷到银行提款，挤兑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50000"/>
              <a:buFont typeface="Wingdings" pitchFamily="2" charset="2"/>
              <a:buChar char="Ø"/>
            </a:pPr>
            <a:r>
              <a:rPr lang="zh-CN" altLang="zh-CN" sz="2800" b="1" dirty="0">
                <a:solidFill>
                  <a:srgbClr val="000000"/>
                </a:solidFill>
                <a:latin typeface="Franklin Gothic Book" pitchFamily="34" charset="0"/>
                <a:ea typeface="黑体" pitchFamily="2" charset="-122"/>
              </a:rPr>
              <a:t>不仅仅是在各家银行所发生的恐慌性挤兑，还有那如滚雪球般的取消存款，都有可能引发导致金融危机的不良连锁反应。</a:t>
            </a:r>
            <a:endParaRPr lang="zh-CN" altLang="en-US" sz="2800" b="1" dirty="0">
              <a:solidFill>
                <a:srgbClr val="000000"/>
              </a:solidFill>
              <a:latin typeface="Arial" charset="0"/>
              <a:ea typeface="黑体" pitchFamily="2" charset="-122"/>
            </a:endParaRPr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3"/>
          <a:srcRect r="89340"/>
          <a:stretch>
            <a:fillRect/>
          </a:stretch>
        </p:blipFill>
        <p:spPr bwMode="auto">
          <a:xfrm>
            <a:off x="5758342" y="196014"/>
            <a:ext cx="1246307" cy="122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15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52650" y="146649"/>
            <a:ext cx="7886700" cy="115594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课堂巩固</a:t>
            </a:r>
            <a:r>
              <a:rPr lang="zh-CN" altLang="en-US" sz="36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r>
              <a:rPr lang="en-US" altLang="zh-CN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b="1" u="sng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请小组讨论翻译下面的句子</a:t>
            </a:r>
            <a:endParaRPr lang="zh-CN" altLang="en-US" sz="3200" b="1" u="sng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5400" y="1526874"/>
            <a:ext cx="10729192" cy="4998469"/>
          </a:xfrm>
        </p:spPr>
        <p:txBody>
          <a:bodyPr/>
          <a:lstStyle/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Routine duties of the Joint Venture Company are to be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by the general manager appointed by the Board of Directors.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Party B shall check the quality of each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accordance with the contract.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trying to assess the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which the shipment suffered in transit.</a:t>
            </a:r>
            <a:endParaRPr lang="zh-CN" altLang="en-US" sz="2400" b="1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sellers apparently admit their fault, but refuse to pay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damages</a:t>
            </a: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r>
              <a:rPr lang="en-US" altLang="zh-CN" sz="24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your order will be supplied when we receive fresh stock.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CN" sz="24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will likely need to raise additional capital and cut dividends to help improve their </a:t>
            </a:r>
            <a:r>
              <a:rPr lang="en-US" altLang="zh-CN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r>
              <a:rPr lang="en-US" altLang="zh-CN" sz="24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sheet.</a:t>
            </a:r>
            <a:endParaRPr lang="en-US" altLang="zh-CN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endParaRPr lang="en-US" altLang="zh-CN" b="1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013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标题 1"/>
          <p:cNvSpPr>
            <a:spLocks noGrp="1"/>
          </p:cNvSpPr>
          <p:nvPr>
            <p:ph type="title"/>
          </p:nvPr>
        </p:nvSpPr>
        <p:spPr>
          <a:xfrm>
            <a:off x="2351088" y="274639"/>
            <a:ext cx="8031162" cy="7254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1.1 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根据词语语法特性来选择确定词义</a:t>
            </a:r>
            <a:endParaRPr lang="en-US" altLang="zh-CN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5608" y="1268083"/>
            <a:ext cx="11015932" cy="5113668"/>
          </a:xfrm>
          <a:noFill/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spcBef>
                <a:spcPts val="0"/>
              </a:spcBef>
              <a:buFont typeface="Wingdings 2" pitchFamily="18" charset="2"/>
              <a:buAutoNum type="arabicParenR"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根据词语在句子中词类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parts of speech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来选择确定词义。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Routine duties of the Joint Venture Company are to be 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discharge</a:t>
            </a: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d by the general manager appointed by the Board of Directors.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Party B shall check the quality of each 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discharge</a:t>
            </a: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 in accordance with the contract.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</a:rPr>
              <a:t>董事会任命的总经理负责</a:t>
            </a:r>
            <a:r>
              <a:rPr lang="zh-CN" altLang="en-US" sz="2800" b="1" dirty="0">
                <a:solidFill>
                  <a:srgbClr val="FF0000"/>
                </a:solidFill>
              </a:rPr>
              <a:t>履行</a:t>
            </a:r>
            <a:r>
              <a:rPr lang="zh-CN" altLang="en-US" sz="2800" b="1" dirty="0">
                <a:solidFill>
                  <a:srgbClr val="000000"/>
                </a:solidFill>
              </a:rPr>
              <a:t>合资公司的日常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职责。</a:t>
            </a:r>
            <a:endParaRPr lang="en-US" altLang="zh-CN" sz="2800" b="1" dirty="0">
              <a:solidFill>
                <a:srgbClr val="00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</a:rPr>
              <a:t>乙方应按合同规定检查</a:t>
            </a:r>
            <a:r>
              <a:rPr lang="zh-CN" altLang="en-US" sz="2800" b="1" dirty="0">
                <a:solidFill>
                  <a:srgbClr val="FF0000"/>
                </a:solidFill>
              </a:rPr>
              <a:t>发出的每批货物</a:t>
            </a:r>
            <a:r>
              <a:rPr lang="zh-CN" altLang="en-US" sz="2800" b="1" dirty="0">
                <a:solidFill>
                  <a:srgbClr val="000000"/>
                </a:solidFill>
              </a:rPr>
              <a:t>的质量。</a:t>
            </a:r>
          </a:p>
        </p:txBody>
      </p:sp>
    </p:spTree>
    <p:extLst>
      <p:ext uri="{BB962C8B-B14F-4D97-AF65-F5344CB8AC3E}">
        <p14:creationId xmlns:p14="http://schemas.microsoft.com/office/powerpoint/2010/main" val="208540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标题 1"/>
          <p:cNvSpPr>
            <a:spLocks noGrp="1"/>
          </p:cNvSpPr>
          <p:nvPr>
            <p:ph type="title"/>
          </p:nvPr>
        </p:nvSpPr>
        <p:spPr>
          <a:xfrm>
            <a:off x="1992313" y="404814"/>
            <a:ext cx="8356600" cy="7254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1.1 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根据词语语法特性来选择确定词义</a:t>
            </a:r>
            <a:endParaRPr lang="en-US" altLang="zh-CN" sz="36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1424" y="1268413"/>
            <a:ext cx="10729192" cy="4623429"/>
          </a:xfrm>
          <a:noFill/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buFont typeface="Wingdings" panose="05000000000000000000" pitchFamily="2" charset="2"/>
              <a:buAutoNum type="arabicParenR" startAt="2"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名词单复数可引起词义改变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We are trying to assess the 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damage</a:t>
            </a: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 which the shipment suffered in transit.</a:t>
            </a:r>
            <a:endParaRPr lang="zh-CN" altLang="en-US" sz="2800" b="1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The sellers apparently admit their fault, but refuse to pay 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damages</a:t>
            </a:r>
            <a:r>
              <a:rPr lang="en-US" altLang="zh-CN" sz="2800" b="1" dirty="0">
                <a:solidFill>
                  <a:srgbClr val="3333CC"/>
                </a:solidFill>
                <a:latin typeface="Arial" charset="0"/>
                <a:cs typeface="Arial" charset="0"/>
              </a:rPr>
              <a:t>.</a:t>
            </a:r>
            <a:endParaRPr lang="en-US" altLang="zh-CN" sz="28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</a:rPr>
              <a:t>我们正在估算货物在运输中的</a:t>
            </a:r>
            <a:r>
              <a:rPr lang="zh-CN" altLang="en-US" sz="2800" b="1" dirty="0">
                <a:solidFill>
                  <a:srgbClr val="FF0000"/>
                </a:solidFill>
              </a:rPr>
              <a:t>破损情况</a:t>
            </a:r>
            <a:r>
              <a:rPr lang="zh-CN" altLang="en-US" sz="2800" b="1" dirty="0">
                <a:solidFill>
                  <a:srgbClr val="000000"/>
                </a:solidFill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黑体" pitchFamily="2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</a:rPr>
              <a:t>卖方表面承认错误，但拒绝支付</a:t>
            </a:r>
            <a:r>
              <a:rPr lang="zh-CN" altLang="en-US" sz="2800" b="1" dirty="0">
                <a:solidFill>
                  <a:srgbClr val="FF0000"/>
                </a:solidFill>
              </a:rPr>
              <a:t>赔偿金</a:t>
            </a:r>
            <a:r>
              <a:rPr lang="zh-CN" altLang="en-US" sz="2800" b="1" dirty="0">
                <a:solidFill>
                  <a:srgbClr val="00000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30665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标题 1"/>
          <p:cNvSpPr>
            <a:spLocks noGrp="1"/>
          </p:cNvSpPr>
          <p:nvPr>
            <p:ph type="title"/>
          </p:nvPr>
        </p:nvSpPr>
        <p:spPr>
          <a:xfrm>
            <a:off x="1061049" y="274638"/>
            <a:ext cx="10463842" cy="1143000"/>
          </a:xfrm>
        </p:spPr>
        <p:txBody>
          <a:bodyPr/>
          <a:lstStyle/>
          <a:p>
            <a:r>
              <a:rPr lang="en-US" altLang="zh-CN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1.2 </a:t>
            </a: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根据词语在句子中搭配关系</a:t>
            </a:r>
            <a:r>
              <a:rPr lang="en-US" altLang="zh-CN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collocation</a:t>
            </a:r>
            <a:r>
              <a:rPr lang="en-US" altLang="zh-CN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联系上下文来选择确定意义。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408" y="1556792"/>
            <a:ext cx="10945216" cy="4752975"/>
          </a:xfrm>
          <a:solidFill>
            <a:schemeClr val="bg1"/>
          </a:solidFill>
        </p:spPr>
        <p:txBody>
          <a:bodyPr/>
          <a:lstStyle/>
          <a:p>
            <a:pPr marL="287338" indent="-287338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3000" b="1" dirty="0">
                <a:solidFill>
                  <a:srgbClr val="3333CC"/>
                </a:solidFill>
                <a:latin typeface="Arial" charset="0"/>
                <a:cs typeface="Arial" charset="0"/>
              </a:rPr>
              <a:t>The </a:t>
            </a:r>
            <a:r>
              <a:rPr lang="en-US" altLang="zh-CN" sz="3000" b="1" dirty="0">
                <a:solidFill>
                  <a:srgbClr val="FF0000"/>
                </a:solidFill>
                <a:latin typeface="Arial" charset="0"/>
                <a:cs typeface="Arial" charset="0"/>
              </a:rPr>
              <a:t>balance</a:t>
            </a:r>
            <a:r>
              <a:rPr lang="en-US" altLang="zh-CN" sz="3000" b="1" dirty="0">
                <a:solidFill>
                  <a:srgbClr val="3333CC"/>
                </a:solidFill>
                <a:latin typeface="Arial" charset="0"/>
                <a:cs typeface="Arial" charset="0"/>
              </a:rPr>
              <a:t> of your order will be supplied when we receive fresh stock.</a:t>
            </a:r>
          </a:p>
          <a:p>
            <a:pPr marL="287338" indent="-287338"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3000" b="1" dirty="0">
                <a:solidFill>
                  <a:srgbClr val="3333CC"/>
                </a:solidFill>
                <a:latin typeface="Arial" charset="0"/>
                <a:cs typeface="Arial" charset="0"/>
              </a:rPr>
              <a:t>They will likely need to raise additional capital and cut dividends to help improve their </a:t>
            </a:r>
            <a:r>
              <a:rPr lang="en-US" altLang="zh-CN" sz="3000" b="1" dirty="0">
                <a:solidFill>
                  <a:srgbClr val="FF0000"/>
                </a:solidFill>
                <a:latin typeface="Arial" charset="0"/>
                <a:cs typeface="Arial" charset="0"/>
              </a:rPr>
              <a:t>balance</a:t>
            </a:r>
            <a:r>
              <a:rPr lang="en-US" altLang="zh-CN" sz="3000" b="1" dirty="0">
                <a:solidFill>
                  <a:srgbClr val="3333CC"/>
                </a:solidFill>
                <a:latin typeface="Arial" charset="0"/>
                <a:cs typeface="Arial" charset="0"/>
              </a:rPr>
              <a:t> sheet.</a:t>
            </a:r>
          </a:p>
          <a:p>
            <a:pPr marL="287338" indent="-287338" algn="just">
              <a:spcBef>
                <a:spcPts val="600"/>
              </a:spcBef>
              <a:spcAft>
                <a:spcPts val="600"/>
              </a:spcAft>
            </a:pPr>
            <a:r>
              <a:rPr lang="zh-CN" altLang="en-US" sz="3000" b="1" dirty="0"/>
              <a:t>贵方所订购货物之</a:t>
            </a:r>
            <a:r>
              <a:rPr lang="zh-CN" altLang="en-US" sz="3000" b="1" dirty="0">
                <a:solidFill>
                  <a:srgbClr val="FF0000"/>
                </a:solidFill>
              </a:rPr>
              <a:t>其余部分</a:t>
            </a:r>
            <a:r>
              <a:rPr lang="zh-CN" altLang="en-US" sz="3000" b="1" dirty="0"/>
              <a:t>，一俟我方进货即可供应。</a:t>
            </a:r>
            <a:endParaRPr lang="en-US" altLang="zh-CN" sz="3000" b="1" dirty="0"/>
          </a:p>
          <a:p>
            <a:pPr marL="287338" indent="-287338" algn="just">
              <a:spcBef>
                <a:spcPts val="600"/>
              </a:spcBef>
              <a:spcAft>
                <a:spcPts val="600"/>
              </a:spcAft>
            </a:pPr>
            <a:r>
              <a:rPr lang="zh-CN" altLang="en-US" sz="3000" b="1" dirty="0"/>
              <a:t>他们可能将需要筹集另外的资本和削减股息帮助改进他们的</a:t>
            </a:r>
            <a:r>
              <a:rPr lang="zh-CN" altLang="en-US" sz="3000" b="1" dirty="0">
                <a:solidFill>
                  <a:srgbClr val="FF0000"/>
                </a:solidFill>
              </a:rPr>
              <a:t>资产负债表</a:t>
            </a:r>
            <a:r>
              <a:rPr lang="zh-CN" altLang="en-US" sz="3000" b="1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02404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5213" y="304800"/>
            <a:ext cx="10058400" cy="1006415"/>
          </a:xfrm>
        </p:spPr>
        <p:txBody>
          <a:bodyPr/>
          <a:lstStyle/>
          <a:p>
            <a:pPr algn="ctr"/>
            <a:r>
              <a:rPr lang="zh-CN" altLang="en-US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课前作业</a:t>
            </a:r>
            <a:endParaRPr lang="zh-CN" altLang="en-US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5213" y="1604513"/>
            <a:ext cx="10058400" cy="4377187"/>
          </a:xfrm>
        </p:spPr>
        <p:txBody>
          <a:bodyPr/>
          <a:lstStyle/>
          <a:p>
            <a:pPr marL="360000" lvl="0" indent="-360000" algn="just">
              <a:spcBef>
                <a:spcPts val="600"/>
              </a:spcBef>
              <a:spcAft>
                <a:spcPts val="600"/>
              </a:spcAft>
              <a:buSzPct val="95000"/>
              <a:buFont typeface="+mj-lt"/>
              <a:buAutoNum type="arabicPeriod"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完成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Group PPT Presentation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（商务英语中缩略语的构成规律和翻译方法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0000" lvl="0" indent="-360000" algn="just">
              <a:spcBef>
                <a:spcPts val="600"/>
              </a:spcBef>
              <a:spcAft>
                <a:spcPts val="600"/>
              </a:spcAft>
              <a:buSzPct val="95000"/>
              <a:buFont typeface="+mj-lt"/>
              <a:buAutoNum type="arabicPeriod"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学习雨课堂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Lecture1-1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Lecture1-2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课前预习课件并完成课件后面的学习检测</a:t>
            </a: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endParaRPr lang="en-US" altLang="zh-CN" sz="280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60000" lvl="0" indent="-360000" algn="just">
              <a:spcBef>
                <a:spcPts val="600"/>
              </a:spcBef>
              <a:spcAft>
                <a:spcPts val="600"/>
              </a:spcAft>
              <a:buSzPct val="95000"/>
              <a:buFont typeface="+mj-lt"/>
              <a:buAutoNum type="arabicPeriod"/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完成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微课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Lecture1-1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中的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Question for group discussion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，填写小组讨论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774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135781" y="875899"/>
            <a:ext cx="9981397" cy="437949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请翻译下面的句子，注意判别需要词义选择的部分。</a:t>
            </a:r>
            <a:endParaRPr lang="en-US" altLang="zh-CN" sz="2800" dirty="0" smtClean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marL="432000" lvl="0" indent="-432000" algn="just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solidFill>
                  <a:srgbClr val="000000"/>
                </a:solidFill>
                <a:latin typeface="Arial" charset="0"/>
                <a:ea typeface="黑体" pitchFamily="2" charset="-122"/>
                <a:cs typeface="Arial" charset="0"/>
              </a:rPr>
              <a:t>Future prospects are dim, and analysts are uncertain when the global IT-related recession will bottom out.</a:t>
            </a:r>
          </a:p>
          <a:p>
            <a:pPr marL="432000" lvl="0" indent="-432000" algn="just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100000"/>
              <a:buFont typeface="+mj-lt"/>
              <a:buAutoNum type="arabicPeriod"/>
            </a:pPr>
            <a:r>
              <a:rPr lang="en-US" altLang="zh-CN" sz="2800" dirty="0">
                <a:solidFill>
                  <a:srgbClr val="000000"/>
                </a:solidFill>
                <a:latin typeface="Arial" charset="0"/>
                <a:ea typeface="黑体" pitchFamily="2" charset="-122"/>
                <a:cs typeface="Arial" charset="0"/>
              </a:rPr>
              <a:t>Insurance on the goods shall be covered by us for 110% of the CIF value, and any extra premium for additional coverage, if required, shall be borne by the buyers.</a:t>
            </a:r>
          </a:p>
          <a:p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6" name="圆角矩形 5"/>
          <p:cNvSpPr/>
          <p:nvPr>
            <p:custDataLst>
              <p:tags r:id="rId3"/>
            </p:custDataLst>
          </p:nvPr>
        </p:nvSpPr>
        <p:spPr>
          <a:xfrm>
            <a:off x="89154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0" y="5727383"/>
            <a:ext cx="12192000" cy="48768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6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6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6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  <a:endParaRPr lang="zh-CN" altLang="en-US" sz="1600">
              <a:solidFill>
                <a:srgbClr val="F84F4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1" name="组合 10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12192000" cy="635000"/>
            <a:chOff x="0" y="0"/>
            <a:chExt cx="12192000" cy="635000"/>
          </a:xfrm>
        </p:grpSpPr>
        <p:sp>
          <p:nvSpPr>
            <p:cNvPr id="7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2192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ypeText"/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0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882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12" name="click.wav"/>
          </p:stSnd>
        </p:sndAc>
      </p:transition>
    </mc:Choice>
    <mc:Fallback xmlns="">
      <p:transition>
        <p:sndAc>
          <p:stSnd>
            <p:snd r:embed="rId1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4000" b="1" dirty="0">
                <a:solidFill>
                  <a:schemeClr val="tx2"/>
                </a:solidFill>
              </a:rPr>
              <a:t>参考译文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3432" y="1768415"/>
            <a:ext cx="10441160" cy="4357748"/>
          </a:xfrm>
        </p:spPr>
        <p:txBody>
          <a:bodyPr/>
          <a:lstStyle/>
          <a:p>
            <a:pPr marL="360000" indent="-360000" algn="just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未来前景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非常暗淡，分析家们还拿不准全球与信息技术相关的经济衰退到底何时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探底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360000" indent="-360000" algn="just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将由我方按照到岸价金额的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110%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办理该货物的保险，如果需要，额外增加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险种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的保险费将由买方承担。</a:t>
            </a:r>
            <a:endParaRPr lang="en-US" altLang="zh-CN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798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6090"/>
          </a:xfrm>
        </p:spPr>
        <p:txBody>
          <a:bodyPr/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作业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751" y="1492371"/>
            <a:ext cx="10656841" cy="4037162"/>
          </a:xfrm>
        </p:spPr>
        <p:txBody>
          <a:bodyPr/>
          <a:lstStyle/>
          <a:p>
            <a:pPr marL="432000" indent="-4320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继续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学习雨课堂</a:t>
            </a:r>
            <a:r>
              <a:rPr lang="en-US" altLang="zh-CN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Lecture1-1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</a:t>
            </a:r>
            <a:r>
              <a:rPr lang="en-US" altLang="zh-CN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Lecture1-2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课前预习课件并完成课件后面的学习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检测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题；</a:t>
            </a:r>
            <a:endParaRPr lang="en-US" altLang="zh-CN" sz="320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432000" indent="-4320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完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成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语篇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翻译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 </a:t>
            </a:r>
            <a:r>
              <a:rPr lang="en-US" altLang="zh-CN" sz="3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Start Your Own </a:t>
            </a:r>
            <a:r>
              <a:rPr lang="en-US" altLang="zh-CN" sz="32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Business </a:t>
            </a:r>
            <a:r>
              <a:rPr lang="en-US" altLang="zh-CN" sz="3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Now(520/191 optional </a:t>
            </a:r>
            <a:r>
              <a:rPr lang="en-US" altLang="zh-CN" sz="32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words</a:t>
            </a:r>
            <a:r>
              <a:rPr lang="en-US" altLang="zh-CN" sz="3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150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199456" y="1196752"/>
            <a:ext cx="9753600" cy="1152128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小组缩略语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PPT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展示：请</a:t>
            </a: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投票选出你认为最好</a:t>
            </a:r>
            <a:r>
              <a:rPr kumimoji="0" lang="zh-CN" alt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的小组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438400" y="2786063"/>
            <a:ext cx="85344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第一组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2438400" y="3471863"/>
            <a:ext cx="85344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第二组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2438400" y="4157663"/>
            <a:ext cx="85344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第三组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2438400" y="4843463"/>
            <a:ext cx="85344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第四组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571625" y="2850356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A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571625" y="3536156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B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571625" y="4221956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C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571625" y="4907756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D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89154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提交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2"/>
            </p:custDataLst>
          </p:nvPr>
        </p:nvSpPr>
        <p:spPr>
          <a:xfrm>
            <a:off x="2438400" y="5529263"/>
            <a:ext cx="85344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第五组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21" name="椭圆 20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1571625" y="5593556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E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12192000" cy="635000"/>
            <a:chOff x="0" y="0"/>
            <a:chExt cx="12192000" cy="635000"/>
          </a:xfrm>
        </p:grpSpPr>
        <p:sp>
          <p:nvSpPr>
            <p:cNvPr id="15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2192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Print"/>
                <a:ea typeface="+mn-ea"/>
                <a:cs typeface="+mn-cs"/>
              </a:endParaRPr>
            </a:p>
          </p:txBody>
        </p:sp>
        <p:sp>
          <p:nvSpPr>
            <p:cNvPr id="16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Print"/>
                <a:ea typeface="+mn-ea"/>
                <a:cs typeface="+mn-cs"/>
              </a:endParaRPr>
            </a:p>
          </p:txBody>
        </p:sp>
        <p:sp>
          <p:nvSpPr>
            <p:cNvPr id="17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投票</a:t>
              </a:r>
              <a:endParaRPr kumimoji="0" lang="zh-CN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endParaRPr>
            </a:p>
          </p:txBody>
        </p:sp>
        <p:sp>
          <p:nvSpPr>
            <p:cNvPr id="18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11957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最多可选</a:t>
              </a:r>
              <a:r>
                <a:rPr kumimoji="0" lang="en-US" altLang="zh-CN" sz="2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1</a:t>
              </a: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项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endParaRP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15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7322791"/>
      </p:ext>
    </p:extLst>
  </p:cSld>
  <p:clrMapOvr>
    <a:masterClrMapping/>
  </p:clrMapOvr>
  <p:transition>
    <p:sndAc>
      <p:stSnd>
        <p:snd r:embed="rId21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ctrTitle"/>
          </p:nvPr>
        </p:nvSpPr>
        <p:spPr>
          <a:xfrm>
            <a:off x="2238375" y="2182483"/>
            <a:ext cx="7772400" cy="1073481"/>
          </a:xfrm>
        </p:spPr>
        <p:txBody>
          <a:bodyPr/>
          <a:lstStyle/>
          <a:p>
            <a:pPr algn="ctr" eaLnBrk="1" hangingPunct="1"/>
            <a:r>
              <a:rPr lang="en-US" altLang="zh-CN" sz="4800" b="1" dirty="0">
                <a:solidFill>
                  <a:srgbClr val="000000"/>
                </a:solidFill>
                <a:latin typeface="Arial" charset="0"/>
                <a:cs typeface="Arial" charset="0"/>
              </a:rPr>
              <a:t>Lecture </a:t>
            </a:r>
            <a:r>
              <a:rPr lang="en-US" altLang="zh-CN" sz="4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One</a:t>
            </a:r>
            <a:endParaRPr lang="zh-CN" altLang="en-US" sz="4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0178" name="副标题 2"/>
          <p:cNvSpPr>
            <a:spLocks noGrp="1"/>
          </p:cNvSpPr>
          <p:nvPr>
            <p:ph type="subTitle" idx="1"/>
          </p:nvPr>
        </p:nvSpPr>
        <p:spPr>
          <a:xfrm>
            <a:off x="2952750" y="3500438"/>
            <a:ext cx="6400800" cy="1011177"/>
          </a:xfrm>
        </p:spPr>
        <p:txBody>
          <a:bodyPr/>
          <a:lstStyle/>
          <a:p>
            <a:pPr algn="ctr" eaLnBrk="1" hangingPunct="1"/>
            <a:r>
              <a:rPr lang="zh-CN" altLang="en-US" sz="4800" b="1" dirty="0">
                <a:solidFill>
                  <a:srgbClr val="FF0000"/>
                </a:solidFill>
              </a:rPr>
              <a:t>词义的选择和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引申</a:t>
            </a:r>
            <a:r>
              <a:rPr lang="en-US" altLang="zh-CN" sz="4800" b="1" dirty="0">
                <a:solidFill>
                  <a:srgbClr val="000000"/>
                </a:solidFill>
                <a:latin typeface="Arial" charset="0"/>
                <a:cs typeface="Arial" charset="0"/>
              </a:rPr>
              <a:t>(1)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0139" y="404813"/>
            <a:ext cx="73945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619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标题 1"/>
          <p:cNvSpPr>
            <a:spLocks noGrp="1"/>
          </p:cNvSpPr>
          <p:nvPr>
            <p:ph type="title"/>
          </p:nvPr>
        </p:nvSpPr>
        <p:spPr>
          <a:xfrm>
            <a:off x="1121434" y="476250"/>
            <a:ext cx="9100479" cy="1143000"/>
          </a:xfrm>
        </p:spPr>
        <p:txBody>
          <a:bodyPr/>
          <a:lstStyle/>
          <a:p>
            <a:r>
              <a:rPr lang="en-US" altLang="zh-CN" sz="4000" b="1" dirty="0">
                <a:solidFill>
                  <a:srgbClr val="FF0000"/>
                </a:solidFill>
                <a:latin typeface="Franklin Gothic Medium" pitchFamily="34" charset="0"/>
                <a:ea typeface="微软雅黑" pitchFamily="34" charset="-122"/>
              </a:rPr>
              <a:t>1 </a:t>
            </a:r>
            <a:r>
              <a:rPr lang="zh-CN" altLang="en-US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词义的选择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/>
            </a:r>
            <a:br>
              <a:rPr lang="en-US" altLang="zh-CN" sz="40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</a:br>
            <a:r>
              <a:rPr lang="en-US" altLang="zh-CN" sz="4000" b="1" dirty="0">
                <a:solidFill>
                  <a:srgbClr val="2F2F2F"/>
                </a:solidFill>
                <a:latin typeface="Arial" charset="0"/>
                <a:ea typeface="黑体" pitchFamily="2" charset="-122"/>
                <a:cs typeface="Arial" charset="0"/>
              </a:rPr>
              <a:t>(choice of words/diction)</a:t>
            </a:r>
            <a:endParaRPr lang="zh-CN" altLang="en-US" dirty="0"/>
          </a:p>
        </p:txBody>
      </p:sp>
      <p:sp>
        <p:nvSpPr>
          <p:cNvPr id="51202" name="内容占位符 2"/>
          <p:cNvSpPr>
            <a:spLocks noGrp="1"/>
          </p:cNvSpPr>
          <p:nvPr>
            <p:ph idx="1"/>
          </p:nvPr>
        </p:nvSpPr>
        <p:spPr>
          <a:xfrm>
            <a:off x="911424" y="1844676"/>
            <a:ext cx="10657184" cy="4525963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5000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Franklin Gothic Book" pitchFamily="34" charset="0"/>
                <a:ea typeface="黑体" pitchFamily="2" charset="-122"/>
              </a:rPr>
              <a:t>词义的选择同翻译之间的关系非常紧密，一篇译作成功与否在很大程度上取决于词义的选择是否恰当、得体、专业、地道。</a:t>
            </a:r>
            <a:endParaRPr lang="en-US" altLang="zh-CN" sz="2800" b="1" dirty="0">
              <a:solidFill>
                <a:srgbClr val="000000"/>
              </a:solidFill>
              <a:latin typeface="Franklin Gothic Book" pitchFamily="34" charset="0"/>
              <a:ea typeface="黑体" pitchFamily="2" charset="-122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Clr>
                <a:srgbClr val="2F2F2F"/>
              </a:buClr>
              <a:buSzPct val="5000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Franklin Gothic Book" pitchFamily="34" charset="0"/>
                <a:ea typeface="黑体" pitchFamily="2" charset="-122"/>
              </a:rPr>
              <a:t>词义的选择是指在翻译过程中，基于对源语文本的精确理解在译语中选择恰当的词语或表达法，使之符合译文上下文的表达需要。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73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3630" y="304800"/>
            <a:ext cx="10329983" cy="1219200"/>
          </a:xfrm>
        </p:spPr>
        <p:txBody>
          <a:bodyPr/>
          <a:lstStyle/>
          <a:p>
            <a:r>
              <a:rPr lang="en-US" altLang="zh-CN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Question for group discussion</a:t>
            </a:r>
            <a:endParaRPr lang="zh-CN" altLang="en-US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99" y="1825625"/>
            <a:ext cx="10615367" cy="4351338"/>
          </a:xfrm>
        </p:spPr>
        <p:txBody>
          <a:bodyPr/>
          <a:lstStyle/>
          <a:p>
            <a:r>
              <a:rPr lang="en-US" altLang="zh-CN" sz="2800" b="1" dirty="0">
                <a:solidFill>
                  <a:schemeClr val="tx2"/>
                </a:solidFill>
              </a:rPr>
              <a:t>What are the differences between English and Chinese word meanings?</a:t>
            </a:r>
          </a:p>
          <a:p>
            <a:r>
              <a:rPr lang="zh-CN" altLang="en-US" sz="2800" b="1" dirty="0">
                <a:solidFill>
                  <a:schemeClr val="tx2"/>
                </a:solidFill>
              </a:rPr>
              <a:t>英语单词和汉语词语在意义上有什么不同？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86"/>
          <a:stretch/>
        </p:blipFill>
        <p:spPr bwMode="auto">
          <a:xfrm>
            <a:off x="867216" y="3264678"/>
            <a:ext cx="2350437" cy="195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云形标注 3"/>
          <p:cNvSpPr/>
          <p:nvPr/>
        </p:nvSpPr>
        <p:spPr>
          <a:xfrm>
            <a:off x="8591909" y="2734574"/>
            <a:ext cx="3165895" cy="1854679"/>
          </a:xfrm>
          <a:prstGeom prst="cloudCallout">
            <a:avLst>
              <a:gd name="adj1" fmla="val -72379"/>
              <a:gd name="adj2" fmla="val -6064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根据学生课前小组讨论的成果，可重新分组讨论或请小组代表汇报分享。</a:t>
            </a:r>
            <a:endParaRPr lang="zh-CN" altLang="en-US" sz="20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431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836762" y="908050"/>
            <a:ext cx="10659838" cy="5233988"/>
          </a:xfrm>
        </p:spPr>
        <p:txBody>
          <a:bodyPr/>
          <a:lstStyle/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英语词汇所包含的意义往往具有游移性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dirty="0" err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vacillant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、灵活性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flexible</a:t>
            </a:r>
            <a:r>
              <a:rPr lang="en-US" altLang="zh-CN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，词义对上下文的依赖性比较大。多一词多义，一词多性。</a:t>
            </a:r>
            <a:endParaRPr lang="en-US" altLang="zh-CN" sz="2800" b="1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</a:rPr>
              <a:t>The meaning of a word is its use in the language.</a:t>
            </a:r>
          </a:p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词汇的意义即是其在语言中的运用。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800" b="1" dirty="0">
                <a:solidFill>
                  <a:srgbClr val="3333CC"/>
                </a:solidFill>
                <a:latin typeface="Arial" charset="0"/>
              </a:rPr>
              <a:t>Each word when used in a new context is a new word.</a:t>
            </a:r>
          </a:p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每个词语在用于新的语境中时则是一个新词。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081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5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5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5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5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5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内容占位符 2"/>
          <p:cNvSpPr>
            <a:spLocks noGrp="1"/>
          </p:cNvSpPr>
          <p:nvPr>
            <p:ph idx="1"/>
          </p:nvPr>
        </p:nvSpPr>
        <p:spPr>
          <a:xfrm>
            <a:off x="698741" y="1124744"/>
            <a:ext cx="10696754" cy="5161756"/>
          </a:xfrm>
        </p:spPr>
        <p:txBody>
          <a:bodyPr/>
          <a:lstStyle/>
          <a:p>
            <a:pPr marL="360000" indent="-360000" algn="just">
              <a:spcBef>
                <a:spcPts val="60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zh-CN" altLang="en-US" sz="3600" b="1" dirty="0">
                <a:solidFill>
                  <a:srgbClr val="3333CC"/>
                </a:solidFill>
              </a:rPr>
              <a:t>   </a:t>
            </a:r>
            <a:r>
              <a:rPr lang="zh-CN" altLang="en-US" sz="28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现代汉语词语的涵义范围比较狭窄，词义比较精确、固定、严谨，其伸缩性和对上下文依赖性比较小，具有较强的独立性。</a:t>
            </a:r>
          </a:p>
        </p:txBody>
      </p:sp>
    </p:spTree>
    <p:extLst>
      <p:ext uri="{BB962C8B-B14F-4D97-AF65-F5344CB8AC3E}">
        <p14:creationId xmlns:p14="http://schemas.microsoft.com/office/powerpoint/2010/main" val="2234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ndAc>
          <p:stSnd>
            <p:snd r:embed="rId2" name="click.wav"/>
          </p:stSnd>
        </p:sndAc>
      </p:transition>
    </mc:Choice>
    <mc:Fallback xmlns="">
      <p:transition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43472" y="1052514"/>
            <a:ext cx="9865096" cy="52339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zh-CN" altLang="en-US" sz="3600" dirty="0"/>
              <a:t> </a:t>
            </a:r>
            <a:r>
              <a:rPr lang="zh-CN" altLang="en-US" sz="36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英汉翻译过程中，词义对应一般有四种情况：</a:t>
            </a:r>
          </a:p>
          <a:p>
            <a:pPr eaLnBrk="1" hangingPunct="1"/>
            <a:r>
              <a:rPr lang="zh-CN" altLang="en-US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完全对应：</a:t>
            </a:r>
            <a:endParaRPr lang="zh-CN" altLang="en-US" sz="3600" dirty="0">
              <a:solidFill>
                <a:srgbClr val="33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词义冲突：</a:t>
            </a:r>
          </a:p>
          <a:p>
            <a:pPr eaLnBrk="1" hangingPunct="1"/>
            <a:r>
              <a:rPr lang="zh-CN" altLang="en-US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词汇空缺</a:t>
            </a:r>
            <a:r>
              <a:rPr lang="en-US" altLang="zh-CN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无对应：</a:t>
            </a:r>
            <a:endParaRPr lang="zh-CN" altLang="en-US" sz="3600" dirty="0">
              <a:solidFill>
                <a:srgbClr val="33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33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部分对应</a:t>
            </a:r>
            <a:endParaRPr lang="zh-CN" altLang="en-US" sz="3600" dirty="0">
              <a:solidFill>
                <a:srgbClr val="33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Wingdings 2" pitchFamily="18" charset="2"/>
              <a:buNone/>
            </a:pP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530016968"/>
      </p:ext>
    </p:extLst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olling"/>
  <p:tag name="PROBLEMSCORE" val="1.0"/>
  <p:tag name="ANONYMOUSPOLLING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Polli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10.0"/>
  <p:tag name="PROBLEMVOICEALLOWED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heme/theme1.xml><?xml version="1.0" encoding="utf-8"?>
<a:theme xmlns:a="http://schemas.openxmlformats.org/drawingml/2006/main" name="Unit 1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Unit 1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1226</Words>
  <Application>Microsoft Office PowerPoint</Application>
  <PresentationFormat>宽屏</PresentationFormat>
  <Paragraphs>108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Microsoft Yahei</vt:lpstr>
      <vt:lpstr>等线</vt:lpstr>
      <vt:lpstr>黑体</vt:lpstr>
      <vt:lpstr>宋体</vt:lpstr>
      <vt:lpstr>微软雅黑</vt:lpstr>
      <vt:lpstr>Arial</vt:lpstr>
      <vt:lpstr>Arial Unicode MS</vt:lpstr>
      <vt:lpstr>Bradley Hand ITC</vt:lpstr>
      <vt:lpstr>Constantia</vt:lpstr>
      <vt:lpstr>Franklin Gothic Book</vt:lpstr>
      <vt:lpstr>Franklin Gothic Medium</vt:lpstr>
      <vt:lpstr>Segoe Print</vt:lpstr>
      <vt:lpstr>Times New Roman</vt:lpstr>
      <vt:lpstr>Wingdings</vt:lpstr>
      <vt:lpstr>Wingdings 2</vt:lpstr>
      <vt:lpstr>Unit 1</vt:lpstr>
      <vt:lpstr>1_Unit 1</vt:lpstr>
      <vt:lpstr> Business English Translation English - Chinese</vt:lpstr>
      <vt:lpstr>课前作业</vt:lpstr>
      <vt:lpstr>PowerPoint 演示文稿</vt:lpstr>
      <vt:lpstr>Lecture One</vt:lpstr>
      <vt:lpstr>1 词义的选择 (choice of words/diction)</vt:lpstr>
      <vt:lpstr>Question for group discussion</vt:lpstr>
      <vt:lpstr>PowerPoint 演示文稿</vt:lpstr>
      <vt:lpstr>PowerPoint 演示文稿</vt:lpstr>
      <vt:lpstr>PowerPoint 演示文稿</vt:lpstr>
      <vt:lpstr>完全对应</vt:lpstr>
      <vt:lpstr>词义冲突</vt:lpstr>
      <vt:lpstr>词汇空缺/无对应</vt:lpstr>
      <vt:lpstr>部分对应</vt:lpstr>
      <vt:lpstr>1 词义的选择 (choice of words/diction)</vt:lpstr>
      <vt:lpstr>Challenge yourself!</vt:lpstr>
      <vt:lpstr>课堂巩固练习 请小组讨论翻译下面的句子</vt:lpstr>
      <vt:lpstr>1.1 根据词语语法特性来选择确定词义</vt:lpstr>
      <vt:lpstr>1.1 根据词语语法特性来选择确定词义</vt:lpstr>
      <vt:lpstr>1.2 根据词语在句子中搭配关系(collocation)联系上下文来选择确定意义。</vt:lpstr>
      <vt:lpstr>PowerPoint 演示文稿</vt:lpstr>
      <vt:lpstr>参考译文</vt:lpstr>
      <vt:lpstr>作业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Business English Translation English - Chinese</dc:title>
  <dc:creator>GuoLijing</dc:creator>
  <cp:lastModifiedBy>guolijing</cp:lastModifiedBy>
  <cp:revision>32</cp:revision>
  <dcterms:created xsi:type="dcterms:W3CDTF">2018-07-28T06:07:31Z</dcterms:created>
  <dcterms:modified xsi:type="dcterms:W3CDTF">2018-08-02T14:17:02Z</dcterms:modified>
</cp:coreProperties>
</file>