
<file path=[Content_Types].xml><?xml version="1.0" encoding="utf-8"?>
<Types xmlns="http://schemas.openxmlformats.org/package/2006/content-types">
  <Default Extension="png" ContentType="image/png"/>
  <Default Extension="tmp" ContentType="image/png"/>
  <Default Extension="m4a" ContentType="audio/mp4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8"/>
  </p:notesMasterIdLst>
  <p:sldIdLst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68" r:id="rId17"/>
  </p:sldIdLst>
  <p:sldSz cx="5715000" cy="9144000" type="screen16x10"/>
  <p:notesSz cx="6858000" cy="9144000"/>
  <p:defaultTextStyle>
    <a:defPPr>
      <a:defRPr lang="zh-CN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22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7D1F5-BA17-40EE-AF8D-67C7C3A0CAB2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63800" y="1143000"/>
            <a:ext cx="1930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F8591-CB00-4DDC-86D3-62EDD33E8C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06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550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75" y="1496484"/>
            <a:ext cx="4286250" cy="3183467"/>
          </a:xfrm>
        </p:spPr>
        <p:txBody>
          <a:bodyPr anchor="b"/>
          <a:lstStyle>
            <a:lvl1pPr algn="ctr">
              <a:defRPr sz="281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75" y="4802717"/>
            <a:ext cx="4286250" cy="2207683"/>
          </a:xfrm>
        </p:spPr>
        <p:txBody>
          <a:bodyPr/>
          <a:lstStyle>
            <a:lvl1pPr marL="0" indent="0" algn="ctr">
              <a:buNone/>
              <a:defRPr sz="1125"/>
            </a:lvl1pPr>
            <a:lvl2pPr marL="214335" indent="0" algn="ctr">
              <a:buNone/>
              <a:defRPr sz="938"/>
            </a:lvl2pPr>
            <a:lvl3pPr marL="428671" indent="0" algn="ctr">
              <a:buNone/>
              <a:defRPr sz="844"/>
            </a:lvl3pPr>
            <a:lvl4pPr marL="643006" indent="0" algn="ctr">
              <a:buNone/>
              <a:defRPr sz="750"/>
            </a:lvl4pPr>
            <a:lvl5pPr marL="857341" indent="0" algn="ctr">
              <a:buNone/>
              <a:defRPr sz="750"/>
            </a:lvl5pPr>
            <a:lvl6pPr marL="1071677" indent="0" algn="ctr">
              <a:buNone/>
              <a:defRPr sz="750"/>
            </a:lvl6pPr>
            <a:lvl7pPr marL="1286012" indent="0" algn="ctr">
              <a:buNone/>
              <a:defRPr sz="750"/>
            </a:lvl7pPr>
            <a:lvl8pPr marL="1500348" indent="0" algn="ctr">
              <a:buNone/>
              <a:defRPr sz="750"/>
            </a:lvl8pPr>
            <a:lvl9pPr marL="1714683" indent="0" algn="ctr">
              <a:buNone/>
              <a:defRPr sz="75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310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91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089797" y="486834"/>
            <a:ext cx="1232297" cy="77491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2906" y="486834"/>
            <a:ext cx="3625453" cy="774911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91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75" y="1496484"/>
            <a:ext cx="4286250" cy="3183467"/>
          </a:xfrm>
        </p:spPr>
        <p:txBody>
          <a:bodyPr anchor="b"/>
          <a:lstStyle>
            <a:lvl1pPr algn="ctr">
              <a:defRPr sz="281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14375" y="4802717"/>
            <a:ext cx="4286250" cy="2207683"/>
          </a:xfrm>
        </p:spPr>
        <p:txBody>
          <a:bodyPr/>
          <a:lstStyle>
            <a:lvl1pPr marL="0" indent="0" algn="ctr">
              <a:buNone/>
              <a:defRPr sz="1125"/>
            </a:lvl1pPr>
            <a:lvl2pPr marL="214335" indent="0" algn="ctr">
              <a:buNone/>
              <a:defRPr sz="938"/>
            </a:lvl2pPr>
            <a:lvl3pPr marL="428671" indent="0" algn="ctr">
              <a:buNone/>
              <a:defRPr sz="844"/>
            </a:lvl3pPr>
            <a:lvl4pPr marL="643006" indent="0" algn="ctr">
              <a:buNone/>
              <a:defRPr sz="750"/>
            </a:lvl4pPr>
            <a:lvl5pPr marL="857341" indent="0" algn="ctr">
              <a:buNone/>
              <a:defRPr sz="750"/>
            </a:lvl5pPr>
            <a:lvl6pPr marL="1071677" indent="0" algn="ctr">
              <a:buNone/>
              <a:defRPr sz="750"/>
            </a:lvl6pPr>
            <a:lvl7pPr marL="1286012" indent="0" algn="ctr">
              <a:buNone/>
              <a:defRPr sz="750"/>
            </a:lvl7pPr>
            <a:lvl8pPr marL="1500348" indent="0" algn="ctr">
              <a:buNone/>
              <a:defRPr sz="750"/>
            </a:lvl8pPr>
            <a:lvl9pPr marL="1714683" indent="0" algn="ctr">
              <a:buNone/>
              <a:defRPr sz="75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BFFB1-0A44-4F65-83D0-AD6DF7EC48AF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113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B7385-D3B4-45FF-AB80-5D3DD56F2089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83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9929" y="2279652"/>
            <a:ext cx="4929188" cy="3803649"/>
          </a:xfrm>
        </p:spPr>
        <p:txBody>
          <a:bodyPr anchor="b"/>
          <a:lstStyle>
            <a:lvl1pPr>
              <a:defRPr sz="281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9929" y="6119285"/>
            <a:ext cx="4929188" cy="2000249"/>
          </a:xfr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14335" indent="0">
              <a:buNone/>
              <a:defRPr sz="938">
                <a:solidFill>
                  <a:schemeClr val="tx1">
                    <a:tint val="75000"/>
                  </a:schemeClr>
                </a:solidFill>
              </a:defRPr>
            </a:lvl2pPr>
            <a:lvl3pPr marL="428671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3pPr>
            <a:lvl4pPr marL="643006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4pPr>
            <a:lvl5pPr marL="857341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5pPr>
            <a:lvl6pPr marL="1071677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6pPr>
            <a:lvl7pPr marL="1286012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7pPr>
            <a:lvl8pPr marL="1500348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8pPr>
            <a:lvl9pPr marL="1714683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32513-C893-48E8-A1BD-10EDD0C21C1A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612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2906" y="2434167"/>
            <a:ext cx="2428875" cy="5801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93219" y="2434167"/>
            <a:ext cx="2428875" cy="5801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5011-84E2-4A66-BFE3-752F8112A763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911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650" y="486834"/>
            <a:ext cx="4929188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651" y="2241551"/>
            <a:ext cx="2417713" cy="1098549"/>
          </a:xfrm>
        </p:spPr>
        <p:txBody>
          <a:bodyPr anchor="b"/>
          <a:lstStyle>
            <a:lvl1pPr marL="0" indent="0">
              <a:buNone/>
              <a:defRPr sz="1125" b="1"/>
            </a:lvl1pPr>
            <a:lvl2pPr marL="214335" indent="0">
              <a:buNone/>
              <a:defRPr sz="938" b="1"/>
            </a:lvl2pPr>
            <a:lvl3pPr marL="428671" indent="0">
              <a:buNone/>
              <a:defRPr sz="844" b="1"/>
            </a:lvl3pPr>
            <a:lvl4pPr marL="643006" indent="0">
              <a:buNone/>
              <a:defRPr sz="750" b="1"/>
            </a:lvl4pPr>
            <a:lvl5pPr marL="857341" indent="0">
              <a:buNone/>
              <a:defRPr sz="750" b="1"/>
            </a:lvl5pPr>
            <a:lvl6pPr marL="1071677" indent="0">
              <a:buNone/>
              <a:defRPr sz="750" b="1"/>
            </a:lvl6pPr>
            <a:lvl7pPr marL="1286012" indent="0">
              <a:buNone/>
              <a:defRPr sz="750" b="1"/>
            </a:lvl7pPr>
            <a:lvl8pPr marL="1500348" indent="0">
              <a:buNone/>
              <a:defRPr sz="750" b="1"/>
            </a:lvl8pPr>
            <a:lvl9pPr marL="1714683" indent="0">
              <a:buNone/>
              <a:defRPr sz="75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3651" y="3340100"/>
            <a:ext cx="2417713" cy="4912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893219" y="2241551"/>
            <a:ext cx="2429619" cy="1098549"/>
          </a:xfrm>
        </p:spPr>
        <p:txBody>
          <a:bodyPr anchor="b"/>
          <a:lstStyle>
            <a:lvl1pPr marL="0" indent="0">
              <a:buNone/>
              <a:defRPr sz="1125" b="1"/>
            </a:lvl1pPr>
            <a:lvl2pPr marL="214335" indent="0">
              <a:buNone/>
              <a:defRPr sz="938" b="1"/>
            </a:lvl2pPr>
            <a:lvl3pPr marL="428671" indent="0">
              <a:buNone/>
              <a:defRPr sz="844" b="1"/>
            </a:lvl3pPr>
            <a:lvl4pPr marL="643006" indent="0">
              <a:buNone/>
              <a:defRPr sz="750" b="1"/>
            </a:lvl4pPr>
            <a:lvl5pPr marL="857341" indent="0">
              <a:buNone/>
              <a:defRPr sz="750" b="1"/>
            </a:lvl5pPr>
            <a:lvl6pPr marL="1071677" indent="0">
              <a:buNone/>
              <a:defRPr sz="750" b="1"/>
            </a:lvl6pPr>
            <a:lvl7pPr marL="1286012" indent="0">
              <a:buNone/>
              <a:defRPr sz="750" b="1"/>
            </a:lvl7pPr>
            <a:lvl8pPr marL="1500348" indent="0">
              <a:buNone/>
              <a:defRPr sz="750" b="1"/>
            </a:lvl8pPr>
            <a:lvl9pPr marL="1714683" indent="0">
              <a:buNone/>
              <a:defRPr sz="75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893219" y="3340100"/>
            <a:ext cx="2429619" cy="4912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74667-9DF4-4F39-9634-E87D413CC494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933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34DCC-87D3-4B1A-9B65-28BB3B3C4D6B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83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21B75-B494-48A0-8B99-99BE78354307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483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651" y="609600"/>
            <a:ext cx="1843236" cy="2133600"/>
          </a:xfrm>
        </p:spPr>
        <p:txBody>
          <a:bodyPr anchor="b"/>
          <a:lstStyle>
            <a:lvl1pPr>
              <a:defRPr sz="1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9619" y="1316567"/>
            <a:ext cx="2893219" cy="6498167"/>
          </a:xfrm>
        </p:spPr>
        <p:txBody>
          <a:bodyPr/>
          <a:lstStyle>
            <a:lvl1pPr>
              <a:defRPr sz="1500"/>
            </a:lvl1pPr>
            <a:lvl2pPr>
              <a:defRPr sz="1313"/>
            </a:lvl2pPr>
            <a:lvl3pPr>
              <a:defRPr sz="1125"/>
            </a:lvl3pPr>
            <a:lvl4pPr>
              <a:defRPr sz="938"/>
            </a:lvl4pPr>
            <a:lvl5pPr>
              <a:defRPr sz="938"/>
            </a:lvl5pPr>
            <a:lvl6pPr>
              <a:defRPr sz="938"/>
            </a:lvl6pPr>
            <a:lvl7pPr>
              <a:defRPr sz="938"/>
            </a:lvl7pPr>
            <a:lvl8pPr>
              <a:defRPr sz="938"/>
            </a:lvl8pPr>
            <a:lvl9pPr>
              <a:defRPr sz="938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3651" y="2743200"/>
            <a:ext cx="1843236" cy="5082117"/>
          </a:xfrm>
        </p:spPr>
        <p:txBody>
          <a:bodyPr/>
          <a:lstStyle>
            <a:lvl1pPr marL="0" indent="0">
              <a:buNone/>
              <a:defRPr sz="750"/>
            </a:lvl1pPr>
            <a:lvl2pPr marL="214335" indent="0">
              <a:buNone/>
              <a:defRPr sz="656"/>
            </a:lvl2pPr>
            <a:lvl3pPr marL="428671" indent="0">
              <a:buNone/>
              <a:defRPr sz="563"/>
            </a:lvl3pPr>
            <a:lvl4pPr marL="643006" indent="0">
              <a:buNone/>
              <a:defRPr sz="469"/>
            </a:lvl4pPr>
            <a:lvl5pPr marL="857341" indent="0">
              <a:buNone/>
              <a:defRPr sz="469"/>
            </a:lvl5pPr>
            <a:lvl6pPr marL="1071677" indent="0">
              <a:buNone/>
              <a:defRPr sz="469"/>
            </a:lvl6pPr>
            <a:lvl7pPr marL="1286012" indent="0">
              <a:buNone/>
              <a:defRPr sz="469"/>
            </a:lvl7pPr>
            <a:lvl8pPr marL="1500348" indent="0">
              <a:buNone/>
              <a:defRPr sz="469"/>
            </a:lvl8pPr>
            <a:lvl9pPr marL="1714683" indent="0">
              <a:buNone/>
              <a:defRPr sz="46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DA7C6-F6AB-4A72-B775-444B894F0005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88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606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651" y="609600"/>
            <a:ext cx="1843236" cy="2133600"/>
          </a:xfrm>
        </p:spPr>
        <p:txBody>
          <a:bodyPr anchor="b"/>
          <a:lstStyle>
            <a:lvl1pPr>
              <a:defRPr sz="1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29619" y="1316567"/>
            <a:ext cx="2893219" cy="6498167"/>
          </a:xfrm>
        </p:spPr>
        <p:txBody>
          <a:bodyPr/>
          <a:lstStyle>
            <a:lvl1pPr marL="0" indent="0">
              <a:buNone/>
              <a:defRPr sz="1500"/>
            </a:lvl1pPr>
            <a:lvl2pPr marL="214335" indent="0">
              <a:buNone/>
              <a:defRPr sz="1313"/>
            </a:lvl2pPr>
            <a:lvl3pPr marL="428671" indent="0">
              <a:buNone/>
              <a:defRPr sz="1125"/>
            </a:lvl3pPr>
            <a:lvl4pPr marL="643006" indent="0">
              <a:buNone/>
              <a:defRPr sz="938"/>
            </a:lvl4pPr>
            <a:lvl5pPr marL="857341" indent="0">
              <a:buNone/>
              <a:defRPr sz="938"/>
            </a:lvl5pPr>
            <a:lvl6pPr marL="1071677" indent="0">
              <a:buNone/>
              <a:defRPr sz="938"/>
            </a:lvl6pPr>
            <a:lvl7pPr marL="1286012" indent="0">
              <a:buNone/>
              <a:defRPr sz="938"/>
            </a:lvl7pPr>
            <a:lvl8pPr marL="1500348" indent="0">
              <a:buNone/>
              <a:defRPr sz="938"/>
            </a:lvl8pPr>
            <a:lvl9pPr marL="1714683" indent="0">
              <a:buNone/>
              <a:defRPr sz="93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3651" y="2743200"/>
            <a:ext cx="1843236" cy="5082117"/>
          </a:xfrm>
        </p:spPr>
        <p:txBody>
          <a:bodyPr/>
          <a:lstStyle>
            <a:lvl1pPr marL="0" indent="0">
              <a:buNone/>
              <a:defRPr sz="750"/>
            </a:lvl1pPr>
            <a:lvl2pPr marL="214335" indent="0">
              <a:buNone/>
              <a:defRPr sz="656"/>
            </a:lvl2pPr>
            <a:lvl3pPr marL="428671" indent="0">
              <a:buNone/>
              <a:defRPr sz="563"/>
            </a:lvl3pPr>
            <a:lvl4pPr marL="643006" indent="0">
              <a:buNone/>
              <a:defRPr sz="469"/>
            </a:lvl4pPr>
            <a:lvl5pPr marL="857341" indent="0">
              <a:buNone/>
              <a:defRPr sz="469"/>
            </a:lvl5pPr>
            <a:lvl6pPr marL="1071677" indent="0">
              <a:buNone/>
              <a:defRPr sz="469"/>
            </a:lvl6pPr>
            <a:lvl7pPr marL="1286012" indent="0">
              <a:buNone/>
              <a:defRPr sz="469"/>
            </a:lvl7pPr>
            <a:lvl8pPr marL="1500348" indent="0">
              <a:buNone/>
              <a:defRPr sz="469"/>
            </a:lvl8pPr>
            <a:lvl9pPr marL="1714683" indent="0">
              <a:buNone/>
              <a:defRPr sz="46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246C7-0D8F-46A5-94EA-19D1E0273BA7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4273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D5056-8DFD-43C7-8EB0-2C6EAC11BDA5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0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089797" y="486834"/>
            <a:ext cx="1232297" cy="77491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2906" y="486834"/>
            <a:ext cx="3625453" cy="774911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AA5DA-F9CB-456B-A6A7-2FAB5C2B1D5D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59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9929" y="2279652"/>
            <a:ext cx="4929188" cy="3803649"/>
          </a:xfrm>
        </p:spPr>
        <p:txBody>
          <a:bodyPr anchor="b"/>
          <a:lstStyle>
            <a:lvl1pPr>
              <a:defRPr sz="2813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9929" y="6119285"/>
            <a:ext cx="4929188" cy="2000249"/>
          </a:xfrm>
        </p:spPr>
        <p:txBody>
          <a:bodyPr/>
          <a:lstStyle>
            <a:lvl1pPr marL="0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1pPr>
            <a:lvl2pPr marL="214335" indent="0">
              <a:buNone/>
              <a:defRPr sz="938">
                <a:solidFill>
                  <a:schemeClr val="tx1">
                    <a:tint val="75000"/>
                  </a:schemeClr>
                </a:solidFill>
              </a:defRPr>
            </a:lvl2pPr>
            <a:lvl3pPr marL="428671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3pPr>
            <a:lvl4pPr marL="643006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4pPr>
            <a:lvl5pPr marL="857341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5pPr>
            <a:lvl6pPr marL="1071677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6pPr>
            <a:lvl7pPr marL="1286012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7pPr>
            <a:lvl8pPr marL="1500348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8pPr>
            <a:lvl9pPr marL="1714683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2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2906" y="2434167"/>
            <a:ext cx="2428875" cy="5801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893219" y="2434167"/>
            <a:ext cx="2428875" cy="5801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3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650" y="486834"/>
            <a:ext cx="4929188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3651" y="2241551"/>
            <a:ext cx="2417713" cy="1098549"/>
          </a:xfrm>
        </p:spPr>
        <p:txBody>
          <a:bodyPr anchor="b"/>
          <a:lstStyle>
            <a:lvl1pPr marL="0" indent="0">
              <a:buNone/>
              <a:defRPr sz="1125" b="1"/>
            </a:lvl1pPr>
            <a:lvl2pPr marL="214335" indent="0">
              <a:buNone/>
              <a:defRPr sz="938" b="1"/>
            </a:lvl2pPr>
            <a:lvl3pPr marL="428671" indent="0">
              <a:buNone/>
              <a:defRPr sz="844" b="1"/>
            </a:lvl3pPr>
            <a:lvl4pPr marL="643006" indent="0">
              <a:buNone/>
              <a:defRPr sz="750" b="1"/>
            </a:lvl4pPr>
            <a:lvl5pPr marL="857341" indent="0">
              <a:buNone/>
              <a:defRPr sz="750" b="1"/>
            </a:lvl5pPr>
            <a:lvl6pPr marL="1071677" indent="0">
              <a:buNone/>
              <a:defRPr sz="750" b="1"/>
            </a:lvl6pPr>
            <a:lvl7pPr marL="1286012" indent="0">
              <a:buNone/>
              <a:defRPr sz="750" b="1"/>
            </a:lvl7pPr>
            <a:lvl8pPr marL="1500348" indent="0">
              <a:buNone/>
              <a:defRPr sz="750" b="1"/>
            </a:lvl8pPr>
            <a:lvl9pPr marL="1714683" indent="0">
              <a:buNone/>
              <a:defRPr sz="75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3651" y="3340100"/>
            <a:ext cx="2417713" cy="4912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2893219" y="2241551"/>
            <a:ext cx="2429619" cy="1098549"/>
          </a:xfrm>
        </p:spPr>
        <p:txBody>
          <a:bodyPr anchor="b"/>
          <a:lstStyle>
            <a:lvl1pPr marL="0" indent="0">
              <a:buNone/>
              <a:defRPr sz="1125" b="1"/>
            </a:lvl1pPr>
            <a:lvl2pPr marL="214335" indent="0">
              <a:buNone/>
              <a:defRPr sz="938" b="1"/>
            </a:lvl2pPr>
            <a:lvl3pPr marL="428671" indent="0">
              <a:buNone/>
              <a:defRPr sz="844" b="1"/>
            </a:lvl3pPr>
            <a:lvl4pPr marL="643006" indent="0">
              <a:buNone/>
              <a:defRPr sz="750" b="1"/>
            </a:lvl4pPr>
            <a:lvl5pPr marL="857341" indent="0">
              <a:buNone/>
              <a:defRPr sz="750" b="1"/>
            </a:lvl5pPr>
            <a:lvl6pPr marL="1071677" indent="0">
              <a:buNone/>
              <a:defRPr sz="750" b="1"/>
            </a:lvl6pPr>
            <a:lvl7pPr marL="1286012" indent="0">
              <a:buNone/>
              <a:defRPr sz="750" b="1"/>
            </a:lvl7pPr>
            <a:lvl8pPr marL="1500348" indent="0">
              <a:buNone/>
              <a:defRPr sz="750" b="1"/>
            </a:lvl8pPr>
            <a:lvl9pPr marL="1714683" indent="0">
              <a:buNone/>
              <a:defRPr sz="75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2893219" y="3340100"/>
            <a:ext cx="2429619" cy="491278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577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957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75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651" y="609600"/>
            <a:ext cx="1843236" cy="2133600"/>
          </a:xfrm>
        </p:spPr>
        <p:txBody>
          <a:bodyPr anchor="b"/>
          <a:lstStyle>
            <a:lvl1pPr>
              <a:defRPr sz="1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9619" y="1316567"/>
            <a:ext cx="2893219" cy="6498167"/>
          </a:xfrm>
        </p:spPr>
        <p:txBody>
          <a:bodyPr/>
          <a:lstStyle>
            <a:lvl1pPr>
              <a:defRPr sz="1500"/>
            </a:lvl1pPr>
            <a:lvl2pPr>
              <a:defRPr sz="1313"/>
            </a:lvl2pPr>
            <a:lvl3pPr>
              <a:defRPr sz="1125"/>
            </a:lvl3pPr>
            <a:lvl4pPr>
              <a:defRPr sz="938"/>
            </a:lvl4pPr>
            <a:lvl5pPr>
              <a:defRPr sz="938"/>
            </a:lvl5pPr>
            <a:lvl6pPr>
              <a:defRPr sz="938"/>
            </a:lvl6pPr>
            <a:lvl7pPr>
              <a:defRPr sz="938"/>
            </a:lvl7pPr>
            <a:lvl8pPr>
              <a:defRPr sz="938"/>
            </a:lvl8pPr>
            <a:lvl9pPr>
              <a:defRPr sz="938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3651" y="2743200"/>
            <a:ext cx="1843236" cy="5082117"/>
          </a:xfrm>
        </p:spPr>
        <p:txBody>
          <a:bodyPr/>
          <a:lstStyle>
            <a:lvl1pPr marL="0" indent="0">
              <a:buNone/>
              <a:defRPr sz="750"/>
            </a:lvl1pPr>
            <a:lvl2pPr marL="214335" indent="0">
              <a:buNone/>
              <a:defRPr sz="656"/>
            </a:lvl2pPr>
            <a:lvl3pPr marL="428671" indent="0">
              <a:buNone/>
              <a:defRPr sz="563"/>
            </a:lvl3pPr>
            <a:lvl4pPr marL="643006" indent="0">
              <a:buNone/>
              <a:defRPr sz="469"/>
            </a:lvl4pPr>
            <a:lvl5pPr marL="857341" indent="0">
              <a:buNone/>
              <a:defRPr sz="469"/>
            </a:lvl5pPr>
            <a:lvl6pPr marL="1071677" indent="0">
              <a:buNone/>
              <a:defRPr sz="469"/>
            </a:lvl6pPr>
            <a:lvl7pPr marL="1286012" indent="0">
              <a:buNone/>
              <a:defRPr sz="469"/>
            </a:lvl7pPr>
            <a:lvl8pPr marL="1500348" indent="0">
              <a:buNone/>
              <a:defRPr sz="469"/>
            </a:lvl8pPr>
            <a:lvl9pPr marL="1714683" indent="0">
              <a:buNone/>
              <a:defRPr sz="46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28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651" y="609600"/>
            <a:ext cx="1843236" cy="2133600"/>
          </a:xfrm>
        </p:spPr>
        <p:txBody>
          <a:bodyPr anchor="b"/>
          <a:lstStyle>
            <a:lvl1pPr>
              <a:defRPr sz="1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29619" y="1316567"/>
            <a:ext cx="2893219" cy="6498167"/>
          </a:xfrm>
        </p:spPr>
        <p:txBody>
          <a:bodyPr/>
          <a:lstStyle>
            <a:lvl1pPr marL="0" indent="0">
              <a:buNone/>
              <a:defRPr sz="1500"/>
            </a:lvl1pPr>
            <a:lvl2pPr marL="214335" indent="0">
              <a:buNone/>
              <a:defRPr sz="1313"/>
            </a:lvl2pPr>
            <a:lvl3pPr marL="428671" indent="0">
              <a:buNone/>
              <a:defRPr sz="1125"/>
            </a:lvl3pPr>
            <a:lvl4pPr marL="643006" indent="0">
              <a:buNone/>
              <a:defRPr sz="938"/>
            </a:lvl4pPr>
            <a:lvl5pPr marL="857341" indent="0">
              <a:buNone/>
              <a:defRPr sz="938"/>
            </a:lvl5pPr>
            <a:lvl6pPr marL="1071677" indent="0">
              <a:buNone/>
              <a:defRPr sz="938"/>
            </a:lvl6pPr>
            <a:lvl7pPr marL="1286012" indent="0">
              <a:buNone/>
              <a:defRPr sz="938"/>
            </a:lvl7pPr>
            <a:lvl8pPr marL="1500348" indent="0">
              <a:buNone/>
              <a:defRPr sz="938"/>
            </a:lvl8pPr>
            <a:lvl9pPr marL="1714683" indent="0">
              <a:buNone/>
              <a:defRPr sz="93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3651" y="2743200"/>
            <a:ext cx="1843236" cy="5082117"/>
          </a:xfrm>
        </p:spPr>
        <p:txBody>
          <a:bodyPr/>
          <a:lstStyle>
            <a:lvl1pPr marL="0" indent="0">
              <a:buNone/>
              <a:defRPr sz="750"/>
            </a:lvl1pPr>
            <a:lvl2pPr marL="214335" indent="0">
              <a:buNone/>
              <a:defRPr sz="656"/>
            </a:lvl2pPr>
            <a:lvl3pPr marL="428671" indent="0">
              <a:buNone/>
              <a:defRPr sz="563"/>
            </a:lvl3pPr>
            <a:lvl4pPr marL="643006" indent="0">
              <a:buNone/>
              <a:defRPr sz="469"/>
            </a:lvl4pPr>
            <a:lvl5pPr marL="857341" indent="0">
              <a:buNone/>
              <a:defRPr sz="469"/>
            </a:lvl5pPr>
            <a:lvl6pPr marL="1071677" indent="0">
              <a:buNone/>
              <a:defRPr sz="469"/>
            </a:lvl6pPr>
            <a:lvl7pPr marL="1286012" indent="0">
              <a:buNone/>
              <a:defRPr sz="469"/>
            </a:lvl7pPr>
            <a:lvl8pPr marL="1500348" indent="0">
              <a:buNone/>
              <a:defRPr sz="469"/>
            </a:lvl8pPr>
            <a:lvl9pPr marL="1714683" indent="0">
              <a:buNone/>
              <a:defRPr sz="469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541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2906" y="486834"/>
            <a:ext cx="492918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906" y="2434167"/>
            <a:ext cx="492918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2906" y="8475134"/>
            <a:ext cx="12858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524B4-67C5-4BD4-9DD2-E84C45147AE9}" type="datetimeFigureOut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893094" y="8475134"/>
            <a:ext cx="1928813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036219" y="8475134"/>
            <a:ext cx="12858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7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28671" rtl="0" eaLnBrk="1" latinLnBrk="0" hangingPunct="1">
        <a:lnSpc>
          <a:spcPct val="90000"/>
        </a:lnSpc>
        <a:spcBef>
          <a:spcPct val="0"/>
        </a:spcBef>
        <a:buNone/>
        <a:defRPr sz="2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168" indent="-107168" algn="l" defTabSz="428671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21503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35838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938" kern="1200">
          <a:solidFill>
            <a:schemeClr val="tx1"/>
          </a:solidFill>
          <a:latin typeface="+mn-lt"/>
          <a:ea typeface="+mn-ea"/>
          <a:cs typeface="+mn-cs"/>
        </a:defRPr>
      </a:lvl3pPr>
      <a:lvl4pPr marL="750174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4pPr>
      <a:lvl5pPr marL="964509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5pPr>
      <a:lvl6pPr marL="1178844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6pPr>
      <a:lvl7pPr marL="1393180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7pPr>
      <a:lvl8pPr marL="1607515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8pPr>
      <a:lvl9pPr marL="1821851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1pPr>
      <a:lvl2pPr marL="214335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2pPr>
      <a:lvl3pPr marL="428671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3pPr>
      <a:lvl4pPr marL="643006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4pPr>
      <a:lvl5pPr marL="857341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5pPr>
      <a:lvl6pPr marL="1071677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6pPr>
      <a:lvl7pPr marL="1286012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7pPr>
      <a:lvl8pPr marL="1500348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8pPr>
      <a:lvl9pPr marL="1714683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2906" y="486834"/>
            <a:ext cx="492918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906" y="2434167"/>
            <a:ext cx="492918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2906" y="8475134"/>
            <a:ext cx="12858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679C9-5727-4511-B1B7-D5BA18CAAA02}" type="datetime1">
              <a:rPr lang="zh-CN" altLang="en-US" smtClean="0"/>
              <a:t>2018/8/2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893094" y="8475134"/>
            <a:ext cx="1928813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036219" y="8475134"/>
            <a:ext cx="12858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2B8F5-D893-4438-B76E-5EB0BD05E9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74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428671" rtl="0" eaLnBrk="1" latinLnBrk="0" hangingPunct="1">
        <a:lnSpc>
          <a:spcPct val="90000"/>
        </a:lnSpc>
        <a:spcBef>
          <a:spcPct val="0"/>
        </a:spcBef>
        <a:buNone/>
        <a:defRPr sz="20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168" indent="-107168" algn="l" defTabSz="428671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313" kern="1200">
          <a:solidFill>
            <a:schemeClr val="tx1"/>
          </a:solidFill>
          <a:latin typeface="+mn-lt"/>
          <a:ea typeface="+mn-ea"/>
          <a:cs typeface="+mn-cs"/>
        </a:defRPr>
      </a:lvl1pPr>
      <a:lvl2pPr marL="321503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35838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938" kern="1200">
          <a:solidFill>
            <a:schemeClr val="tx1"/>
          </a:solidFill>
          <a:latin typeface="+mn-lt"/>
          <a:ea typeface="+mn-ea"/>
          <a:cs typeface="+mn-cs"/>
        </a:defRPr>
      </a:lvl3pPr>
      <a:lvl4pPr marL="750174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4pPr>
      <a:lvl5pPr marL="964509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5pPr>
      <a:lvl6pPr marL="1178844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6pPr>
      <a:lvl7pPr marL="1393180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7pPr>
      <a:lvl8pPr marL="1607515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8pPr>
      <a:lvl9pPr marL="1821851" indent="-107168" algn="l" defTabSz="428671" rtl="0" eaLnBrk="1" latinLnBrk="0" hangingPunct="1">
        <a:lnSpc>
          <a:spcPct val="90000"/>
        </a:lnSpc>
        <a:spcBef>
          <a:spcPts val="234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1pPr>
      <a:lvl2pPr marL="214335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2pPr>
      <a:lvl3pPr marL="428671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3pPr>
      <a:lvl4pPr marL="643006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4pPr>
      <a:lvl5pPr marL="857341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5pPr>
      <a:lvl6pPr marL="1071677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6pPr>
      <a:lvl7pPr marL="1286012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7pPr>
      <a:lvl8pPr marL="1500348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8pPr>
      <a:lvl9pPr marL="1714683" algn="l" defTabSz="428671" rtl="0" eaLnBrk="1" latinLnBrk="0" hangingPunct="1">
        <a:defRPr sz="8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7.tmp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6.emf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1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tags" Target="../tags/tag29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tags" Target="../tags/tag2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tags" Target="../tags/tag27.xml"/><Relationship Id="rId5" Type="http://schemas.openxmlformats.org/officeDocument/2006/relationships/tags" Target="../tags/tag21.xml"/><Relationship Id="rId15" Type="http://schemas.openxmlformats.org/officeDocument/2006/relationships/image" Target="../media/image7.tmp"/><Relationship Id="rId10" Type="http://schemas.openxmlformats.org/officeDocument/2006/relationships/tags" Target="../tags/tag26.xml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image" Target="../media/image7.tmp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image" Target="../media/image7.tmp"/><Relationship Id="rId10" Type="http://schemas.openxmlformats.org/officeDocument/2006/relationships/tags" Target="../tags/tag52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4" b="-1"/>
          <a:stretch/>
        </p:blipFill>
        <p:spPr>
          <a:xfrm>
            <a:off x="0" y="3349091"/>
            <a:ext cx="5715000" cy="3854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92" y="211568"/>
            <a:ext cx="300235" cy="3002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2145" y="254187"/>
            <a:ext cx="1776364" cy="294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28671">
              <a:defRPr/>
            </a:pPr>
            <a:r>
              <a:rPr lang="zh-CN" altLang="en-US" sz="1313" b="1" kern="0" dirty="0">
                <a:solidFill>
                  <a:srgbClr val="00B0F0"/>
                </a:solidFill>
                <a:latin typeface="等线" panose="020F0502020204030204"/>
                <a:ea typeface="等线" panose="02010600030101010101" pitchFamily="2" charset="-122"/>
              </a:rPr>
              <a:t>重庆大学外国语学院</a:t>
            </a:r>
            <a:r>
              <a:rPr lang="zh-CN" altLang="en-US" sz="1313" b="1" kern="0" dirty="0">
                <a:solidFill>
                  <a:sysClr val="windowText" lastClr="000000"/>
                </a:solidFill>
                <a:latin typeface="等线" panose="020F0502020204030204"/>
                <a:ea typeface="等线" panose="02010600030101010101" pitchFamily="2" charset="-122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1849" y="1237531"/>
            <a:ext cx="51651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28671">
              <a:defRPr/>
            </a:pPr>
            <a:r>
              <a:rPr lang="en-US" altLang="zh-CN" sz="2800" b="1" kern="0" dirty="0">
                <a:solidFill>
                  <a:srgbClr val="0070C0"/>
                </a:solidFill>
                <a:latin typeface="等线" panose="020F0502020204030204"/>
                <a:ea typeface="等线" panose="02010600030101010101" pitchFamily="2" charset="-122"/>
              </a:rPr>
              <a:t>Business English </a:t>
            </a:r>
            <a:r>
              <a:rPr lang="en-US" altLang="zh-CN" sz="2800" b="1" kern="0" dirty="0" smtClean="0">
                <a:solidFill>
                  <a:srgbClr val="0070C0"/>
                </a:solidFill>
                <a:latin typeface="等线" panose="020F0502020204030204"/>
                <a:ea typeface="等线" panose="02010600030101010101" pitchFamily="2" charset="-122"/>
              </a:rPr>
              <a:t>Translation</a:t>
            </a:r>
            <a:endParaRPr lang="en-US" altLang="zh-CN" sz="2800" b="1" kern="0" dirty="0">
              <a:solidFill>
                <a:srgbClr val="0070C0"/>
              </a:solidFill>
              <a:latin typeface="等线" panose="020F0502020204030204"/>
              <a:ea typeface="等线" panose="02010600030101010101" pitchFamily="2" charset="-122"/>
            </a:endParaRPr>
          </a:p>
          <a:p>
            <a:pPr algn="ctr" defTabSz="428671">
              <a:defRPr/>
            </a:pPr>
            <a:r>
              <a:rPr lang="en-US" altLang="zh-CN" sz="2800" b="1" kern="0" dirty="0" smtClean="0">
                <a:solidFill>
                  <a:srgbClr val="0070C0"/>
                </a:solidFill>
                <a:latin typeface="等线" panose="020F0502020204030204"/>
                <a:ea typeface="等线" panose="02010600030101010101" pitchFamily="2" charset="-122"/>
              </a:rPr>
              <a:t>English - Chinese</a:t>
            </a:r>
          </a:p>
        </p:txBody>
      </p:sp>
      <p:sp>
        <p:nvSpPr>
          <p:cNvPr id="4" name="矩形 3"/>
          <p:cNvSpPr/>
          <p:nvPr/>
        </p:nvSpPr>
        <p:spPr>
          <a:xfrm>
            <a:off x="1163767" y="3437388"/>
            <a:ext cx="33874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28671">
              <a:defRPr/>
            </a:pPr>
            <a:r>
              <a:rPr lang="zh-CN" altLang="en-US" sz="4000" b="1" kern="0" dirty="0">
                <a:solidFill>
                  <a:prstClr val="black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商务英语翻译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195" y="7690742"/>
            <a:ext cx="4670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28671">
              <a:defRPr/>
            </a:pPr>
            <a:r>
              <a:rPr lang="en-US" altLang="zh-CN" sz="2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Delivered by Guo </a:t>
            </a:r>
            <a:r>
              <a:rPr lang="en-US" altLang="zh-CN" sz="2400" kern="0" dirty="0" err="1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Lijing</a:t>
            </a:r>
            <a:r>
              <a:rPr lang="en-US" altLang="zh-CN" sz="2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郭丽静</a:t>
            </a:r>
          </a:p>
        </p:txBody>
      </p:sp>
      <p:pic>
        <p:nvPicPr>
          <p:cNvPr id="25" name="音频 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98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4"/>
    </mc:Choice>
    <mc:Fallback xmlns="">
      <p:transition spd="slow" advTm="41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906" y="2298357"/>
            <a:ext cx="4929188" cy="4386648"/>
          </a:xfrm>
        </p:spPr>
        <p:txBody>
          <a:bodyPr>
            <a:normAutofit/>
          </a:bodyPr>
          <a:lstStyle/>
          <a:p>
            <a:pPr marL="360000" indent="-360000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2F2F2F"/>
              </a:buClr>
              <a:buSzPct val="50000"/>
              <a:buFont typeface="Wingdings 2" pitchFamily="18" charset="2"/>
              <a:buChar char="ß"/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The claims concerning the quality of the commodity shall be lodged within 30 days after arrival of the cargo at the port of destination. </a:t>
            </a:r>
          </a:p>
          <a:p>
            <a:pPr marL="360000" indent="-360000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2F2F2F"/>
              </a:buClr>
              <a:buSzPct val="10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prstClr val="black"/>
                </a:solidFill>
                <a:latin typeface="黑体" pitchFamily="2" charset="-122"/>
                <a:ea typeface="宋体"/>
              </a:rPr>
              <a:t>凡属质量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宋体"/>
              </a:rPr>
              <a:t>索赔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2" charset="-122"/>
                <a:ea typeface="宋体"/>
              </a:rPr>
              <a:t>须于货物到达目的港之日起</a:t>
            </a:r>
            <a:r>
              <a:rPr lang="en-US" altLang="zh-CN" sz="2800" b="1" dirty="0">
                <a:solidFill>
                  <a:prstClr val="black"/>
                </a:solidFill>
                <a:latin typeface="黑体" pitchFamily="2" charset="-122"/>
                <a:ea typeface="宋体"/>
              </a:rPr>
              <a:t>30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2" charset="-122"/>
                <a:ea typeface="宋体"/>
              </a:rPr>
              <a:t>天内提出。 </a:t>
            </a:r>
            <a:endParaRPr lang="en-US" altLang="zh-CN" sz="2800" b="1" dirty="0">
              <a:solidFill>
                <a:prstClr val="black"/>
              </a:solidFill>
              <a:latin typeface="黑体" pitchFamily="2" charset="-122"/>
              <a:ea typeface="宋体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609070" y="8538519"/>
            <a:ext cx="713024" cy="423448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10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1507524" y="8501448"/>
            <a:ext cx="2953265" cy="543697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84205" y="486834"/>
            <a:ext cx="5037889" cy="1767417"/>
          </a:xfrm>
        </p:spPr>
        <p:txBody>
          <a:bodyPr>
            <a:normAutofit/>
          </a:bodyPr>
          <a:lstStyle/>
          <a:p>
            <a:pPr algn="just"/>
            <a:r>
              <a:rPr lang="en-US" altLang="zh-CN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Translate the following sentence</a:t>
            </a:r>
            <a:endParaRPr lang="zh-CN" altLang="en-US" sz="32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音频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464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100"/>
    </mc:Choice>
    <mc:Fallback xmlns="">
      <p:transition spd="slow" advTm="70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98504" y="1371599"/>
            <a:ext cx="4853117" cy="485620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请思考并尝试翻译下面的句子</a:t>
            </a:r>
            <a:endParaRPr lang="en-US" altLang="zh-CN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  <a:ea typeface="等线 Light" panose="02010600030101010101" pitchFamily="2" charset="-122"/>
                <a:cs typeface="+mj-cs"/>
              </a:rPr>
              <a:t>Challenge </a:t>
            </a:r>
            <a:r>
              <a:rPr lang="en-US" altLang="zh-CN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  <a:ea typeface="等线 Light" panose="02010600030101010101" pitchFamily="2" charset="-122"/>
                <a:cs typeface="+mj-cs"/>
              </a:rPr>
              <a:t>yourself</a:t>
            </a:r>
            <a:r>
              <a:rPr lang="en-US" altLang="zh-CN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  <a:ea typeface="等线 Light" panose="02010600030101010101" pitchFamily="2" charset="-122"/>
                <a:cs typeface="+mj-cs"/>
              </a:rPr>
              <a:t>!</a:t>
            </a:r>
          </a:p>
          <a:p>
            <a:pPr lvl="0" algn="just" defTabSz="428671">
              <a:spcBef>
                <a:spcPts val="600"/>
              </a:spcBef>
            </a:pPr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only a panic run on banks, but snowballing deposit cancellation could trigger an ominous chain reaction leading to a financial crisis.</a:t>
            </a:r>
          </a:p>
          <a:p>
            <a:endParaRPr lang="zh-CN" altLang="en-US" sz="2600" dirty="0">
              <a:solidFill>
                <a:srgbClr val="000000"/>
              </a:solidFill>
            </a:endParaRPr>
          </a:p>
        </p:txBody>
      </p:sp>
      <p:sp>
        <p:nvSpPr>
          <p:cNvPr id="7" name="圆角矩形 6"/>
          <p:cNvSpPr/>
          <p:nvPr>
            <p:custDataLst>
              <p:tags r:id="rId3"/>
            </p:custDataLst>
          </p:nvPr>
        </p:nvSpPr>
        <p:spPr>
          <a:xfrm>
            <a:off x="2400300" y="8286750"/>
            <a:ext cx="2057400" cy="548640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dirty="0" smtClean="0">
                <a:solidFill>
                  <a:srgbClr val="FFFFFF"/>
                </a:solidFill>
              </a:rPr>
              <a:t>作答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0" y="7810500"/>
            <a:ext cx="5715000" cy="476250"/>
          </a:xfrm>
          <a:prstGeom prst="rect">
            <a:avLst/>
          </a:prstGeom>
          <a:solidFill>
            <a:srgbClr val="FBFAE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 anchorCtr="1"/>
          <a:lstStyle/>
          <a:p>
            <a:r>
              <a:rPr lang="zh-CN" altLang="en-US" sz="1800" smtClean="0">
                <a:solidFill>
                  <a:srgbClr val="F84F41"/>
                </a:solidFill>
              </a:rPr>
              <a:t>正常使用主观题需</a:t>
            </a:r>
            <a:r>
              <a:rPr lang="en-US" altLang="zh-CN" sz="1800" smtClean="0">
                <a:solidFill>
                  <a:srgbClr val="F84F41"/>
                </a:solidFill>
              </a:rPr>
              <a:t>2.0</a:t>
            </a:r>
            <a:r>
              <a:rPr lang="zh-CN" altLang="en-US" sz="1800" smtClean="0">
                <a:solidFill>
                  <a:srgbClr val="F84F41"/>
                </a:solidFill>
              </a:rPr>
              <a:t>以上版本雨课堂</a:t>
            </a:r>
            <a:endParaRPr lang="zh-CN" altLang="en-US" sz="1800">
              <a:solidFill>
                <a:srgbClr val="F84F4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40"/>
          <a:stretch/>
        </p:blipFill>
        <p:spPr bwMode="auto">
          <a:xfrm>
            <a:off x="4372016" y="2554948"/>
            <a:ext cx="570686" cy="59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3" name="TitleBackground"/>
            <p:cNvSpPr/>
            <p:nvPr>
              <p:custDataLst>
                <p:tags r:id="rId7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ColorBlock"/>
            <p:cNvSpPr/>
            <p:nvPr>
              <p:custDataLst>
                <p:tags r:id="rId8"/>
              </p:custDataLst>
            </p:nvPr>
          </p:nvSpPr>
          <p:spPr>
            <a:xfrm>
              <a:off x="0" y="0"/>
              <a:ext cx="254000" cy="635000"/>
            </a:xfrm>
            <a:prstGeom prst="rect">
              <a:avLst/>
            </a:prstGeom>
            <a:solidFill>
              <a:srgbClr val="639EF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ypeText"/>
            <p:cNvSpPr/>
            <p:nvPr>
              <p:custDataLst>
                <p:tags r:id="rId9"/>
              </p:custDataLst>
            </p:nvPr>
          </p:nvSpPr>
          <p:spPr>
            <a:xfrm>
              <a:off x="254000" y="0"/>
              <a:ext cx="1270000" cy="635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FFFF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600" smtClean="0">
                  <a:solidFill>
                    <a:srgbClr val="000000"/>
                  </a:solidFill>
                </a:rPr>
                <a:t>主观题</a:t>
              </a:r>
              <a:endParaRPr lang="zh-CN" altLang="en-US" sz="2600">
                <a:solidFill>
                  <a:srgbClr val="000000"/>
                </a:solidFill>
              </a:endParaRPr>
            </a:p>
          </p:txBody>
        </p:sp>
        <p:sp>
          <p:nvSpPr>
            <p:cNvPr id="13" name="TipText"/>
            <p:cNvSpPr txBox="1"/>
            <p:nvPr>
              <p:custDataLst>
                <p:tags r:id="rId10"/>
              </p:custDataLst>
            </p:nvPr>
          </p:nvSpPr>
          <p:spPr>
            <a:xfrm>
              <a:off x="1517968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10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119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71500" y="571499"/>
            <a:ext cx="4572000" cy="307374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 smtClean="0">
                <a:solidFill>
                  <a:srgbClr val="000000"/>
                </a:solidFill>
              </a:rPr>
              <a:t>请根据本讲的学习内容为</a:t>
            </a:r>
            <a:r>
              <a:rPr lang="zh-CN" altLang="en-US" sz="2800" dirty="0">
                <a:solidFill>
                  <a:srgbClr val="000000"/>
                </a:solidFill>
              </a:rPr>
              <a:t>下面的句子选择恰当的译文</a:t>
            </a:r>
            <a:r>
              <a:rPr lang="zh-CN" altLang="en-US" sz="2800" dirty="0" smtClean="0">
                <a:solidFill>
                  <a:srgbClr val="000000"/>
                </a:solidFill>
              </a:rPr>
              <a:t>。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000000"/>
                </a:solidFill>
              </a:rPr>
              <a:t>1. The money was raised by the sale of lottery tickets.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143000" y="3714750"/>
            <a:ext cx="4207476" cy="857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000000"/>
                </a:solidFill>
              </a:rPr>
              <a:t>通过出售彩票可提高收入。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143000" y="4857750"/>
            <a:ext cx="4000500" cy="111056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000000"/>
                </a:solidFill>
              </a:rPr>
              <a:t>这笔钱是通过出售彩票募集的。</a:t>
            </a: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39496" y="3869055"/>
            <a:ext cx="548640" cy="548640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</a:rPr>
              <a:t>A</a:t>
            </a: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539496" y="5012055"/>
            <a:ext cx="548640" cy="548640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</a:rPr>
              <a:t>B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>
            <a:off x="2948940" y="8286750"/>
            <a:ext cx="1645920" cy="438912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</a:rPr>
              <a:t>提交</a:t>
            </a:r>
            <a:endParaRPr lang="zh-CN" altLang="en-US" sz="160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8" name="TitleBackground"/>
            <p:cNvSpPr/>
            <p:nvPr>
              <p:custDataLst>
                <p:tags r:id="rId10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ColorBlock"/>
            <p:cNvSpPr/>
            <p:nvPr>
              <p:custDataLst>
                <p:tags r:id="rId11"/>
              </p:custDataLst>
            </p:nvPr>
          </p:nvSpPr>
          <p:spPr>
            <a:xfrm>
              <a:off x="0" y="0"/>
              <a:ext cx="254000" cy="635000"/>
            </a:xfrm>
            <a:prstGeom prst="rect">
              <a:avLst/>
            </a:prstGeom>
            <a:solidFill>
              <a:srgbClr val="639EF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ypeText"/>
            <p:cNvSpPr/>
            <p:nvPr>
              <p:custDataLst>
                <p:tags r:id="rId12"/>
              </p:custDataLst>
            </p:nvPr>
          </p:nvSpPr>
          <p:spPr>
            <a:xfrm>
              <a:off x="254000" y="0"/>
              <a:ext cx="1270000" cy="635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FFFF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600" smtClean="0">
                  <a:solidFill>
                    <a:srgbClr val="000000"/>
                  </a:solidFill>
                </a:rPr>
                <a:t>单选题</a:t>
              </a:r>
              <a:endParaRPr lang="zh-CN" altLang="en-US" sz="2600">
                <a:solidFill>
                  <a:srgbClr val="000000"/>
                </a:solidFill>
              </a:endParaRPr>
            </a:p>
          </p:txBody>
        </p:sp>
        <p:sp>
          <p:nvSpPr>
            <p:cNvPr id="11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1517968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973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71500" y="571500"/>
            <a:ext cx="4572000" cy="28575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zh-CN" altLang="en-US" sz="2800" dirty="0" smtClean="0">
                <a:solidFill>
                  <a:srgbClr val="000000"/>
                </a:solidFill>
              </a:rPr>
              <a:t>请根据本讲的学习内容为</a:t>
            </a:r>
            <a:r>
              <a:rPr lang="zh-CN" altLang="en-US" sz="2800" dirty="0">
                <a:solidFill>
                  <a:srgbClr val="000000"/>
                </a:solidFill>
              </a:rPr>
              <a:t>下面的句子选择恰当的译文</a:t>
            </a:r>
            <a:r>
              <a:rPr lang="zh-CN" altLang="en-US" sz="2800" dirty="0" smtClean="0">
                <a:solidFill>
                  <a:srgbClr val="000000"/>
                </a:solidFill>
              </a:rPr>
              <a:t>。</a:t>
            </a:r>
            <a:endParaRPr lang="en-US" altLang="zh-CN" sz="2800" dirty="0" smtClean="0">
              <a:solidFill>
                <a:srgbClr val="000000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800" dirty="0">
                <a:solidFill>
                  <a:srgbClr val="000000"/>
                </a:solidFill>
              </a:rPr>
              <a:t>2. The annual premium on my policy is 3000 yuan.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143000" y="3714750"/>
            <a:ext cx="4000500" cy="857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000000"/>
                </a:solidFill>
              </a:rPr>
              <a:t>我的政策每年的奖金是三千元。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143000" y="4857750"/>
            <a:ext cx="4000500" cy="94992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000000"/>
                </a:solidFill>
              </a:rPr>
              <a:t>我的保险单每年的保险费是三千元。</a:t>
            </a: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39496" y="3869055"/>
            <a:ext cx="548640" cy="548640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</a:rPr>
              <a:t>A</a:t>
            </a: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539496" y="5012055"/>
            <a:ext cx="548640" cy="548640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smtClean="0">
                <a:solidFill>
                  <a:srgbClr val="FFFFFF"/>
                </a:solidFill>
              </a:rPr>
              <a:t>B</a:t>
            </a:r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>
            <a:off x="2948940" y="8286750"/>
            <a:ext cx="1645920" cy="438912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</a:rPr>
              <a:t>提交</a:t>
            </a:r>
            <a:endParaRPr lang="zh-CN" altLang="en-US" sz="160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8" name="TitleBackground"/>
            <p:cNvSpPr/>
            <p:nvPr>
              <p:custDataLst>
                <p:tags r:id="rId10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ColorBlock"/>
            <p:cNvSpPr/>
            <p:nvPr>
              <p:custDataLst>
                <p:tags r:id="rId11"/>
              </p:custDataLst>
            </p:nvPr>
          </p:nvSpPr>
          <p:spPr>
            <a:xfrm>
              <a:off x="0" y="0"/>
              <a:ext cx="254000" cy="635000"/>
            </a:xfrm>
            <a:prstGeom prst="rect">
              <a:avLst/>
            </a:prstGeom>
            <a:solidFill>
              <a:srgbClr val="639EF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ypeText"/>
            <p:cNvSpPr/>
            <p:nvPr>
              <p:custDataLst>
                <p:tags r:id="rId12"/>
              </p:custDataLst>
            </p:nvPr>
          </p:nvSpPr>
          <p:spPr>
            <a:xfrm>
              <a:off x="254000" y="0"/>
              <a:ext cx="1270000" cy="635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FFFF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600" smtClean="0">
                  <a:solidFill>
                    <a:srgbClr val="000000"/>
                  </a:solidFill>
                </a:rPr>
                <a:t>单选题</a:t>
              </a:r>
              <a:endParaRPr lang="zh-CN" altLang="en-US" sz="2600">
                <a:solidFill>
                  <a:srgbClr val="000000"/>
                </a:solidFill>
              </a:endParaRPr>
            </a:p>
          </p:txBody>
        </p:sp>
        <p:sp>
          <p:nvSpPr>
            <p:cNvPr id="11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1517968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0012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B8F5-D893-4438-B76E-5EB0BD05E9DD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58347" y="769207"/>
            <a:ext cx="4955059" cy="333323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zh-CN" altLang="en-US" sz="2600" dirty="0" smtClean="0">
                <a:solidFill>
                  <a:srgbClr val="000000"/>
                </a:solidFill>
              </a:rPr>
              <a:t>请根据本讲的学习内容为</a:t>
            </a:r>
            <a:r>
              <a:rPr lang="zh-CN" altLang="en-US" sz="2600" dirty="0">
                <a:solidFill>
                  <a:srgbClr val="000000"/>
                </a:solidFill>
              </a:rPr>
              <a:t>下面的句子选择恰当的译文</a:t>
            </a:r>
            <a:r>
              <a:rPr lang="zh-CN" altLang="en-US" sz="2600" dirty="0" smtClean="0">
                <a:solidFill>
                  <a:srgbClr val="000000"/>
                </a:solidFill>
              </a:rPr>
              <a:t>。</a:t>
            </a:r>
            <a:endParaRPr lang="en-US" altLang="zh-CN" sz="2600" dirty="0" smtClean="0">
              <a:solidFill>
                <a:srgbClr val="000000"/>
              </a:solidFill>
            </a:endParaRPr>
          </a:p>
          <a:p>
            <a:pPr algn="just">
              <a:spcBef>
                <a:spcPts val="600"/>
              </a:spcBef>
            </a:pPr>
            <a:r>
              <a:rPr lang="en-US" altLang="zh-CN" sz="2600" dirty="0">
                <a:solidFill>
                  <a:srgbClr val="000000"/>
                </a:solidFill>
              </a:rPr>
              <a:t>3. The claims concerning the quality of the commodity shall be lodged within 30 days after arrival of the cargo at the port of destination. </a:t>
            </a:r>
            <a:endParaRPr lang="zh-CN" altLang="en-US" sz="2600" dirty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204784" y="4572000"/>
            <a:ext cx="4000500" cy="147045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rgbClr val="000000"/>
                </a:solidFill>
              </a:rPr>
              <a:t>凡属质量索赔须于货物到达目的港之日起</a:t>
            </a:r>
            <a:r>
              <a:rPr lang="en-US" altLang="zh-CN" sz="2600" dirty="0">
                <a:solidFill>
                  <a:srgbClr val="000000"/>
                </a:solidFill>
              </a:rPr>
              <a:t>30</a:t>
            </a:r>
            <a:r>
              <a:rPr lang="zh-CN" altLang="en-US" sz="2600" dirty="0">
                <a:solidFill>
                  <a:srgbClr val="000000"/>
                </a:solidFill>
              </a:rPr>
              <a:t>天内提出。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204783" y="6178378"/>
            <a:ext cx="4000500" cy="129745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rgbClr val="FFFFFF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rgbClr val="000000"/>
                </a:solidFill>
              </a:rPr>
              <a:t>与商品质量有关的声明应在货物到达目的港后的</a:t>
            </a:r>
            <a:r>
              <a:rPr lang="en-US" altLang="zh-CN" sz="2600" dirty="0">
                <a:solidFill>
                  <a:srgbClr val="000000"/>
                </a:solidFill>
              </a:rPr>
              <a:t>30</a:t>
            </a:r>
            <a:r>
              <a:rPr lang="zh-CN" altLang="en-US" sz="2600" dirty="0">
                <a:solidFill>
                  <a:srgbClr val="000000"/>
                </a:solidFill>
              </a:rPr>
              <a:t>天内提出。</a:t>
            </a: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490068" y="4917990"/>
            <a:ext cx="548640" cy="488246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</a:rPr>
              <a:t>A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502425" y="6371297"/>
            <a:ext cx="548640" cy="548640"/>
          </a:xfrm>
          <a:prstGeom prst="ellipse">
            <a:avLst/>
          </a:prstGeom>
          <a:solidFill>
            <a:srgbClr val="808080"/>
          </a:solidFill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</a:rPr>
              <a:t>B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3" name="圆角矩形 12"/>
          <p:cNvSpPr/>
          <p:nvPr>
            <p:custDataLst>
              <p:tags r:id="rId7"/>
            </p:custDataLst>
          </p:nvPr>
        </p:nvSpPr>
        <p:spPr>
          <a:xfrm>
            <a:off x="2948940" y="8286750"/>
            <a:ext cx="1645920" cy="438912"/>
          </a:xfrm>
          <a:prstGeom prst="roundRect">
            <a:avLst/>
          </a:prstGeom>
          <a:solidFill>
            <a:srgbClr val="808080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1600" smtClean="0">
                <a:solidFill>
                  <a:srgbClr val="FFFFFF"/>
                </a:solidFill>
              </a:rPr>
              <a:t>提交</a:t>
            </a:r>
            <a:endParaRPr lang="zh-CN" altLang="en-US" sz="160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>
            <p:custDataLst>
              <p:tags r:id="rId8"/>
            </p:custDataLst>
          </p:nvPr>
        </p:nvGrpSpPr>
        <p:grpSpPr>
          <a:xfrm>
            <a:off x="0" y="0"/>
            <a:ext cx="5715000" cy="635000"/>
            <a:chOff x="0" y="0"/>
            <a:chExt cx="5715000" cy="635000"/>
          </a:xfrm>
        </p:grpSpPr>
        <p:sp>
          <p:nvSpPr>
            <p:cNvPr id="8" name="TitleBackground"/>
            <p:cNvSpPr/>
            <p:nvPr>
              <p:custDataLst>
                <p:tags r:id="rId10"/>
              </p:custDataLst>
            </p:nvPr>
          </p:nvSpPr>
          <p:spPr>
            <a:xfrm>
              <a:off x="0" y="0"/>
              <a:ext cx="5715000" cy="635000"/>
            </a:xfrm>
            <a:prstGeom prst="rect">
              <a:avLst/>
            </a:prstGeom>
            <a:solidFill>
              <a:srgbClr val="F6F7F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ColorBlock"/>
            <p:cNvSpPr/>
            <p:nvPr>
              <p:custDataLst>
                <p:tags r:id="rId11"/>
              </p:custDataLst>
            </p:nvPr>
          </p:nvSpPr>
          <p:spPr>
            <a:xfrm>
              <a:off x="0" y="0"/>
              <a:ext cx="254000" cy="635000"/>
            </a:xfrm>
            <a:prstGeom prst="rect">
              <a:avLst/>
            </a:prstGeom>
            <a:solidFill>
              <a:srgbClr val="639EF4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ypeText"/>
            <p:cNvSpPr/>
            <p:nvPr>
              <p:custDataLst>
                <p:tags r:id="rId12"/>
              </p:custDataLst>
            </p:nvPr>
          </p:nvSpPr>
          <p:spPr>
            <a:xfrm>
              <a:off x="254000" y="0"/>
              <a:ext cx="1270000" cy="635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FFFF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600" smtClean="0">
                  <a:solidFill>
                    <a:srgbClr val="000000"/>
                  </a:solidFill>
                </a:rPr>
                <a:t>单选题</a:t>
              </a:r>
              <a:endParaRPr lang="zh-CN" altLang="en-US" sz="2600">
                <a:solidFill>
                  <a:srgbClr val="000000"/>
                </a:solidFill>
              </a:endParaRPr>
            </a:p>
          </p:txBody>
        </p:sp>
        <p:sp>
          <p:nvSpPr>
            <p:cNvPr id="11" name="TipText"/>
            <p:cNvSpPr txBox="1"/>
            <p:nvPr>
              <p:custDataLst>
                <p:tags r:id="rId13"/>
              </p:custDataLst>
            </p:nvPr>
          </p:nvSpPr>
          <p:spPr>
            <a:xfrm>
              <a:off x="1517968" y="109220"/>
              <a:ext cx="2286000" cy="508000"/>
            </a:xfrm>
            <a:prstGeom prst="rect">
              <a:avLst/>
            </a:prstGeom>
            <a:noFill/>
          </p:spPr>
          <p:txBody>
            <a:bodyPr vert="horz" wrap="none" rtlCol="0" anchor="ctr" anchorCtr="0">
              <a:noAutofit/>
            </a:bodyPr>
            <a:lstStyle/>
            <a:p>
              <a:r>
                <a:rPr lang="en-US" altLang="zh-CN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r>
                <a:rPr lang="zh-CN" altLang="en-US" sz="2000" smtClean="0">
                  <a:solidFill>
                    <a:srgbClr val="80808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600" y="63500"/>
            <a:ext cx="1422400" cy="50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088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未知"/>
          <p:cNvSpPr>
            <a:spLocks noChangeArrowheads="1"/>
          </p:cNvSpPr>
          <p:nvPr/>
        </p:nvSpPr>
        <p:spPr bwMode="auto">
          <a:xfrm>
            <a:off x="1001117" y="4368851"/>
            <a:ext cx="304601" cy="105668"/>
          </a:xfrm>
          <a:custGeom>
            <a:avLst/>
            <a:gdLst>
              <a:gd name="T0" fmla="*/ 3 w 130"/>
              <a:gd name="T1" fmla="*/ 11 h 60"/>
              <a:gd name="T2" fmla="*/ 61 w 130"/>
              <a:gd name="T3" fmla="*/ 60 h 60"/>
              <a:gd name="T4" fmla="*/ 129 w 130"/>
              <a:gd name="T5" fmla="*/ 22 h 60"/>
              <a:gd name="T6" fmla="*/ 118 w 130"/>
              <a:gd name="T7" fmla="*/ 4 h 60"/>
              <a:gd name="T8" fmla="*/ 112 w 130"/>
              <a:gd name="T9" fmla="*/ 2 h 60"/>
              <a:gd name="T10" fmla="*/ 115 w 130"/>
              <a:gd name="T11" fmla="*/ 5 h 60"/>
              <a:gd name="T12" fmla="*/ 118 w 130"/>
              <a:gd name="T13" fmla="*/ 21 h 60"/>
              <a:gd name="T14" fmla="*/ 61 w 130"/>
              <a:gd name="T15" fmla="*/ 56 h 60"/>
              <a:gd name="T16" fmla="*/ 9 w 130"/>
              <a:gd name="T17" fmla="*/ 12 h 60"/>
              <a:gd name="T18" fmla="*/ 12 w 130"/>
              <a:gd name="T19" fmla="*/ 0 h 60"/>
              <a:gd name="T20" fmla="*/ 5 w 130"/>
              <a:gd name="T21" fmla="*/ 0 h 60"/>
              <a:gd name="T22" fmla="*/ 3 w 130"/>
              <a:gd name="T23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60">
                <a:moveTo>
                  <a:pt x="3" y="11"/>
                </a:moveTo>
                <a:cubicBezTo>
                  <a:pt x="0" y="40"/>
                  <a:pt x="27" y="60"/>
                  <a:pt x="61" y="60"/>
                </a:cubicBezTo>
                <a:cubicBezTo>
                  <a:pt x="97" y="60"/>
                  <a:pt x="130" y="46"/>
                  <a:pt x="129" y="22"/>
                </a:cubicBezTo>
                <a:cubicBezTo>
                  <a:pt x="129" y="12"/>
                  <a:pt x="122" y="6"/>
                  <a:pt x="118" y="4"/>
                </a:cubicBezTo>
                <a:cubicBezTo>
                  <a:pt x="116" y="2"/>
                  <a:pt x="114" y="1"/>
                  <a:pt x="112" y="2"/>
                </a:cubicBezTo>
                <a:cubicBezTo>
                  <a:pt x="111" y="2"/>
                  <a:pt x="114" y="4"/>
                  <a:pt x="115" y="5"/>
                </a:cubicBezTo>
                <a:cubicBezTo>
                  <a:pt x="118" y="10"/>
                  <a:pt x="119" y="16"/>
                  <a:pt x="118" y="21"/>
                </a:cubicBezTo>
                <a:cubicBezTo>
                  <a:pt x="117" y="42"/>
                  <a:pt x="94" y="56"/>
                  <a:pt x="61" y="56"/>
                </a:cubicBezTo>
                <a:cubicBezTo>
                  <a:pt x="31" y="54"/>
                  <a:pt x="6" y="37"/>
                  <a:pt x="9" y="12"/>
                </a:cubicBezTo>
                <a:cubicBezTo>
                  <a:pt x="10" y="8"/>
                  <a:pt x="11" y="4"/>
                  <a:pt x="12" y="0"/>
                </a:cubicBezTo>
                <a:cubicBezTo>
                  <a:pt x="10" y="0"/>
                  <a:pt x="8" y="0"/>
                  <a:pt x="5" y="0"/>
                </a:cubicBezTo>
                <a:cubicBezTo>
                  <a:pt x="4" y="3"/>
                  <a:pt x="3" y="7"/>
                  <a:pt x="3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75" name="未知"/>
          <p:cNvSpPr>
            <a:spLocks noChangeArrowheads="1"/>
          </p:cNvSpPr>
          <p:nvPr/>
        </p:nvSpPr>
        <p:spPr bwMode="auto">
          <a:xfrm>
            <a:off x="1551781" y="4167187"/>
            <a:ext cx="366118" cy="101948"/>
          </a:xfrm>
          <a:custGeom>
            <a:avLst/>
            <a:gdLst>
              <a:gd name="T0" fmla="*/ 83 w 156"/>
              <a:gd name="T1" fmla="*/ 0 h 58"/>
              <a:gd name="T2" fmla="*/ 9 w 156"/>
              <a:gd name="T3" fmla="*/ 32 h 58"/>
              <a:gd name="T4" fmla="*/ 1 w 156"/>
              <a:gd name="T5" fmla="*/ 51 h 58"/>
              <a:gd name="T6" fmla="*/ 2 w 156"/>
              <a:gd name="T7" fmla="*/ 58 h 58"/>
              <a:gd name="T8" fmla="*/ 4 w 156"/>
              <a:gd name="T9" fmla="*/ 50 h 58"/>
              <a:gd name="T10" fmla="*/ 13 w 156"/>
              <a:gd name="T11" fmla="*/ 35 h 58"/>
              <a:gd name="T12" fmla="*/ 82 w 156"/>
              <a:gd name="T13" fmla="*/ 7 h 58"/>
              <a:gd name="T14" fmla="*/ 147 w 156"/>
              <a:gd name="T15" fmla="*/ 50 h 58"/>
              <a:gd name="T16" fmla="*/ 155 w 156"/>
              <a:gd name="T17" fmla="*/ 50 h 58"/>
              <a:gd name="T18" fmla="*/ 83 w 156"/>
              <a:gd name="T1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58">
                <a:moveTo>
                  <a:pt x="83" y="0"/>
                </a:moveTo>
                <a:cubicBezTo>
                  <a:pt x="49" y="0"/>
                  <a:pt x="22" y="14"/>
                  <a:pt x="9" y="32"/>
                </a:cubicBezTo>
                <a:cubicBezTo>
                  <a:pt x="4" y="38"/>
                  <a:pt x="1" y="45"/>
                  <a:pt x="1" y="51"/>
                </a:cubicBezTo>
                <a:cubicBezTo>
                  <a:pt x="0" y="55"/>
                  <a:pt x="1" y="58"/>
                  <a:pt x="2" y="58"/>
                </a:cubicBezTo>
                <a:cubicBezTo>
                  <a:pt x="3" y="58"/>
                  <a:pt x="3" y="55"/>
                  <a:pt x="4" y="50"/>
                </a:cubicBezTo>
                <a:cubicBezTo>
                  <a:pt x="7" y="44"/>
                  <a:pt x="9" y="40"/>
                  <a:pt x="13" y="35"/>
                </a:cubicBezTo>
                <a:cubicBezTo>
                  <a:pt x="26" y="20"/>
                  <a:pt x="51" y="7"/>
                  <a:pt x="82" y="7"/>
                </a:cubicBezTo>
                <a:cubicBezTo>
                  <a:pt x="124" y="7"/>
                  <a:pt x="149" y="27"/>
                  <a:pt x="147" y="50"/>
                </a:cubicBezTo>
                <a:cubicBezTo>
                  <a:pt x="150" y="50"/>
                  <a:pt x="152" y="50"/>
                  <a:pt x="155" y="50"/>
                </a:cubicBezTo>
                <a:cubicBezTo>
                  <a:pt x="156" y="18"/>
                  <a:pt x="125" y="0"/>
                  <a:pt x="8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76" name="未知"/>
          <p:cNvSpPr>
            <a:spLocks noChangeArrowheads="1"/>
          </p:cNvSpPr>
          <p:nvPr/>
        </p:nvSpPr>
        <p:spPr bwMode="auto">
          <a:xfrm>
            <a:off x="1013024" y="4254996"/>
            <a:ext cx="902891" cy="113854"/>
          </a:xfrm>
          <a:custGeom>
            <a:avLst/>
            <a:gdLst>
              <a:gd name="T0" fmla="*/ 377 w 385"/>
              <a:gd name="T1" fmla="*/ 0 h 65"/>
              <a:gd name="T2" fmla="*/ 377 w 385"/>
              <a:gd name="T3" fmla="*/ 2 h 65"/>
              <a:gd name="T4" fmla="*/ 290 w 385"/>
              <a:gd name="T5" fmla="*/ 37 h 65"/>
              <a:gd name="T6" fmla="*/ 197 w 385"/>
              <a:gd name="T7" fmla="*/ 26 h 65"/>
              <a:gd name="T8" fmla="*/ 106 w 385"/>
              <a:gd name="T9" fmla="*/ 14 h 65"/>
              <a:gd name="T10" fmla="*/ 0 w 385"/>
              <a:gd name="T11" fmla="*/ 65 h 65"/>
              <a:gd name="T12" fmla="*/ 7 w 385"/>
              <a:gd name="T13" fmla="*/ 65 h 65"/>
              <a:gd name="T14" fmla="*/ 100 w 385"/>
              <a:gd name="T15" fmla="*/ 28 h 65"/>
              <a:gd name="T16" fmla="*/ 188 w 385"/>
              <a:gd name="T17" fmla="*/ 41 h 65"/>
              <a:gd name="T18" fmla="*/ 254 w 385"/>
              <a:gd name="T19" fmla="*/ 51 h 65"/>
              <a:gd name="T20" fmla="*/ 262 w 385"/>
              <a:gd name="T21" fmla="*/ 52 h 65"/>
              <a:gd name="T22" fmla="*/ 262 w 385"/>
              <a:gd name="T23" fmla="*/ 53 h 65"/>
              <a:gd name="T24" fmla="*/ 260 w 385"/>
              <a:gd name="T25" fmla="*/ 54 h 65"/>
              <a:gd name="T26" fmla="*/ 266 w 385"/>
              <a:gd name="T27" fmla="*/ 56 h 65"/>
              <a:gd name="T28" fmla="*/ 270 w 385"/>
              <a:gd name="T29" fmla="*/ 54 h 65"/>
              <a:gd name="T30" fmla="*/ 284 w 385"/>
              <a:gd name="T31" fmla="*/ 54 h 65"/>
              <a:gd name="T32" fmla="*/ 384 w 385"/>
              <a:gd name="T33" fmla="*/ 9 h 65"/>
              <a:gd name="T34" fmla="*/ 385 w 385"/>
              <a:gd name="T35" fmla="*/ 0 h 65"/>
              <a:gd name="T36" fmla="*/ 377 w 385"/>
              <a:gd name="T37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5" h="65">
                <a:moveTo>
                  <a:pt x="377" y="0"/>
                </a:moveTo>
                <a:cubicBezTo>
                  <a:pt x="377" y="1"/>
                  <a:pt x="377" y="2"/>
                  <a:pt x="377" y="2"/>
                </a:cubicBezTo>
                <a:cubicBezTo>
                  <a:pt x="372" y="28"/>
                  <a:pt x="337" y="40"/>
                  <a:pt x="290" y="37"/>
                </a:cubicBezTo>
                <a:cubicBezTo>
                  <a:pt x="255" y="35"/>
                  <a:pt x="223" y="30"/>
                  <a:pt x="197" y="26"/>
                </a:cubicBezTo>
                <a:cubicBezTo>
                  <a:pt x="168" y="21"/>
                  <a:pt x="134" y="15"/>
                  <a:pt x="106" y="14"/>
                </a:cubicBezTo>
                <a:cubicBezTo>
                  <a:pt x="55" y="13"/>
                  <a:pt x="11" y="32"/>
                  <a:pt x="0" y="65"/>
                </a:cubicBezTo>
                <a:cubicBezTo>
                  <a:pt x="3" y="65"/>
                  <a:pt x="5" y="65"/>
                  <a:pt x="7" y="65"/>
                </a:cubicBezTo>
                <a:cubicBezTo>
                  <a:pt x="19" y="38"/>
                  <a:pt x="57" y="25"/>
                  <a:pt x="100" y="28"/>
                </a:cubicBezTo>
                <a:cubicBezTo>
                  <a:pt x="129" y="29"/>
                  <a:pt x="159" y="35"/>
                  <a:pt x="188" y="41"/>
                </a:cubicBezTo>
                <a:cubicBezTo>
                  <a:pt x="213" y="45"/>
                  <a:pt x="234" y="49"/>
                  <a:pt x="254" y="51"/>
                </a:cubicBezTo>
                <a:cubicBezTo>
                  <a:pt x="256" y="52"/>
                  <a:pt x="259" y="52"/>
                  <a:pt x="262" y="52"/>
                </a:cubicBezTo>
                <a:cubicBezTo>
                  <a:pt x="262" y="53"/>
                  <a:pt x="262" y="53"/>
                  <a:pt x="262" y="53"/>
                </a:cubicBezTo>
                <a:cubicBezTo>
                  <a:pt x="261" y="53"/>
                  <a:pt x="260" y="53"/>
                  <a:pt x="260" y="54"/>
                </a:cubicBezTo>
                <a:cubicBezTo>
                  <a:pt x="262" y="54"/>
                  <a:pt x="264" y="55"/>
                  <a:pt x="266" y="56"/>
                </a:cubicBezTo>
                <a:cubicBezTo>
                  <a:pt x="267" y="55"/>
                  <a:pt x="269" y="55"/>
                  <a:pt x="270" y="54"/>
                </a:cubicBezTo>
                <a:cubicBezTo>
                  <a:pt x="274" y="53"/>
                  <a:pt x="279" y="54"/>
                  <a:pt x="284" y="54"/>
                </a:cubicBezTo>
                <a:cubicBezTo>
                  <a:pt x="337" y="55"/>
                  <a:pt x="378" y="41"/>
                  <a:pt x="384" y="9"/>
                </a:cubicBezTo>
                <a:cubicBezTo>
                  <a:pt x="384" y="6"/>
                  <a:pt x="385" y="3"/>
                  <a:pt x="385" y="0"/>
                </a:cubicBezTo>
                <a:cubicBezTo>
                  <a:pt x="382" y="0"/>
                  <a:pt x="380" y="0"/>
                  <a:pt x="37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77" name="未知"/>
          <p:cNvSpPr>
            <a:spLocks noChangeArrowheads="1"/>
          </p:cNvSpPr>
          <p:nvPr/>
        </p:nvSpPr>
        <p:spPr bwMode="auto">
          <a:xfrm>
            <a:off x="778868" y="4349503"/>
            <a:ext cx="857250" cy="334119"/>
          </a:xfrm>
          <a:custGeom>
            <a:avLst/>
            <a:gdLst>
              <a:gd name="T0" fmla="*/ 147 w 366"/>
              <a:gd name="T1" fmla="*/ 174 h 190"/>
              <a:gd name="T2" fmla="*/ 267 w 366"/>
              <a:gd name="T3" fmla="*/ 111 h 190"/>
              <a:gd name="T4" fmla="*/ 328 w 366"/>
              <a:gd name="T5" fmla="*/ 34 h 190"/>
              <a:gd name="T6" fmla="*/ 366 w 366"/>
              <a:gd name="T7" fmla="*/ 2 h 190"/>
              <a:gd name="T8" fmla="*/ 360 w 366"/>
              <a:gd name="T9" fmla="*/ 0 h 190"/>
              <a:gd name="T10" fmla="*/ 278 w 366"/>
              <a:gd name="T11" fmla="*/ 56 h 190"/>
              <a:gd name="T12" fmla="*/ 203 w 366"/>
              <a:gd name="T13" fmla="*/ 138 h 190"/>
              <a:gd name="T14" fmla="*/ 129 w 366"/>
              <a:gd name="T15" fmla="*/ 173 h 190"/>
              <a:gd name="T16" fmla="*/ 47 w 366"/>
              <a:gd name="T17" fmla="*/ 166 h 190"/>
              <a:gd name="T18" fmla="*/ 2 w 366"/>
              <a:gd name="T19" fmla="*/ 180 h 190"/>
              <a:gd name="T20" fmla="*/ 55 w 366"/>
              <a:gd name="T21" fmla="*/ 189 h 190"/>
              <a:gd name="T22" fmla="*/ 113 w 366"/>
              <a:gd name="T23" fmla="*/ 183 h 190"/>
              <a:gd name="T24" fmla="*/ 124 w 366"/>
              <a:gd name="T25" fmla="*/ 184 h 190"/>
              <a:gd name="T26" fmla="*/ 147 w 366"/>
              <a:gd name="T27" fmla="*/ 17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6" h="190">
                <a:moveTo>
                  <a:pt x="147" y="174"/>
                </a:moveTo>
                <a:cubicBezTo>
                  <a:pt x="182" y="165"/>
                  <a:pt x="229" y="146"/>
                  <a:pt x="267" y="111"/>
                </a:cubicBezTo>
                <a:cubicBezTo>
                  <a:pt x="295" y="84"/>
                  <a:pt x="305" y="62"/>
                  <a:pt x="328" y="34"/>
                </a:cubicBezTo>
                <a:cubicBezTo>
                  <a:pt x="342" y="18"/>
                  <a:pt x="356" y="7"/>
                  <a:pt x="366" y="2"/>
                </a:cubicBezTo>
                <a:cubicBezTo>
                  <a:pt x="364" y="1"/>
                  <a:pt x="362" y="0"/>
                  <a:pt x="360" y="0"/>
                </a:cubicBezTo>
                <a:cubicBezTo>
                  <a:pt x="331" y="9"/>
                  <a:pt x="304" y="28"/>
                  <a:pt x="278" y="56"/>
                </a:cubicBezTo>
                <a:cubicBezTo>
                  <a:pt x="247" y="88"/>
                  <a:pt x="234" y="111"/>
                  <a:pt x="203" y="138"/>
                </a:cubicBezTo>
                <a:cubicBezTo>
                  <a:pt x="180" y="157"/>
                  <a:pt x="147" y="170"/>
                  <a:pt x="129" y="173"/>
                </a:cubicBezTo>
                <a:cubicBezTo>
                  <a:pt x="108" y="171"/>
                  <a:pt x="70" y="166"/>
                  <a:pt x="47" y="166"/>
                </a:cubicBezTo>
                <a:cubicBezTo>
                  <a:pt x="26" y="166"/>
                  <a:pt x="4" y="169"/>
                  <a:pt x="2" y="180"/>
                </a:cubicBezTo>
                <a:cubicBezTo>
                  <a:pt x="0" y="190"/>
                  <a:pt x="35" y="190"/>
                  <a:pt x="55" y="189"/>
                </a:cubicBezTo>
                <a:cubicBezTo>
                  <a:pt x="70" y="189"/>
                  <a:pt x="98" y="186"/>
                  <a:pt x="113" y="183"/>
                </a:cubicBezTo>
                <a:cubicBezTo>
                  <a:pt x="116" y="184"/>
                  <a:pt x="120" y="184"/>
                  <a:pt x="124" y="184"/>
                </a:cubicBezTo>
                <a:cubicBezTo>
                  <a:pt x="130" y="178"/>
                  <a:pt x="137" y="173"/>
                  <a:pt x="147" y="1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78" name="未知"/>
          <p:cNvSpPr>
            <a:spLocks noChangeArrowheads="1"/>
          </p:cNvSpPr>
          <p:nvPr/>
        </p:nvSpPr>
        <p:spPr bwMode="auto">
          <a:xfrm>
            <a:off x="1069578" y="4580186"/>
            <a:ext cx="569516" cy="105668"/>
          </a:xfrm>
          <a:custGeom>
            <a:avLst/>
            <a:gdLst>
              <a:gd name="T0" fmla="*/ 234 w 243"/>
              <a:gd name="T1" fmla="*/ 4 h 60"/>
              <a:gd name="T2" fmla="*/ 210 w 243"/>
              <a:gd name="T3" fmla="*/ 23 h 60"/>
              <a:gd name="T4" fmla="*/ 104 w 243"/>
              <a:gd name="T5" fmla="*/ 49 h 60"/>
              <a:gd name="T6" fmla="*/ 17 w 243"/>
              <a:gd name="T7" fmla="*/ 44 h 60"/>
              <a:gd name="T8" fmla="*/ 17 w 243"/>
              <a:gd name="T9" fmla="*/ 44 h 60"/>
              <a:gd name="T10" fmla="*/ 23 w 243"/>
              <a:gd name="T11" fmla="*/ 43 h 60"/>
              <a:gd name="T12" fmla="*/ 0 w 243"/>
              <a:gd name="T13" fmla="*/ 53 h 60"/>
              <a:gd name="T14" fmla="*/ 96 w 243"/>
              <a:gd name="T15" fmla="*/ 60 h 60"/>
              <a:gd name="T16" fmla="*/ 212 w 243"/>
              <a:gd name="T17" fmla="*/ 28 h 60"/>
              <a:gd name="T18" fmla="*/ 237 w 243"/>
              <a:gd name="T19" fmla="*/ 8 h 60"/>
              <a:gd name="T20" fmla="*/ 241 w 243"/>
              <a:gd name="T21" fmla="*/ 1 h 60"/>
              <a:gd name="T22" fmla="*/ 234 w 243"/>
              <a:gd name="T23" fmla="*/ 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3" h="60">
                <a:moveTo>
                  <a:pt x="234" y="4"/>
                </a:moveTo>
                <a:cubicBezTo>
                  <a:pt x="228" y="9"/>
                  <a:pt x="220" y="17"/>
                  <a:pt x="210" y="23"/>
                </a:cubicBezTo>
                <a:cubicBezTo>
                  <a:pt x="179" y="43"/>
                  <a:pt x="150" y="49"/>
                  <a:pt x="104" y="49"/>
                </a:cubicBezTo>
                <a:cubicBezTo>
                  <a:pt x="66" y="49"/>
                  <a:pt x="29" y="46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4"/>
                  <a:pt x="21" y="43"/>
                  <a:pt x="23" y="43"/>
                </a:cubicBezTo>
                <a:cubicBezTo>
                  <a:pt x="13" y="42"/>
                  <a:pt x="6" y="47"/>
                  <a:pt x="0" y="53"/>
                </a:cubicBezTo>
                <a:cubicBezTo>
                  <a:pt x="22" y="56"/>
                  <a:pt x="60" y="60"/>
                  <a:pt x="96" y="60"/>
                </a:cubicBezTo>
                <a:cubicBezTo>
                  <a:pt x="147" y="60"/>
                  <a:pt x="181" y="50"/>
                  <a:pt x="212" y="28"/>
                </a:cubicBezTo>
                <a:cubicBezTo>
                  <a:pt x="221" y="21"/>
                  <a:pt x="231" y="13"/>
                  <a:pt x="237" y="8"/>
                </a:cubicBezTo>
                <a:cubicBezTo>
                  <a:pt x="241" y="5"/>
                  <a:pt x="243" y="2"/>
                  <a:pt x="241" y="1"/>
                </a:cubicBezTo>
                <a:cubicBezTo>
                  <a:pt x="239" y="0"/>
                  <a:pt x="237" y="1"/>
                  <a:pt x="234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79" name="未知"/>
          <p:cNvSpPr>
            <a:spLocks noEditPoints="1" noChangeArrowheads="1"/>
          </p:cNvSpPr>
          <p:nvPr/>
        </p:nvSpPr>
        <p:spPr bwMode="auto">
          <a:xfrm>
            <a:off x="1995290" y="4504284"/>
            <a:ext cx="290711" cy="176361"/>
          </a:xfrm>
          <a:custGeom>
            <a:avLst/>
            <a:gdLst>
              <a:gd name="T0" fmla="*/ 121 w 124"/>
              <a:gd name="T1" fmla="*/ 23 h 100"/>
              <a:gd name="T2" fmla="*/ 109 w 124"/>
              <a:gd name="T3" fmla="*/ 3 h 100"/>
              <a:gd name="T4" fmla="*/ 55 w 124"/>
              <a:gd name="T5" fmla="*/ 18 h 100"/>
              <a:gd name="T6" fmla="*/ 29 w 124"/>
              <a:gd name="T7" fmla="*/ 33 h 100"/>
              <a:gd name="T8" fmla="*/ 13 w 124"/>
              <a:gd name="T9" fmla="*/ 46 h 100"/>
              <a:gd name="T10" fmla="*/ 5 w 124"/>
              <a:gd name="T11" fmla="*/ 57 h 100"/>
              <a:gd name="T12" fmla="*/ 10 w 124"/>
              <a:gd name="T13" fmla="*/ 55 h 100"/>
              <a:gd name="T14" fmla="*/ 17 w 124"/>
              <a:gd name="T15" fmla="*/ 49 h 100"/>
              <a:gd name="T16" fmla="*/ 18 w 124"/>
              <a:gd name="T17" fmla="*/ 49 h 100"/>
              <a:gd name="T18" fmla="*/ 3 w 124"/>
              <a:gd name="T19" fmla="*/ 78 h 100"/>
              <a:gd name="T20" fmla="*/ 25 w 124"/>
              <a:gd name="T21" fmla="*/ 100 h 100"/>
              <a:gd name="T22" fmla="*/ 85 w 124"/>
              <a:gd name="T23" fmla="*/ 68 h 100"/>
              <a:gd name="T24" fmla="*/ 86 w 124"/>
              <a:gd name="T25" fmla="*/ 68 h 100"/>
              <a:gd name="T26" fmla="*/ 123 w 124"/>
              <a:gd name="T27" fmla="*/ 21 h 100"/>
              <a:gd name="T28" fmla="*/ 121 w 124"/>
              <a:gd name="T29" fmla="*/ 23 h 100"/>
              <a:gd name="T30" fmla="*/ 79 w 124"/>
              <a:gd name="T31" fmla="*/ 66 h 100"/>
              <a:gd name="T32" fmla="*/ 33 w 124"/>
              <a:gd name="T33" fmla="*/ 91 h 100"/>
              <a:gd name="T34" fmla="*/ 26 w 124"/>
              <a:gd name="T35" fmla="*/ 86 h 100"/>
              <a:gd name="T36" fmla="*/ 57 w 124"/>
              <a:gd name="T37" fmla="*/ 43 h 100"/>
              <a:gd name="T38" fmla="*/ 107 w 124"/>
              <a:gd name="T39" fmla="*/ 8 h 100"/>
              <a:gd name="T40" fmla="*/ 117 w 124"/>
              <a:gd name="T41" fmla="*/ 18 h 100"/>
              <a:gd name="T42" fmla="*/ 79 w 124"/>
              <a:gd name="T43" fmla="*/ 66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4" h="100">
                <a:moveTo>
                  <a:pt x="121" y="23"/>
                </a:moveTo>
                <a:cubicBezTo>
                  <a:pt x="124" y="14"/>
                  <a:pt x="120" y="4"/>
                  <a:pt x="109" y="3"/>
                </a:cubicBezTo>
                <a:cubicBezTo>
                  <a:pt x="95" y="0"/>
                  <a:pt x="76" y="7"/>
                  <a:pt x="55" y="18"/>
                </a:cubicBezTo>
                <a:cubicBezTo>
                  <a:pt x="44" y="23"/>
                  <a:pt x="35" y="29"/>
                  <a:pt x="29" y="33"/>
                </a:cubicBezTo>
                <a:cubicBezTo>
                  <a:pt x="24" y="37"/>
                  <a:pt x="15" y="45"/>
                  <a:pt x="13" y="46"/>
                </a:cubicBezTo>
                <a:cubicBezTo>
                  <a:pt x="7" y="52"/>
                  <a:pt x="4" y="55"/>
                  <a:pt x="5" y="57"/>
                </a:cubicBezTo>
                <a:cubicBezTo>
                  <a:pt x="6" y="58"/>
                  <a:pt x="8" y="57"/>
                  <a:pt x="10" y="55"/>
                </a:cubicBezTo>
                <a:cubicBezTo>
                  <a:pt x="14" y="52"/>
                  <a:pt x="16" y="50"/>
                  <a:pt x="17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8" y="61"/>
                  <a:pt x="4" y="69"/>
                  <a:pt x="3" y="78"/>
                </a:cubicBezTo>
                <a:cubicBezTo>
                  <a:pt x="0" y="95"/>
                  <a:pt x="13" y="100"/>
                  <a:pt x="25" y="100"/>
                </a:cubicBezTo>
                <a:cubicBezTo>
                  <a:pt x="46" y="98"/>
                  <a:pt x="71" y="80"/>
                  <a:pt x="8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101" y="55"/>
                  <a:pt x="113" y="39"/>
                  <a:pt x="123" y="21"/>
                </a:cubicBezTo>
                <a:cubicBezTo>
                  <a:pt x="123" y="22"/>
                  <a:pt x="122" y="23"/>
                  <a:pt x="121" y="23"/>
                </a:cubicBezTo>
                <a:close/>
                <a:moveTo>
                  <a:pt x="79" y="66"/>
                </a:moveTo>
                <a:cubicBezTo>
                  <a:pt x="64" y="79"/>
                  <a:pt x="44" y="91"/>
                  <a:pt x="33" y="91"/>
                </a:cubicBezTo>
                <a:cubicBezTo>
                  <a:pt x="29" y="91"/>
                  <a:pt x="27" y="90"/>
                  <a:pt x="26" y="86"/>
                </a:cubicBezTo>
                <a:cubicBezTo>
                  <a:pt x="25" y="79"/>
                  <a:pt x="34" y="64"/>
                  <a:pt x="57" y="43"/>
                </a:cubicBezTo>
                <a:cubicBezTo>
                  <a:pt x="76" y="23"/>
                  <a:pt x="96" y="8"/>
                  <a:pt x="107" y="8"/>
                </a:cubicBezTo>
                <a:cubicBezTo>
                  <a:pt x="113" y="8"/>
                  <a:pt x="118" y="11"/>
                  <a:pt x="117" y="18"/>
                </a:cubicBezTo>
                <a:cubicBezTo>
                  <a:pt x="116" y="27"/>
                  <a:pt x="97" y="50"/>
                  <a:pt x="79" y="6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0" name="未知"/>
          <p:cNvSpPr>
            <a:spLocks noChangeArrowheads="1"/>
          </p:cNvSpPr>
          <p:nvPr/>
        </p:nvSpPr>
        <p:spPr bwMode="auto">
          <a:xfrm>
            <a:off x="2372321" y="4509492"/>
            <a:ext cx="208359" cy="167432"/>
          </a:xfrm>
          <a:custGeom>
            <a:avLst/>
            <a:gdLst>
              <a:gd name="T0" fmla="*/ 77 w 89"/>
              <a:gd name="T1" fmla="*/ 35 h 95"/>
              <a:gd name="T2" fmla="*/ 89 w 89"/>
              <a:gd name="T3" fmla="*/ 12 h 95"/>
              <a:gd name="T4" fmla="*/ 75 w 89"/>
              <a:gd name="T5" fmla="*/ 0 h 95"/>
              <a:gd name="T6" fmla="*/ 38 w 89"/>
              <a:gd name="T7" fmla="*/ 18 h 95"/>
              <a:gd name="T8" fmla="*/ 10 w 89"/>
              <a:gd name="T9" fmla="*/ 43 h 95"/>
              <a:gd name="T10" fmla="*/ 1 w 89"/>
              <a:gd name="T11" fmla="*/ 53 h 95"/>
              <a:gd name="T12" fmla="*/ 11 w 89"/>
              <a:gd name="T13" fmla="*/ 48 h 95"/>
              <a:gd name="T14" fmla="*/ 34 w 89"/>
              <a:gd name="T15" fmla="*/ 28 h 95"/>
              <a:gd name="T16" fmla="*/ 56 w 89"/>
              <a:gd name="T17" fmla="*/ 13 h 95"/>
              <a:gd name="T18" fmla="*/ 64 w 89"/>
              <a:gd name="T19" fmla="*/ 12 h 95"/>
              <a:gd name="T20" fmla="*/ 60 w 89"/>
              <a:gd name="T21" fmla="*/ 22 h 95"/>
              <a:gd name="T22" fmla="*/ 38 w 89"/>
              <a:gd name="T23" fmla="*/ 50 h 95"/>
              <a:gd name="T24" fmla="*/ 14 w 89"/>
              <a:gd name="T25" fmla="*/ 87 h 95"/>
              <a:gd name="T26" fmla="*/ 21 w 89"/>
              <a:gd name="T27" fmla="*/ 95 h 95"/>
              <a:gd name="T28" fmla="*/ 35 w 89"/>
              <a:gd name="T29" fmla="*/ 90 h 95"/>
              <a:gd name="T30" fmla="*/ 40 w 89"/>
              <a:gd name="T31" fmla="*/ 87 h 95"/>
              <a:gd name="T32" fmla="*/ 54 w 89"/>
              <a:gd name="T33" fmla="*/ 67 h 95"/>
              <a:gd name="T34" fmla="*/ 77 w 89"/>
              <a:gd name="T35" fmla="*/ 3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9" h="95">
                <a:moveTo>
                  <a:pt x="77" y="35"/>
                </a:moveTo>
                <a:cubicBezTo>
                  <a:pt x="85" y="25"/>
                  <a:pt x="89" y="18"/>
                  <a:pt x="89" y="12"/>
                </a:cubicBezTo>
                <a:cubicBezTo>
                  <a:pt x="89" y="6"/>
                  <a:pt x="86" y="0"/>
                  <a:pt x="75" y="0"/>
                </a:cubicBezTo>
                <a:cubicBezTo>
                  <a:pt x="64" y="0"/>
                  <a:pt x="53" y="6"/>
                  <a:pt x="38" y="18"/>
                </a:cubicBezTo>
                <a:cubicBezTo>
                  <a:pt x="28" y="25"/>
                  <a:pt x="16" y="37"/>
                  <a:pt x="10" y="43"/>
                </a:cubicBezTo>
                <a:cubicBezTo>
                  <a:pt x="3" y="49"/>
                  <a:pt x="0" y="52"/>
                  <a:pt x="1" y="53"/>
                </a:cubicBezTo>
                <a:cubicBezTo>
                  <a:pt x="3" y="55"/>
                  <a:pt x="5" y="53"/>
                  <a:pt x="11" y="48"/>
                </a:cubicBezTo>
                <a:cubicBezTo>
                  <a:pt x="18" y="41"/>
                  <a:pt x="27" y="34"/>
                  <a:pt x="34" y="28"/>
                </a:cubicBezTo>
                <a:cubicBezTo>
                  <a:pt x="41" y="22"/>
                  <a:pt x="49" y="16"/>
                  <a:pt x="56" y="13"/>
                </a:cubicBezTo>
                <a:cubicBezTo>
                  <a:pt x="59" y="11"/>
                  <a:pt x="62" y="10"/>
                  <a:pt x="64" y="12"/>
                </a:cubicBezTo>
                <a:cubicBezTo>
                  <a:pt x="65" y="14"/>
                  <a:pt x="64" y="17"/>
                  <a:pt x="60" y="22"/>
                </a:cubicBezTo>
                <a:cubicBezTo>
                  <a:pt x="54" y="29"/>
                  <a:pt x="44" y="42"/>
                  <a:pt x="38" y="50"/>
                </a:cubicBezTo>
                <a:cubicBezTo>
                  <a:pt x="29" y="61"/>
                  <a:pt x="18" y="80"/>
                  <a:pt x="14" y="87"/>
                </a:cubicBezTo>
                <a:cubicBezTo>
                  <a:pt x="10" y="94"/>
                  <a:pt x="13" y="95"/>
                  <a:pt x="21" y="95"/>
                </a:cubicBezTo>
                <a:cubicBezTo>
                  <a:pt x="27" y="95"/>
                  <a:pt x="30" y="94"/>
                  <a:pt x="35" y="90"/>
                </a:cubicBezTo>
                <a:cubicBezTo>
                  <a:pt x="37" y="89"/>
                  <a:pt x="38" y="88"/>
                  <a:pt x="40" y="87"/>
                </a:cubicBezTo>
                <a:cubicBezTo>
                  <a:pt x="43" y="80"/>
                  <a:pt x="48" y="73"/>
                  <a:pt x="54" y="67"/>
                </a:cubicBezTo>
                <a:cubicBezTo>
                  <a:pt x="60" y="58"/>
                  <a:pt x="70" y="45"/>
                  <a:pt x="7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1" name="未知"/>
          <p:cNvSpPr>
            <a:spLocks noChangeArrowheads="1"/>
          </p:cNvSpPr>
          <p:nvPr/>
        </p:nvSpPr>
        <p:spPr bwMode="auto">
          <a:xfrm>
            <a:off x="2466578" y="4509493"/>
            <a:ext cx="313531" cy="153293"/>
          </a:xfrm>
          <a:custGeom>
            <a:avLst/>
            <a:gdLst>
              <a:gd name="T0" fmla="*/ 122 w 134"/>
              <a:gd name="T1" fmla="*/ 0 h 87"/>
              <a:gd name="T2" fmla="*/ 63 w 134"/>
              <a:gd name="T3" fmla="*/ 29 h 87"/>
              <a:gd name="T4" fmla="*/ 12 w 134"/>
              <a:gd name="T5" fmla="*/ 70 h 87"/>
              <a:gd name="T6" fmla="*/ 12 w 134"/>
              <a:gd name="T7" fmla="*/ 70 h 87"/>
              <a:gd name="T8" fmla="*/ 14 w 134"/>
              <a:gd name="T9" fmla="*/ 67 h 87"/>
              <a:gd name="T10" fmla="*/ 0 w 134"/>
              <a:gd name="T11" fmla="*/ 87 h 87"/>
              <a:gd name="T12" fmla="*/ 57 w 134"/>
              <a:gd name="T13" fmla="*/ 41 h 87"/>
              <a:gd name="T14" fmla="*/ 99 w 134"/>
              <a:gd name="T15" fmla="*/ 13 h 87"/>
              <a:gd name="T16" fmla="*/ 114 w 134"/>
              <a:gd name="T17" fmla="*/ 9 h 87"/>
              <a:gd name="T18" fmla="*/ 114 w 134"/>
              <a:gd name="T19" fmla="*/ 15 h 87"/>
              <a:gd name="T20" fmla="*/ 134 w 134"/>
              <a:gd name="T21" fmla="*/ 3 h 87"/>
              <a:gd name="T22" fmla="*/ 122 w 134"/>
              <a:gd name="T23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4" h="87">
                <a:moveTo>
                  <a:pt x="122" y="0"/>
                </a:moveTo>
                <a:cubicBezTo>
                  <a:pt x="106" y="0"/>
                  <a:pt x="82" y="15"/>
                  <a:pt x="63" y="29"/>
                </a:cubicBezTo>
                <a:cubicBezTo>
                  <a:pt x="43" y="43"/>
                  <a:pt x="25" y="59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69"/>
                  <a:pt x="13" y="68"/>
                  <a:pt x="14" y="67"/>
                </a:cubicBezTo>
                <a:cubicBezTo>
                  <a:pt x="8" y="73"/>
                  <a:pt x="3" y="80"/>
                  <a:pt x="0" y="87"/>
                </a:cubicBezTo>
                <a:cubicBezTo>
                  <a:pt x="21" y="70"/>
                  <a:pt x="34" y="58"/>
                  <a:pt x="57" y="41"/>
                </a:cubicBezTo>
                <a:cubicBezTo>
                  <a:pt x="74" y="27"/>
                  <a:pt x="89" y="18"/>
                  <a:pt x="99" y="13"/>
                </a:cubicBezTo>
                <a:cubicBezTo>
                  <a:pt x="105" y="10"/>
                  <a:pt x="111" y="8"/>
                  <a:pt x="114" y="9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21" y="10"/>
                  <a:pt x="127" y="6"/>
                  <a:pt x="134" y="3"/>
                </a:cubicBezTo>
                <a:cubicBezTo>
                  <a:pt x="131" y="1"/>
                  <a:pt x="127" y="0"/>
                  <a:pt x="1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2" name="未知"/>
          <p:cNvSpPr>
            <a:spLocks noChangeArrowheads="1"/>
          </p:cNvSpPr>
          <p:nvPr/>
        </p:nvSpPr>
        <p:spPr bwMode="auto">
          <a:xfrm>
            <a:off x="3518297" y="4484937"/>
            <a:ext cx="135930" cy="49113"/>
          </a:xfrm>
          <a:custGeom>
            <a:avLst/>
            <a:gdLst>
              <a:gd name="T0" fmla="*/ 27 w 58"/>
              <a:gd name="T1" fmla="*/ 28 h 28"/>
              <a:gd name="T2" fmla="*/ 50 w 58"/>
              <a:gd name="T3" fmla="*/ 21 h 28"/>
              <a:gd name="T4" fmla="*/ 56 w 58"/>
              <a:gd name="T5" fmla="*/ 13 h 28"/>
              <a:gd name="T6" fmla="*/ 48 w 58"/>
              <a:gd name="T7" fmla="*/ 18 h 28"/>
              <a:gd name="T8" fmla="*/ 29 w 58"/>
              <a:gd name="T9" fmla="*/ 23 h 28"/>
              <a:gd name="T10" fmla="*/ 9 w 58"/>
              <a:gd name="T11" fmla="*/ 1 h 28"/>
              <a:gd name="T12" fmla="*/ 9 w 58"/>
              <a:gd name="T13" fmla="*/ 0 h 28"/>
              <a:gd name="T14" fmla="*/ 0 w 58"/>
              <a:gd name="T15" fmla="*/ 3 h 28"/>
              <a:gd name="T16" fmla="*/ 27 w 58"/>
              <a:gd name="T1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" h="28">
                <a:moveTo>
                  <a:pt x="27" y="28"/>
                </a:moveTo>
                <a:cubicBezTo>
                  <a:pt x="37" y="28"/>
                  <a:pt x="44" y="25"/>
                  <a:pt x="50" y="21"/>
                </a:cubicBezTo>
                <a:cubicBezTo>
                  <a:pt x="54" y="19"/>
                  <a:pt x="58" y="14"/>
                  <a:pt x="56" y="13"/>
                </a:cubicBezTo>
                <a:cubicBezTo>
                  <a:pt x="55" y="11"/>
                  <a:pt x="53" y="15"/>
                  <a:pt x="48" y="18"/>
                </a:cubicBezTo>
                <a:cubicBezTo>
                  <a:pt x="44" y="21"/>
                  <a:pt x="37" y="23"/>
                  <a:pt x="29" y="23"/>
                </a:cubicBezTo>
                <a:cubicBezTo>
                  <a:pt x="15" y="23"/>
                  <a:pt x="9" y="14"/>
                  <a:pt x="9" y="1"/>
                </a:cubicBezTo>
                <a:cubicBezTo>
                  <a:pt x="9" y="1"/>
                  <a:pt x="9" y="1"/>
                  <a:pt x="9" y="0"/>
                </a:cubicBezTo>
                <a:cubicBezTo>
                  <a:pt x="6" y="1"/>
                  <a:pt x="3" y="2"/>
                  <a:pt x="0" y="3"/>
                </a:cubicBezTo>
                <a:cubicBezTo>
                  <a:pt x="2" y="19"/>
                  <a:pt x="13" y="28"/>
                  <a:pt x="27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3" name="未知"/>
          <p:cNvSpPr>
            <a:spLocks noEditPoints="1" noChangeArrowheads="1"/>
          </p:cNvSpPr>
          <p:nvPr/>
        </p:nvSpPr>
        <p:spPr bwMode="auto">
          <a:xfrm>
            <a:off x="3633391" y="4265414"/>
            <a:ext cx="717352" cy="416719"/>
          </a:xfrm>
          <a:custGeom>
            <a:avLst/>
            <a:gdLst>
              <a:gd name="T0" fmla="*/ 295 w 306"/>
              <a:gd name="T1" fmla="*/ 1 h 237"/>
              <a:gd name="T2" fmla="*/ 255 w 306"/>
              <a:gd name="T3" fmla="*/ 23 h 237"/>
              <a:gd name="T4" fmla="*/ 169 w 306"/>
              <a:gd name="T5" fmla="*/ 121 h 237"/>
              <a:gd name="T6" fmla="*/ 88 w 306"/>
              <a:gd name="T7" fmla="*/ 197 h 237"/>
              <a:gd name="T8" fmla="*/ 28 w 306"/>
              <a:gd name="T9" fmla="*/ 227 h 237"/>
              <a:gd name="T10" fmla="*/ 20 w 306"/>
              <a:gd name="T11" fmla="*/ 219 h 237"/>
              <a:gd name="T12" fmla="*/ 0 w 306"/>
              <a:gd name="T13" fmla="*/ 233 h 237"/>
              <a:gd name="T14" fmla="*/ 16 w 306"/>
              <a:gd name="T15" fmla="*/ 237 h 237"/>
              <a:gd name="T16" fmla="*/ 150 w 306"/>
              <a:gd name="T17" fmla="*/ 151 h 237"/>
              <a:gd name="T18" fmla="*/ 148 w 306"/>
              <a:gd name="T19" fmla="*/ 154 h 237"/>
              <a:gd name="T20" fmla="*/ 218 w 306"/>
              <a:gd name="T21" fmla="*/ 97 h 237"/>
              <a:gd name="T22" fmla="*/ 261 w 306"/>
              <a:gd name="T23" fmla="*/ 60 h 237"/>
              <a:gd name="T24" fmla="*/ 297 w 306"/>
              <a:gd name="T25" fmla="*/ 25 h 237"/>
              <a:gd name="T26" fmla="*/ 295 w 306"/>
              <a:gd name="T27" fmla="*/ 1 h 237"/>
              <a:gd name="T28" fmla="*/ 289 w 306"/>
              <a:gd name="T29" fmla="*/ 28 h 237"/>
              <a:gd name="T30" fmla="*/ 257 w 306"/>
              <a:gd name="T31" fmla="*/ 57 h 237"/>
              <a:gd name="T32" fmla="*/ 229 w 306"/>
              <a:gd name="T33" fmla="*/ 80 h 237"/>
              <a:gd name="T34" fmla="*/ 270 w 306"/>
              <a:gd name="T35" fmla="*/ 27 h 237"/>
              <a:gd name="T36" fmla="*/ 296 w 306"/>
              <a:gd name="T37" fmla="*/ 6 h 237"/>
              <a:gd name="T38" fmla="*/ 289 w 306"/>
              <a:gd name="T39" fmla="*/ 2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6" h="237">
                <a:moveTo>
                  <a:pt x="295" y="1"/>
                </a:moveTo>
                <a:cubicBezTo>
                  <a:pt x="284" y="0"/>
                  <a:pt x="268" y="11"/>
                  <a:pt x="255" y="23"/>
                </a:cubicBezTo>
                <a:cubicBezTo>
                  <a:pt x="227" y="52"/>
                  <a:pt x="209" y="72"/>
                  <a:pt x="169" y="121"/>
                </a:cubicBezTo>
                <a:cubicBezTo>
                  <a:pt x="148" y="146"/>
                  <a:pt x="122" y="173"/>
                  <a:pt x="88" y="197"/>
                </a:cubicBezTo>
                <a:cubicBezTo>
                  <a:pt x="68" y="212"/>
                  <a:pt x="41" y="228"/>
                  <a:pt x="28" y="227"/>
                </a:cubicBezTo>
                <a:cubicBezTo>
                  <a:pt x="24" y="226"/>
                  <a:pt x="21" y="224"/>
                  <a:pt x="20" y="219"/>
                </a:cubicBezTo>
                <a:cubicBezTo>
                  <a:pt x="14" y="224"/>
                  <a:pt x="7" y="229"/>
                  <a:pt x="0" y="233"/>
                </a:cubicBezTo>
                <a:cubicBezTo>
                  <a:pt x="4" y="236"/>
                  <a:pt x="9" y="237"/>
                  <a:pt x="16" y="237"/>
                </a:cubicBezTo>
                <a:cubicBezTo>
                  <a:pt x="52" y="237"/>
                  <a:pt x="115" y="187"/>
                  <a:pt x="150" y="151"/>
                </a:cubicBezTo>
                <a:cubicBezTo>
                  <a:pt x="149" y="152"/>
                  <a:pt x="148" y="153"/>
                  <a:pt x="148" y="154"/>
                </a:cubicBezTo>
                <a:cubicBezTo>
                  <a:pt x="169" y="132"/>
                  <a:pt x="191" y="105"/>
                  <a:pt x="218" y="97"/>
                </a:cubicBezTo>
                <a:cubicBezTo>
                  <a:pt x="236" y="80"/>
                  <a:pt x="245" y="73"/>
                  <a:pt x="261" y="60"/>
                </a:cubicBezTo>
                <a:cubicBezTo>
                  <a:pt x="272" y="51"/>
                  <a:pt x="287" y="38"/>
                  <a:pt x="297" y="25"/>
                </a:cubicBezTo>
                <a:cubicBezTo>
                  <a:pt x="305" y="14"/>
                  <a:pt x="306" y="2"/>
                  <a:pt x="295" y="1"/>
                </a:cubicBezTo>
                <a:close/>
                <a:moveTo>
                  <a:pt x="289" y="28"/>
                </a:moveTo>
                <a:cubicBezTo>
                  <a:pt x="284" y="34"/>
                  <a:pt x="271" y="46"/>
                  <a:pt x="257" y="57"/>
                </a:cubicBezTo>
                <a:cubicBezTo>
                  <a:pt x="248" y="65"/>
                  <a:pt x="239" y="72"/>
                  <a:pt x="229" y="80"/>
                </a:cubicBezTo>
                <a:cubicBezTo>
                  <a:pt x="243" y="61"/>
                  <a:pt x="256" y="43"/>
                  <a:pt x="270" y="27"/>
                </a:cubicBezTo>
                <a:cubicBezTo>
                  <a:pt x="279" y="14"/>
                  <a:pt x="290" y="4"/>
                  <a:pt x="296" y="6"/>
                </a:cubicBezTo>
                <a:cubicBezTo>
                  <a:pt x="300" y="8"/>
                  <a:pt x="299" y="16"/>
                  <a:pt x="289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4" name="未知"/>
          <p:cNvSpPr>
            <a:spLocks noChangeArrowheads="1"/>
          </p:cNvSpPr>
          <p:nvPr/>
        </p:nvSpPr>
        <p:spPr bwMode="auto">
          <a:xfrm>
            <a:off x="3860602" y="4726037"/>
            <a:ext cx="206375" cy="139154"/>
          </a:xfrm>
          <a:custGeom>
            <a:avLst/>
            <a:gdLst>
              <a:gd name="T0" fmla="*/ 3 w 88"/>
              <a:gd name="T1" fmla="*/ 1 h 79"/>
              <a:gd name="T2" fmla="*/ 0 w 88"/>
              <a:gd name="T3" fmla="*/ 6 h 79"/>
              <a:gd name="T4" fmla="*/ 77 w 88"/>
              <a:gd name="T5" fmla="*/ 68 h 79"/>
              <a:gd name="T6" fmla="*/ 76 w 88"/>
              <a:gd name="T7" fmla="*/ 78 h 79"/>
              <a:gd name="T8" fmla="*/ 82 w 88"/>
              <a:gd name="T9" fmla="*/ 67 h 79"/>
              <a:gd name="T10" fmla="*/ 3 w 88"/>
              <a:gd name="T11" fmla="*/ 1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" h="79">
                <a:moveTo>
                  <a:pt x="3" y="1"/>
                </a:moveTo>
                <a:cubicBezTo>
                  <a:pt x="2" y="3"/>
                  <a:pt x="1" y="4"/>
                  <a:pt x="0" y="6"/>
                </a:cubicBezTo>
                <a:cubicBezTo>
                  <a:pt x="53" y="5"/>
                  <a:pt x="82" y="29"/>
                  <a:pt x="77" y="68"/>
                </a:cubicBezTo>
                <a:cubicBezTo>
                  <a:pt x="76" y="76"/>
                  <a:pt x="75" y="77"/>
                  <a:pt x="76" y="78"/>
                </a:cubicBezTo>
                <a:cubicBezTo>
                  <a:pt x="78" y="79"/>
                  <a:pt x="81" y="73"/>
                  <a:pt x="82" y="67"/>
                </a:cubicBezTo>
                <a:cubicBezTo>
                  <a:pt x="88" y="27"/>
                  <a:pt x="57" y="0"/>
                  <a:pt x="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5" name="未知"/>
          <p:cNvSpPr>
            <a:spLocks noEditPoints="1" noChangeArrowheads="1"/>
          </p:cNvSpPr>
          <p:nvPr/>
        </p:nvSpPr>
        <p:spPr bwMode="auto">
          <a:xfrm>
            <a:off x="3352602" y="4720828"/>
            <a:ext cx="513953" cy="302121"/>
          </a:xfrm>
          <a:custGeom>
            <a:avLst/>
            <a:gdLst>
              <a:gd name="T0" fmla="*/ 216 w 219"/>
              <a:gd name="T1" fmla="*/ 4 h 172"/>
              <a:gd name="T2" fmla="*/ 219 w 219"/>
              <a:gd name="T3" fmla="*/ 0 h 172"/>
              <a:gd name="T4" fmla="*/ 191 w 219"/>
              <a:gd name="T5" fmla="*/ 3 h 172"/>
              <a:gd name="T6" fmla="*/ 188 w 219"/>
              <a:gd name="T7" fmla="*/ 8 h 172"/>
              <a:gd name="T8" fmla="*/ 83 w 219"/>
              <a:gd name="T9" fmla="*/ 54 h 172"/>
              <a:gd name="T10" fmla="*/ 2 w 219"/>
              <a:gd name="T11" fmla="*/ 149 h 172"/>
              <a:gd name="T12" fmla="*/ 25 w 219"/>
              <a:gd name="T13" fmla="*/ 172 h 172"/>
              <a:gd name="T14" fmla="*/ 154 w 219"/>
              <a:gd name="T15" fmla="*/ 84 h 172"/>
              <a:gd name="T16" fmla="*/ 212 w 219"/>
              <a:gd name="T17" fmla="*/ 9 h 172"/>
              <a:gd name="T18" fmla="*/ 215 w 219"/>
              <a:gd name="T19" fmla="*/ 9 h 172"/>
              <a:gd name="T20" fmla="*/ 218 w 219"/>
              <a:gd name="T21" fmla="*/ 4 h 172"/>
              <a:gd name="T22" fmla="*/ 216 w 219"/>
              <a:gd name="T23" fmla="*/ 4 h 172"/>
              <a:gd name="T24" fmla="*/ 133 w 219"/>
              <a:gd name="T25" fmla="*/ 83 h 172"/>
              <a:gd name="T26" fmla="*/ 63 w 219"/>
              <a:gd name="T27" fmla="*/ 154 h 172"/>
              <a:gd name="T28" fmla="*/ 29 w 219"/>
              <a:gd name="T29" fmla="*/ 165 h 172"/>
              <a:gd name="T30" fmla="*/ 18 w 219"/>
              <a:gd name="T31" fmla="*/ 151 h 172"/>
              <a:gd name="T32" fmla="*/ 87 w 219"/>
              <a:gd name="T33" fmla="*/ 59 h 172"/>
              <a:gd name="T34" fmla="*/ 185 w 219"/>
              <a:gd name="T35" fmla="*/ 14 h 172"/>
              <a:gd name="T36" fmla="*/ 133 w 219"/>
              <a:gd name="T37" fmla="*/ 8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9" h="172">
                <a:moveTo>
                  <a:pt x="216" y="4"/>
                </a:moveTo>
                <a:cubicBezTo>
                  <a:pt x="217" y="3"/>
                  <a:pt x="218" y="1"/>
                  <a:pt x="219" y="0"/>
                </a:cubicBezTo>
                <a:cubicBezTo>
                  <a:pt x="210" y="1"/>
                  <a:pt x="200" y="2"/>
                  <a:pt x="191" y="3"/>
                </a:cubicBezTo>
                <a:cubicBezTo>
                  <a:pt x="190" y="5"/>
                  <a:pt x="189" y="6"/>
                  <a:pt x="188" y="8"/>
                </a:cubicBezTo>
                <a:cubicBezTo>
                  <a:pt x="158" y="14"/>
                  <a:pt x="118" y="30"/>
                  <a:pt x="83" y="54"/>
                </a:cubicBezTo>
                <a:cubicBezTo>
                  <a:pt x="54" y="73"/>
                  <a:pt x="4" y="118"/>
                  <a:pt x="2" y="149"/>
                </a:cubicBezTo>
                <a:cubicBezTo>
                  <a:pt x="0" y="168"/>
                  <a:pt x="15" y="172"/>
                  <a:pt x="25" y="172"/>
                </a:cubicBezTo>
                <a:cubicBezTo>
                  <a:pt x="55" y="172"/>
                  <a:pt x="111" y="134"/>
                  <a:pt x="154" y="84"/>
                </a:cubicBezTo>
                <a:cubicBezTo>
                  <a:pt x="182" y="51"/>
                  <a:pt x="196" y="33"/>
                  <a:pt x="212" y="9"/>
                </a:cubicBezTo>
                <a:cubicBezTo>
                  <a:pt x="213" y="9"/>
                  <a:pt x="214" y="9"/>
                  <a:pt x="215" y="9"/>
                </a:cubicBezTo>
                <a:cubicBezTo>
                  <a:pt x="216" y="7"/>
                  <a:pt x="217" y="6"/>
                  <a:pt x="218" y="4"/>
                </a:cubicBezTo>
                <a:cubicBezTo>
                  <a:pt x="217" y="4"/>
                  <a:pt x="217" y="4"/>
                  <a:pt x="216" y="4"/>
                </a:cubicBezTo>
                <a:close/>
                <a:moveTo>
                  <a:pt x="133" y="83"/>
                </a:moveTo>
                <a:cubicBezTo>
                  <a:pt x="110" y="114"/>
                  <a:pt x="82" y="142"/>
                  <a:pt x="63" y="154"/>
                </a:cubicBezTo>
                <a:cubicBezTo>
                  <a:pt x="49" y="162"/>
                  <a:pt x="38" y="166"/>
                  <a:pt x="29" y="165"/>
                </a:cubicBezTo>
                <a:cubicBezTo>
                  <a:pt x="24" y="164"/>
                  <a:pt x="18" y="160"/>
                  <a:pt x="18" y="151"/>
                </a:cubicBezTo>
                <a:cubicBezTo>
                  <a:pt x="18" y="124"/>
                  <a:pt x="59" y="78"/>
                  <a:pt x="87" y="59"/>
                </a:cubicBezTo>
                <a:cubicBezTo>
                  <a:pt x="120" y="36"/>
                  <a:pt x="157" y="20"/>
                  <a:pt x="185" y="14"/>
                </a:cubicBezTo>
                <a:cubicBezTo>
                  <a:pt x="165" y="39"/>
                  <a:pt x="146" y="66"/>
                  <a:pt x="133" y="8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6" name="未知"/>
          <p:cNvSpPr>
            <a:spLocks noChangeArrowheads="1"/>
          </p:cNvSpPr>
          <p:nvPr/>
        </p:nvSpPr>
        <p:spPr bwMode="auto">
          <a:xfrm>
            <a:off x="3803056" y="4436567"/>
            <a:ext cx="339328" cy="290215"/>
          </a:xfrm>
          <a:custGeom>
            <a:avLst/>
            <a:gdLst>
              <a:gd name="T0" fmla="*/ 143 w 145"/>
              <a:gd name="T1" fmla="*/ 1 h 165"/>
              <a:gd name="T2" fmla="*/ 145 w 145"/>
              <a:gd name="T3" fmla="*/ 0 h 165"/>
              <a:gd name="T4" fmla="*/ 75 w 145"/>
              <a:gd name="T5" fmla="*/ 57 h 165"/>
              <a:gd name="T6" fmla="*/ 0 w 145"/>
              <a:gd name="T7" fmla="*/ 165 h 165"/>
              <a:gd name="T8" fmla="*/ 28 w 145"/>
              <a:gd name="T9" fmla="*/ 162 h 165"/>
              <a:gd name="T10" fmla="*/ 72 w 145"/>
              <a:gd name="T11" fmla="*/ 99 h 165"/>
              <a:gd name="T12" fmla="*/ 143 w 145"/>
              <a:gd name="T13" fmla="*/ 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" h="165">
                <a:moveTo>
                  <a:pt x="143" y="1"/>
                </a:moveTo>
                <a:cubicBezTo>
                  <a:pt x="144" y="1"/>
                  <a:pt x="144" y="0"/>
                  <a:pt x="145" y="0"/>
                </a:cubicBezTo>
                <a:cubicBezTo>
                  <a:pt x="118" y="8"/>
                  <a:pt x="96" y="35"/>
                  <a:pt x="75" y="57"/>
                </a:cubicBezTo>
                <a:cubicBezTo>
                  <a:pt x="58" y="81"/>
                  <a:pt x="26" y="127"/>
                  <a:pt x="0" y="165"/>
                </a:cubicBezTo>
                <a:cubicBezTo>
                  <a:pt x="9" y="164"/>
                  <a:pt x="19" y="163"/>
                  <a:pt x="28" y="162"/>
                </a:cubicBezTo>
                <a:cubicBezTo>
                  <a:pt x="39" y="146"/>
                  <a:pt x="53" y="126"/>
                  <a:pt x="72" y="99"/>
                </a:cubicBezTo>
                <a:cubicBezTo>
                  <a:pt x="92" y="71"/>
                  <a:pt x="123" y="29"/>
                  <a:pt x="14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7" name="未知"/>
          <p:cNvSpPr>
            <a:spLocks noChangeArrowheads="1"/>
          </p:cNvSpPr>
          <p:nvPr/>
        </p:nvSpPr>
        <p:spPr bwMode="auto">
          <a:xfrm>
            <a:off x="3612556" y="4274344"/>
            <a:ext cx="358179" cy="400348"/>
          </a:xfrm>
          <a:custGeom>
            <a:avLst/>
            <a:gdLst>
              <a:gd name="T0" fmla="*/ 128 w 153"/>
              <a:gd name="T1" fmla="*/ 0 h 228"/>
              <a:gd name="T2" fmla="*/ 119 w 153"/>
              <a:gd name="T3" fmla="*/ 4 h 228"/>
              <a:gd name="T4" fmla="*/ 131 w 153"/>
              <a:gd name="T5" fmla="*/ 24 h 228"/>
              <a:gd name="T6" fmla="*/ 71 w 153"/>
              <a:gd name="T7" fmla="*/ 108 h 228"/>
              <a:gd name="T8" fmla="*/ 1 w 153"/>
              <a:gd name="T9" fmla="*/ 207 h 228"/>
              <a:gd name="T10" fmla="*/ 9 w 153"/>
              <a:gd name="T11" fmla="*/ 228 h 228"/>
              <a:gd name="T12" fmla="*/ 29 w 153"/>
              <a:gd name="T13" fmla="*/ 214 h 228"/>
              <a:gd name="T14" fmla="*/ 30 w 153"/>
              <a:gd name="T15" fmla="*/ 209 h 228"/>
              <a:gd name="T16" fmla="*/ 99 w 153"/>
              <a:gd name="T17" fmla="*/ 114 h 228"/>
              <a:gd name="T18" fmla="*/ 152 w 153"/>
              <a:gd name="T19" fmla="*/ 29 h 228"/>
              <a:gd name="T20" fmla="*/ 128 w 153"/>
              <a:gd name="T21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3" h="228">
                <a:moveTo>
                  <a:pt x="128" y="0"/>
                </a:moveTo>
                <a:cubicBezTo>
                  <a:pt x="125" y="1"/>
                  <a:pt x="122" y="2"/>
                  <a:pt x="119" y="4"/>
                </a:cubicBezTo>
                <a:cubicBezTo>
                  <a:pt x="128" y="6"/>
                  <a:pt x="134" y="13"/>
                  <a:pt x="131" y="24"/>
                </a:cubicBezTo>
                <a:cubicBezTo>
                  <a:pt x="125" y="44"/>
                  <a:pt x="105" y="69"/>
                  <a:pt x="71" y="108"/>
                </a:cubicBezTo>
                <a:cubicBezTo>
                  <a:pt x="28" y="155"/>
                  <a:pt x="4" y="184"/>
                  <a:pt x="1" y="207"/>
                </a:cubicBezTo>
                <a:cubicBezTo>
                  <a:pt x="0" y="217"/>
                  <a:pt x="3" y="224"/>
                  <a:pt x="9" y="228"/>
                </a:cubicBezTo>
                <a:cubicBezTo>
                  <a:pt x="16" y="224"/>
                  <a:pt x="23" y="219"/>
                  <a:pt x="29" y="214"/>
                </a:cubicBezTo>
                <a:cubicBezTo>
                  <a:pt x="29" y="213"/>
                  <a:pt x="29" y="211"/>
                  <a:pt x="30" y="209"/>
                </a:cubicBezTo>
                <a:cubicBezTo>
                  <a:pt x="32" y="191"/>
                  <a:pt x="56" y="162"/>
                  <a:pt x="99" y="114"/>
                </a:cubicBezTo>
                <a:cubicBezTo>
                  <a:pt x="126" y="83"/>
                  <a:pt x="152" y="53"/>
                  <a:pt x="152" y="29"/>
                </a:cubicBezTo>
                <a:cubicBezTo>
                  <a:pt x="153" y="14"/>
                  <a:pt x="143" y="4"/>
                  <a:pt x="1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8" name="未知"/>
          <p:cNvSpPr>
            <a:spLocks noChangeArrowheads="1"/>
          </p:cNvSpPr>
          <p:nvPr/>
        </p:nvSpPr>
        <p:spPr bwMode="auto">
          <a:xfrm>
            <a:off x="3516313" y="4269135"/>
            <a:ext cx="395883" cy="221010"/>
          </a:xfrm>
          <a:custGeom>
            <a:avLst/>
            <a:gdLst>
              <a:gd name="T0" fmla="*/ 149 w 169"/>
              <a:gd name="T1" fmla="*/ 0 h 126"/>
              <a:gd name="T2" fmla="*/ 43 w 169"/>
              <a:gd name="T3" fmla="*/ 43 h 126"/>
              <a:gd name="T4" fmla="*/ 1 w 169"/>
              <a:gd name="T5" fmla="*/ 125 h 126"/>
              <a:gd name="T6" fmla="*/ 1 w 169"/>
              <a:gd name="T7" fmla="*/ 126 h 126"/>
              <a:gd name="T8" fmla="*/ 10 w 169"/>
              <a:gd name="T9" fmla="*/ 123 h 126"/>
              <a:gd name="T10" fmla="*/ 54 w 169"/>
              <a:gd name="T11" fmla="*/ 53 h 126"/>
              <a:gd name="T12" fmla="*/ 149 w 169"/>
              <a:gd name="T13" fmla="*/ 5 h 126"/>
              <a:gd name="T14" fmla="*/ 160 w 169"/>
              <a:gd name="T15" fmla="*/ 7 h 126"/>
              <a:gd name="T16" fmla="*/ 169 w 169"/>
              <a:gd name="T17" fmla="*/ 3 h 126"/>
              <a:gd name="T18" fmla="*/ 149 w 169"/>
              <a:gd name="T1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9" h="126">
                <a:moveTo>
                  <a:pt x="149" y="0"/>
                </a:moveTo>
                <a:cubicBezTo>
                  <a:pt x="122" y="0"/>
                  <a:pt x="77" y="13"/>
                  <a:pt x="43" y="43"/>
                </a:cubicBezTo>
                <a:cubicBezTo>
                  <a:pt x="16" y="68"/>
                  <a:pt x="0" y="101"/>
                  <a:pt x="1" y="125"/>
                </a:cubicBezTo>
                <a:cubicBezTo>
                  <a:pt x="1" y="125"/>
                  <a:pt x="1" y="126"/>
                  <a:pt x="1" y="126"/>
                </a:cubicBezTo>
                <a:cubicBezTo>
                  <a:pt x="4" y="125"/>
                  <a:pt x="7" y="124"/>
                  <a:pt x="10" y="123"/>
                </a:cubicBezTo>
                <a:cubicBezTo>
                  <a:pt x="10" y="101"/>
                  <a:pt x="31" y="75"/>
                  <a:pt x="54" y="53"/>
                </a:cubicBezTo>
                <a:cubicBezTo>
                  <a:pt x="84" y="23"/>
                  <a:pt x="121" y="5"/>
                  <a:pt x="149" y="5"/>
                </a:cubicBezTo>
                <a:cubicBezTo>
                  <a:pt x="153" y="5"/>
                  <a:pt x="157" y="6"/>
                  <a:pt x="160" y="7"/>
                </a:cubicBezTo>
                <a:cubicBezTo>
                  <a:pt x="163" y="5"/>
                  <a:pt x="166" y="4"/>
                  <a:pt x="169" y="3"/>
                </a:cubicBezTo>
                <a:cubicBezTo>
                  <a:pt x="163" y="1"/>
                  <a:pt x="156" y="0"/>
                  <a:pt x="14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89" name="未知"/>
          <p:cNvSpPr>
            <a:spLocks noChangeArrowheads="1"/>
          </p:cNvSpPr>
          <p:nvPr/>
        </p:nvSpPr>
        <p:spPr bwMode="auto">
          <a:xfrm>
            <a:off x="4068961" y="4509492"/>
            <a:ext cx="239117" cy="172641"/>
          </a:xfrm>
          <a:custGeom>
            <a:avLst/>
            <a:gdLst>
              <a:gd name="T0" fmla="*/ 32 w 102"/>
              <a:gd name="T1" fmla="*/ 93 h 98"/>
              <a:gd name="T2" fmla="*/ 24 w 102"/>
              <a:gd name="T3" fmla="*/ 83 h 98"/>
              <a:gd name="T4" fmla="*/ 56 w 102"/>
              <a:gd name="T5" fmla="*/ 35 h 98"/>
              <a:gd name="T6" fmla="*/ 96 w 102"/>
              <a:gd name="T7" fmla="*/ 5 h 98"/>
              <a:gd name="T8" fmla="*/ 102 w 102"/>
              <a:gd name="T9" fmla="*/ 2 h 98"/>
              <a:gd name="T10" fmla="*/ 93 w 102"/>
              <a:gd name="T11" fmla="*/ 0 h 98"/>
              <a:gd name="T12" fmla="*/ 48 w 102"/>
              <a:gd name="T13" fmla="*/ 14 h 98"/>
              <a:gd name="T14" fmla="*/ 22 w 102"/>
              <a:gd name="T15" fmla="*/ 30 h 98"/>
              <a:gd name="T16" fmla="*/ 5 w 102"/>
              <a:gd name="T17" fmla="*/ 44 h 98"/>
              <a:gd name="T18" fmla="*/ 1 w 102"/>
              <a:gd name="T19" fmla="*/ 51 h 98"/>
              <a:gd name="T20" fmla="*/ 8 w 102"/>
              <a:gd name="T21" fmla="*/ 47 h 98"/>
              <a:gd name="T22" fmla="*/ 18 w 102"/>
              <a:gd name="T23" fmla="*/ 38 h 98"/>
              <a:gd name="T24" fmla="*/ 18 w 102"/>
              <a:gd name="T25" fmla="*/ 39 h 98"/>
              <a:gd name="T26" fmla="*/ 1 w 102"/>
              <a:gd name="T27" fmla="*/ 74 h 98"/>
              <a:gd name="T28" fmla="*/ 28 w 102"/>
              <a:gd name="T29" fmla="*/ 98 h 98"/>
              <a:gd name="T30" fmla="*/ 31 w 102"/>
              <a:gd name="T31" fmla="*/ 98 h 98"/>
              <a:gd name="T32" fmla="*/ 33 w 102"/>
              <a:gd name="T33" fmla="*/ 93 h 98"/>
              <a:gd name="T34" fmla="*/ 32 w 102"/>
              <a:gd name="T35" fmla="*/ 9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2" h="98">
                <a:moveTo>
                  <a:pt x="32" y="93"/>
                </a:moveTo>
                <a:cubicBezTo>
                  <a:pt x="26" y="93"/>
                  <a:pt x="24" y="89"/>
                  <a:pt x="24" y="83"/>
                </a:cubicBezTo>
                <a:cubicBezTo>
                  <a:pt x="26" y="72"/>
                  <a:pt x="40" y="51"/>
                  <a:pt x="56" y="35"/>
                </a:cubicBezTo>
                <a:cubicBezTo>
                  <a:pt x="72" y="20"/>
                  <a:pt x="82" y="11"/>
                  <a:pt x="96" y="5"/>
                </a:cubicBezTo>
                <a:cubicBezTo>
                  <a:pt x="100" y="3"/>
                  <a:pt x="102" y="3"/>
                  <a:pt x="102" y="2"/>
                </a:cubicBezTo>
                <a:cubicBezTo>
                  <a:pt x="102" y="0"/>
                  <a:pt x="97" y="0"/>
                  <a:pt x="93" y="0"/>
                </a:cubicBezTo>
                <a:cubicBezTo>
                  <a:pt x="81" y="0"/>
                  <a:pt x="64" y="6"/>
                  <a:pt x="48" y="14"/>
                </a:cubicBezTo>
                <a:cubicBezTo>
                  <a:pt x="37" y="20"/>
                  <a:pt x="29" y="25"/>
                  <a:pt x="22" y="30"/>
                </a:cubicBezTo>
                <a:cubicBezTo>
                  <a:pt x="16" y="34"/>
                  <a:pt x="9" y="40"/>
                  <a:pt x="5" y="44"/>
                </a:cubicBezTo>
                <a:cubicBezTo>
                  <a:pt x="3" y="46"/>
                  <a:pt x="0" y="49"/>
                  <a:pt x="1" y="51"/>
                </a:cubicBezTo>
                <a:cubicBezTo>
                  <a:pt x="2" y="52"/>
                  <a:pt x="4" y="51"/>
                  <a:pt x="8" y="47"/>
                </a:cubicBezTo>
                <a:cubicBezTo>
                  <a:pt x="12" y="44"/>
                  <a:pt x="14" y="42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8" y="50"/>
                  <a:pt x="1" y="63"/>
                  <a:pt x="1" y="74"/>
                </a:cubicBezTo>
                <a:cubicBezTo>
                  <a:pt x="0" y="90"/>
                  <a:pt x="11" y="98"/>
                  <a:pt x="28" y="98"/>
                </a:cubicBezTo>
                <a:cubicBezTo>
                  <a:pt x="29" y="98"/>
                  <a:pt x="30" y="98"/>
                  <a:pt x="31" y="98"/>
                </a:cubicBezTo>
                <a:cubicBezTo>
                  <a:pt x="31" y="96"/>
                  <a:pt x="32" y="94"/>
                  <a:pt x="33" y="93"/>
                </a:cubicBezTo>
                <a:cubicBezTo>
                  <a:pt x="33" y="93"/>
                  <a:pt x="32" y="93"/>
                  <a:pt x="32" y="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0" name="未知"/>
          <p:cNvSpPr>
            <a:spLocks noChangeArrowheads="1"/>
          </p:cNvSpPr>
          <p:nvPr/>
        </p:nvSpPr>
        <p:spPr bwMode="auto">
          <a:xfrm>
            <a:off x="4142384" y="4509492"/>
            <a:ext cx="225226" cy="172641"/>
          </a:xfrm>
          <a:custGeom>
            <a:avLst/>
            <a:gdLst>
              <a:gd name="T0" fmla="*/ 64 w 96"/>
              <a:gd name="T1" fmla="*/ 68 h 98"/>
              <a:gd name="T2" fmla="*/ 64 w 96"/>
              <a:gd name="T3" fmla="*/ 68 h 98"/>
              <a:gd name="T4" fmla="*/ 72 w 96"/>
              <a:gd name="T5" fmla="*/ 59 h 98"/>
              <a:gd name="T6" fmla="*/ 95 w 96"/>
              <a:gd name="T7" fmla="*/ 23 h 98"/>
              <a:gd name="T8" fmla="*/ 88 w 96"/>
              <a:gd name="T9" fmla="*/ 4 h 98"/>
              <a:gd name="T10" fmla="*/ 80 w 96"/>
              <a:gd name="T11" fmla="*/ 1 h 98"/>
              <a:gd name="T12" fmla="*/ 81 w 96"/>
              <a:gd name="T13" fmla="*/ 9 h 98"/>
              <a:gd name="T14" fmla="*/ 79 w 96"/>
              <a:gd name="T15" fmla="*/ 22 h 98"/>
              <a:gd name="T16" fmla="*/ 62 w 96"/>
              <a:gd name="T17" fmla="*/ 36 h 98"/>
              <a:gd name="T18" fmla="*/ 52 w 96"/>
              <a:gd name="T19" fmla="*/ 59 h 98"/>
              <a:gd name="T20" fmla="*/ 51 w 96"/>
              <a:gd name="T21" fmla="*/ 60 h 98"/>
              <a:gd name="T22" fmla="*/ 2 w 96"/>
              <a:gd name="T23" fmla="*/ 93 h 98"/>
              <a:gd name="T24" fmla="*/ 0 w 96"/>
              <a:gd name="T25" fmla="*/ 98 h 98"/>
              <a:gd name="T26" fmla="*/ 54 w 96"/>
              <a:gd name="T27" fmla="*/ 75 h 98"/>
              <a:gd name="T28" fmla="*/ 59 w 96"/>
              <a:gd name="T29" fmla="*/ 71 h 98"/>
              <a:gd name="T30" fmla="*/ 60 w 96"/>
              <a:gd name="T31" fmla="*/ 72 h 98"/>
              <a:gd name="T32" fmla="*/ 64 w 96"/>
              <a:gd name="T33" fmla="*/ 6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8">
                <a:moveTo>
                  <a:pt x="64" y="68"/>
                </a:moveTo>
                <a:cubicBezTo>
                  <a:pt x="64" y="68"/>
                  <a:pt x="64" y="68"/>
                  <a:pt x="64" y="68"/>
                </a:cubicBezTo>
                <a:cubicBezTo>
                  <a:pt x="67" y="65"/>
                  <a:pt x="69" y="62"/>
                  <a:pt x="72" y="59"/>
                </a:cubicBezTo>
                <a:cubicBezTo>
                  <a:pt x="85" y="47"/>
                  <a:pt x="93" y="34"/>
                  <a:pt x="95" y="23"/>
                </a:cubicBezTo>
                <a:cubicBezTo>
                  <a:pt x="96" y="15"/>
                  <a:pt x="93" y="8"/>
                  <a:pt x="88" y="4"/>
                </a:cubicBezTo>
                <a:cubicBezTo>
                  <a:pt x="86" y="2"/>
                  <a:pt x="83" y="0"/>
                  <a:pt x="80" y="1"/>
                </a:cubicBezTo>
                <a:cubicBezTo>
                  <a:pt x="79" y="2"/>
                  <a:pt x="81" y="3"/>
                  <a:pt x="81" y="9"/>
                </a:cubicBezTo>
                <a:cubicBezTo>
                  <a:pt x="81" y="12"/>
                  <a:pt x="81" y="18"/>
                  <a:pt x="79" y="22"/>
                </a:cubicBezTo>
                <a:cubicBezTo>
                  <a:pt x="76" y="24"/>
                  <a:pt x="68" y="28"/>
                  <a:pt x="62" y="36"/>
                </a:cubicBezTo>
                <a:cubicBezTo>
                  <a:pt x="55" y="46"/>
                  <a:pt x="53" y="54"/>
                  <a:pt x="52" y="59"/>
                </a:cubicBezTo>
                <a:cubicBezTo>
                  <a:pt x="52" y="60"/>
                  <a:pt x="52" y="60"/>
                  <a:pt x="51" y="60"/>
                </a:cubicBezTo>
                <a:cubicBezTo>
                  <a:pt x="35" y="78"/>
                  <a:pt x="14" y="92"/>
                  <a:pt x="2" y="93"/>
                </a:cubicBezTo>
                <a:cubicBezTo>
                  <a:pt x="1" y="94"/>
                  <a:pt x="0" y="96"/>
                  <a:pt x="0" y="98"/>
                </a:cubicBezTo>
                <a:cubicBezTo>
                  <a:pt x="19" y="97"/>
                  <a:pt x="40" y="85"/>
                  <a:pt x="54" y="75"/>
                </a:cubicBezTo>
                <a:cubicBezTo>
                  <a:pt x="56" y="74"/>
                  <a:pt x="58" y="73"/>
                  <a:pt x="59" y="71"/>
                </a:cubicBezTo>
                <a:cubicBezTo>
                  <a:pt x="60" y="72"/>
                  <a:pt x="60" y="72"/>
                  <a:pt x="60" y="72"/>
                </a:cubicBezTo>
                <a:cubicBezTo>
                  <a:pt x="61" y="70"/>
                  <a:pt x="62" y="69"/>
                  <a:pt x="64" y="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1" name="未知"/>
          <p:cNvSpPr>
            <a:spLocks noChangeArrowheads="1"/>
          </p:cNvSpPr>
          <p:nvPr/>
        </p:nvSpPr>
        <p:spPr bwMode="auto">
          <a:xfrm>
            <a:off x="4383485" y="4511725"/>
            <a:ext cx="208359" cy="91529"/>
          </a:xfrm>
          <a:custGeom>
            <a:avLst/>
            <a:gdLst>
              <a:gd name="T0" fmla="*/ 78 w 89"/>
              <a:gd name="T1" fmla="*/ 0 h 52"/>
              <a:gd name="T2" fmla="*/ 46 w 89"/>
              <a:gd name="T3" fmla="*/ 12 h 52"/>
              <a:gd name="T4" fmla="*/ 8 w 89"/>
              <a:gd name="T5" fmla="*/ 42 h 52"/>
              <a:gd name="T6" fmla="*/ 2 w 89"/>
              <a:gd name="T7" fmla="*/ 51 h 52"/>
              <a:gd name="T8" fmla="*/ 10 w 89"/>
              <a:gd name="T9" fmla="*/ 47 h 52"/>
              <a:gd name="T10" fmla="*/ 29 w 89"/>
              <a:gd name="T11" fmla="*/ 30 h 52"/>
              <a:gd name="T12" fmla="*/ 53 w 89"/>
              <a:gd name="T13" fmla="*/ 14 h 52"/>
              <a:gd name="T14" fmla="*/ 49 w 89"/>
              <a:gd name="T15" fmla="*/ 18 h 52"/>
              <a:gd name="T16" fmla="*/ 88 w 89"/>
              <a:gd name="T17" fmla="*/ 4 h 52"/>
              <a:gd name="T18" fmla="*/ 78 w 89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9" h="52">
                <a:moveTo>
                  <a:pt x="78" y="0"/>
                </a:moveTo>
                <a:cubicBezTo>
                  <a:pt x="68" y="0"/>
                  <a:pt x="61" y="2"/>
                  <a:pt x="46" y="12"/>
                </a:cubicBezTo>
                <a:cubicBezTo>
                  <a:pt x="33" y="21"/>
                  <a:pt x="14" y="37"/>
                  <a:pt x="8" y="42"/>
                </a:cubicBezTo>
                <a:cubicBezTo>
                  <a:pt x="2" y="48"/>
                  <a:pt x="0" y="50"/>
                  <a:pt x="2" y="51"/>
                </a:cubicBezTo>
                <a:cubicBezTo>
                  <a:pt x="3" y="52"/>
                  <a:pt x="5" y="51"/>
                  <a:pt x="10" y="47"/>
                </a:cubicBezTo>
                <a:cubicBezTo>
                  <a:pt x="15" y="42"/>
                  <a:pt x="21" y="37"/>
                  <a:pt x="29" y="30"/>
                </a:cubicBezTo>
                <a:cubicBezTo>
                  <a:pt x="38" y="24"/>
                  <a:pt x="49" y="16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61" y="15"/>
                  <a:pt x="75" y="9"/>
                  <a:pt x="88" y="4"/>
                </a:cubicBezTo>
                <a:cubicBezTo>
                  <a:pt x="89" y="1"/>
                  <a:pt x="86" y="0"/>
                  <a:pt x="7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2" name="未知"/>
          <p:cNvSpPr>
            <a:spLocks noChangeArrowheads="1"/>
          </p:cNvSpPr>
          <p:nvPr/>
        </p:nvSpPr>
        <p:spPr bwMode="auto">
          <a:xfrm>
            <a:off x="4390431" y="4512469"/>
            <a:ext cx="199429" cy="158502"/>
          </a:xfrm>
          <a:custGeom>
            <a:avLst/>
            <a:gdLst>
              <a:gd name="T0" fmla="*/ 32 w 85"/>
              <a:gd name="T1" fmla="*/ 68 h 90"/>
              <a:gd name="T2" fmla="*/ 53 w 85"/>
              <a:gd name="T3" fmla="*/ 38 h 90"/>
              <a:gd name="T4" fmla="*/ 81 w 85"/>
              <a:gd name="T5" fmla="*/ 4 h 90"/>
              <a:gd name="T6" fmla="*/ 85 w 85"/>
              <a:gd name="T7" fmla="*/ 0 h 90"/>
              <a:gd name="T8" fmla="*/ 46 w 85"/>
              <a:gd name="T9" fmla="*/ 14 h 90"/>
              <a:gd name="T10" fmla="*/ 11 w 85"/>
              <a:gd name="T11" fmla="*/ 54 h 90"/>
              <a:gd name="T12" fmla="*/ 1 w 85"/>
              <a:gd name="T13" fmla="*/ 76 h 90"/>
              <a:gd name="T14" fmla="*/ 9 w 85"/>
              <a:gd name="T15" fmla="*/ 90 h 90"/>
              <a:gd name="T16" fmla="*/ 31 w 85"/>
              <a:gd name="T17" fmla="*/ 76 h 90"/>
              <a:gd name="T18" fmla="*/ 32 w 85"/>
              <a:gd name="T19" fmla="*/ 6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90">
                <a:moveTo>
                  <a:pt x="32" y="68"/>
                </a:moveTo>
                <a:cubicBezTo>
                  <a:pt x="35" y="62"/>
                  <a:pt x="44" y="50"/>
                  <a:pt x="53" y="38"/>
                </a:cubicBezTo>
                <a:cubicBezTo>
                  <a:pt x="64" y="25"/>
                  <a:pt x="74" y="12"/>
                  <a:pt x="81" y="4"/>
                </a:cubicBezTo>
                <a:cubicBezTo>
                  <a:pt x="83" y="2"/>
                  <a:pt x="84" y="1"/>
                  <a:pt x="85" y="0"/>
                </a:cubicBezTo>
                <a:cubicBezTo>
                  <a:pt x="72" y="5"/>
                  <a:pt x="58" y="11"/>
                  <a:pt x="46" y="14"/>
                </a:cubicBezTo>
                <a:cubicBezTo>
                  <a:pt x="31" y="28"/>
                  <a:pt x="21" y="40"/>
                  <a:pt x="11" y="54"/>
                </a:cubicBezTo>
                <a:cubicBezTo>
                  <a:pt x="6" y="60"/>
                  <a:pt x="1" y="69"/>
                  <a:pt x="1" y="76"/>
                </a:cubicBezTo>
                <a:cubicBezTo>
                  <a:pt x="0" y="83"/>
                  <a:pt x="4" y="88"/>
                  <a:pt x="9" y="90"/>
                </a:cubicBezTo>
                <a:cubicBezTo>
                  <a:pt x="17" y="85"/>
                  <a:pt x="24" y="80"/>
                  <a:pt x="31" y="76"/>
                </a:cubicBezTo>
                <a:cubicBezTo>
                  <a:pt x="31" y="74"/>
                  <a:pt x="31" y="71"/>
                  <a:pt x="32" y="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3" name="未知"/>
          <p:cNvSpPr>
            <a:spLocks noChangeArrowheads="1"/>
          </p:cNvSpPr>
          <p:nvPr/>
        </p:nvSpPr>
        <p:spPr bwMode="auto">
          <a:xfrm>
            <a:off x="4411266" y="4503540"/>
            <a:ext cx="389930" cy="171152"/>
          </a:xfrm>
          <a:custGeom>
            <a:avLst/>
            <a:gdLst>
              <a:gd name="T0" fmla="*/ 152 w 166"/>
              <a:gd name="T1" fmla="*/ 0 h 97"/>
              <a:gd name="T2" fmla="*/ 136 w 166"/>
              <a:gd name="T3" fmla="*/ 6 h 97"/>
              <a:gd name="T4" fmla="*/ 77 w 166"/>
              <a:gd name="T5" fmla="*/ 53 h 97"/>
              <a:gd name="T6" fmla="*/ 36 w 166"/>
              <a:gd name="T7" fmla="*/ 82 h 97"/>
              <a:gd name="T8" fmla="*/ 23 w 166"/>
              <a:gd name="T9" fmla="*/ 83 h 97"/>
              <a:gd name="T10" fmla="*/ 22 w 166"/>
              <a:gd name="T11" fmla="*/ 81 h 97"/>
              <a:gd name="T12" fmla="*/ 0 w 166"/>
              <a:gd name="T13" fmla="*/ 95 h 97"/>
              <a:gd name="T14" fmla="*/ 10 w 166"/>
              <a:gd name="T15" fmla="*/ 97 h 97"/>
              <a:gd name="T16" fmla="*/ 68 w 166"/>
              <a:gd name="T17" fmla="*/ 66 h 97"/>
              <a:gd name="T18" fmla="*/ 109 w 166"/>
              <a:gd name="T19" fmla="*/ 35 h 97"/>
              <a:gd name="T20" fmla="*/ 108 w 166"/>
              <a:gd name="T21" fmla="*/ 35 h 97"/>
              <a:gd name="T22" fmla="*/ 109 w 166"/>
              <a:gd name="T23" fmla="*/ 35 h 97"/>
              <a:gd name="T24" fmla="*/ 112 w 166"/>
              <a:gd name="T25" fmla="*/ 32 h 97"/>
              <a:gd name="T26" fmla="*/ 113 w 166"/>
              <a:gd name="T27" fmla="*/ 32 h 97"/>
              <a:gd name="T28" fmla="*/ 112 w 166"/>
              <a:gd name="T29" fmla="*/ 33 h 97"/>
              <a:gd name="T30" fmla="*/ 153 w 166"/>
              <a:gd name="T31" fmla="*/ 16 h 97"/>
              <a:gd name="T32" fmla="*/ 160 w 166"/>
              <a:gd name="T33" fmla="*/ 8 h 97"/>
              <a:gd name="T34" fmla="*/ 152 w 166"/>
              <a:gd name="T3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6" h="97">
                <a:moveTo>
                  <a:pt x="152" y="0"/>
                </a:moveTo>
                <a:cubicBezTo>
                  <a:pt x="143" y="0"/>
                  <a:pt x="140" y="2"/>
                  <a:pt x="136" y="6"/>
                </a:cubicBezTo>
                <a:cubicBezTo>
                  <a:pt x="118" y="19"/>
                  <a:pt x="103" y="33"/>
                  <a:pt x="77" y="53"/>
                </a:cubicBezTo>
                <a:cubicBezTo>
                  <a:pt x="60" y="66"/>
                  <a:pt x="48" y="75"/>
                  <a:pt x="36" y="82"/>
                </a:cubicBezTo>
                <a:cubicBezTo>
                  <a:pt x="30" y="84"/>
                  <a:pt x="25" y="85"/>
                  <a:pt x="23" y="83"/>
                </a:cubicBezTo>
                <a:cubicBezTo>
                  <a:pt x="22" y="82"/>
                  <a:pt x="22" y="81"/>
                  <a:pt x="22" y="81"/>
                </a:cubicBezTo>
                <a:cubicBezTo>
                  <a:pt x="15" y="85"/>
                  <a:pt x="8" y="90"/>
                  <a:pt x="0" y="95"/>
                </a:cubicBezTo>
                <a:cubicBezTo>
                  <a:pt x="3" y="96"/>
                  <a:pt x="6" y="97"/>
                  <a:pt x="10" y="97"/>
                </a:cubicBezTo>
                <a:cubicBezTo>
                  <a:pt x="26" y="97"/>
                  <a:pt x="46" y="83"/>
                  <a:pt x="68" y="66"/>
                </a:cubicBezTo>
                <a:cubicBezTo>
                  <a:pt x="81" y="57"/>
                  <a:pt x="98" y="44"/>
                  <a:pt x="109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5"/>
                  <a:pt x="108" y="35"/>
                  <a:pt x="109" y="35"/>
                </a:cubicBezTo>
                <a:cubicBezTo>
                  <a:pt x="110" y="34"/>
                  <a:pt x="111" y="33"/>
                  <a:pt x="112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26" y="27"/>
                  <a:pt x="139" y="21"/>
                  <a:pt x="153" y="16"/>
                </a:cubicBezTo>
                <a:cubicBezTo>
                  <a:pt x="155" y="14"/>
                  <a:pt x="158" y="11"/>
                  <a:pt x="160" y="8"/>
                </a:cubicBezTo>
                <a:cubicBezTo>
                  <a:pt x="166" y="1"/>
                  <a:pt x="161" y="0"/>
                  <a:pt x="15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4" name="未知"/>
          <p:cNvSpPr>
            <a:spLocks noChangeArrowheads="1"/>
          </p:cNvSpPr>
          <p:nvPr/>
        </p:nvSpPr>
        <p:spPr bwMode="auto">
          <a:xfrm>
            <a:off x="4594821" y="4525863"/>
            <a:ext cx="175617" cy="139155"/>
          </a:xfrm>
          <a:custGeom>
            <a:avLst/>
            <a:gdLst>
              <a:gd name="T0" fmla="*/ 33 w 75"/>
              <a:gd name="T1" fmla="*/ 55 h 79"/>
              <a:gd name="T2" fmla="*/ 53 w 75"/>
              <a:gd name="T3" fmla="*/ 27 h 79"/>
              <a:gd name="T4" fmla="*/ 75 w 75"/>
              <a:gd name="T5" fmla="*/ 0 h 79"/>
              <a:gd name="T6" fmla="*/ 34 w 75"/>
              <a:gd name="T7" fmla="*/ 17 h 79"/>
              <a:gd name="T8" fmla="*/ 9 w 75"/>
              <a:gd name="T9" fmla="*/ 45 h 79"/>
              <a:gd name="T10" fmla="*/ 0 w 75"/>
              <a:gd name="T11" fmla="*/ 67 h 79"/>
              <a:gd name="T12" fmla="*/ 9 w 75"/>
              <a:gd name="T13" fmla="*/ 79 h 79"/>
              <a:gd name="T14" fmla="*/ 30 w 75"/>
              <a:gd name="T15" fmla="*/ 65 h 79"/>
              <a:gd name="T16" fmla="*/ 33 w 75"/>
              <a:gd name="T17" fmla="*/ 5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5" h="79">
                <a:moveTo>
                  <a:pt x="33" y="55"/>
                </a:moveTo>
                <a:cubicBezTo>
                  <a:pt x="36" y="49"/>
                  <a:pt x="43" y="39"/>
                  <a:pt x="53" y="27"/>
                </a:cubicBezTo>
                <a:cubicBezTo>
                  <a:pt x="61" y="16"/>
                  <a:pt x="68" y="9"/>
                  <a:pt x="75" y="0"/>
                </a:cubicBezTo>
                <a:cubicBezTo>
                  <a:pt x="61" y="5"/>
                  <a:pt x="48" y="11"/>
                  <a:pt x="34" y="17"/>
                </a:cubicBezTo>
                <a:cubicBezTo>
                  <a:pt x="25" y="26"/>
                  <a:pt x="15" y="36"/>
                  <a:pt x="9" y="45"/>
                </a:cubicBezTo>
                <a:cubicBezTo>
                  <a:pt x="4" y="52"/>
                  <a:pt x="0" y="60"/>
                  <a:pt x="0" y="67"/>
                </a:cubicBezTo>
                <a:cubicBezTo>
                  <a:pt x="0" y="73"/>
                  <a:pt x="3" y="78"/>
                  <a:pt x="9" y="79"/>
                </a:cubicBezTo>
                <a:cubicBezTo>
                  <a:pt x="16" y="74"/>
                  <a:pt x="23" y="69"/>
                  <a:pt x="30" y="65"/>
                </a:cubicBezTo>
                <a:cubicBezTo>
                  <a:pt x="29" y="62"/>
                  <a:pt x="30" y="59"/>
                  <a:pt x="33" y="5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5" name="未知"/>
          <p:cNvSpPr>
            <a:spLocks noChangeArrowheads="1"/>
          </p:cNvSpPr>
          <p:nvPr/>
        </p:nvSpPr>
        <p:spPr bwMode="auto">
          <a:xfrm>
            <a:off x="4615657" y="4563071"/>
            <a:ext cx="222250" cy="105668"/>
          </a:xfrm>
          <a:custGeom>
            <a:avLst/>
            <a:gdLst>
              <a:gd name="T0" fmla="*/ 93 w 95"/>
              <a:gd name="T1" fmla="*/ 2 h 60"/>
              <a:gd name="T2" fmla="*/ 85 w 95"/>
              <a:gd name="T3" fmla="*/ 6 h 60"/>
              <a:gd name="T4" fmla="*/ 59 w 95"/>
              <a:gd name="T5" fmla="*/ 28 h 60"/>
              <a:gd name="T6" fmla="*/ 34 w 95"/>
              <a:gd name="T7" fmla="*/ 45 h 60"/>
              <a:gd name="T8" fmla="*/ 22 w 95"/>
              <a:gd name="T9" fmla="*/ 46 h 60"/>
              <a:gd name="T10" fmla="*/ 21 w 95"/>
              <a:gd name="T11" fmla="*/ 44 h 60"/>
              <a:gd name="T12" fmla="*/ 0 w 95"/>
              <a:gd name="T13" fmla="*/ 58 h 60"/>
              <a:gd name="T14" fmla="*/ 8 w 95"/>
              <a:gd name="T15" fmla="*/ 60 h 60"/>
              <a:gd name="T16" fmla="*/ 55 w 95"/>
              <a:gd name="T17" fmla="*/ 38 h 60"/>
              <a:gd name="T18" fmla="*/ 89 w 95"/>
              <a:gd name="T19" fmla="*/ 9 h 60"/>
              <a:gd name="T20" fmla="*/ 93 w 95"/>
              <a:gd name="T21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60">
                <a:moveTo>
                  <a:pt x="93" y="2"/>
                </a:moveTo>
                <a:cubicBezTo>
                  <a:pt x="92" y="0"/>
                  <a:pt x="89" y="3"/>
                  <a:pt x="85" y="6"/>
                </a:cubicBezTo>
                <a:cubicBezTo>
                  <a:pt x="79" y="11"/>
                  <a:pt x="70" y="20"/>
                  <a:pt x="59" y="28"/>
                </a:cubicBezTo>
                <a:cubicBezTo>
                  <a:pt x="50" y="35"/>
                  <a:pt x="40" y="42"/>
                  <a:pt x="34" y="45"/>
                </a:cubicBezTo>
                <a:cubicBezTo>
                  <a:pt x="29" y="47"/>
                  <a:pt x="25" y="49"/>
                  <a:pt x="22" y="46"/>
                </a:cubicBezTo>
                <a:cubicBezTo>
                  <a:pt x="21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3" y="59"/>
                  <a:pt x="5" y="60"/>
                  <a:pt x="8" y="60"/>
                </a:cubicBezTo>
                <a:cubicBezTo>
                  <a:pt x="26" y="60"/>
                  <a:pt x="45" y="45"/>
                  <a:pt x="55" y="38"/>
                </a:cubicBezTo>
                <a:cubicBezTo>
                  <a:pt x="68" y="27"/>
                  <a:pt x="82" y="16"/>
                  <a:pt x="89" y="9"/>
                </a:cubicBezTo>
                <a:cubicBezTo>
                  <a:pt x="90" y="8"/>
                  <a:pt x="95" y="3"/>
                  <a:pt x="93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6" name="未知"/>
          <p:cNvSpPr>
            <a:spLocks noChangeArrowheads="1"/>
          </p:cNvSpPr>
          <p:nvPr/>
        </p:nvSpPr>
        <p:spPr bwMode="auto">
          <a:xfrm>
            <a:off x="1697634" y="4126260"/>
            <a:ext cx="569516" cy="407789"/>
          </a:xfrm>
          <a:custGeom>
            <a:avLst/>
            <a:gdLst>
              <a:gd name="T0" fmla="*/ 0 w 243"/>
              <a:gd name="T1" fmla="*/ 232 h 232"/>
              <a:gd name="T2" fmla="*/ 45 w 243"/>
              <a:gd name="T3" fmla="*/ 210 h 232"/>
              <a:gd name="T4" fmla="*/ 128 w 243"/>
              <a:gd name="T5" fmla="*/ 106 h 232"/>
              <a:gd name="T6" fmla="*/ 201 w 243"/>
              <a:gd name="T7" fmla="*/ 28 h 232"/>
              <a:gd name="T8" fmla="*/ 236 w 243"/>
              <a:gd name="T9" fmla="*/ 6 h 232"/>
              <a:gd name="T10" fmla="*/ 241 w 243"/>
              <a:gd name="T11" fmla="*/ 7 h 232"/>
              <a:gd name="T12" fmla="*/ 243 w 243"/>
              <a:gd name="T13" fmla="*/ 0 h 232"/>
              <a:gd name="T14" fmla="*/ 242 w 243"/>
              <a:gd name="T15" fmla="*/ 0 h 232"/>
              <a:gd name="T16" fmla="*/ 196 w 243"/>
              <a:gd name="T17" fmla="*/ 22 h 232"/>
              <a:gd name="T18" fmla="*/ 69 w 243"/>
              <a:gd name="T19" fmla="*/ 148 h 232"/>
              <a:gd name="T20" fmla="*/ 3 w 243"/>
              <a:gd name="T21" fmla="*/ 230 h 232"/>
              <a:gd name="T22" fmla="*/ 0 w 243"/>
              <a:gd name="T2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7" name="未知"/>
          <p:cNvSpPr>
            <a:spLocks noChangeArrowheads="1"/>
          </p:cNvSpPr>
          <p:nvPr/>
        </p:nvSpPr>
        <p:spPr bwMode="auto">
          <a:xfrm>
            <a:off x="1802805" y="4509493"/>
            <a:ext cx="173633" cy="171152"/>
          </a:xfrm>
          <a:custGeom>
            <a:avLst/>
            <a:gdLst>
              <a:gd name="T0" fmla="*/ 30 w 74"/>
              <a:gd name="T1" fmla="*/ 84 h 97"/>
              <a:gd name="T2" fmla="*/ 33 w 74"/>
              <a:gd name="T3" fmla="*/ 72 h 97"/>
              <a:gd name="T4" fmla="*/ 51 w 74"/>
              <a:gd name="T5" fmla="*/ 48 h 97"/>
              <a:gd name="T6" fmla="*/ 73 w 74"/>
              <a:gd name="T7" fmla="*/ 14 h 97"/>
              <a:gd name="T8" fmla="*/ 56 w 74"/>
              <a:gd name="T9" fmla="*/ 0 h 97"/>
              <a:gd name="T10" fmla="*/ 46 w 74"/>
              <a:gd name="T11" fmla="*/ 9 h 97"/>
              <a:gd name="T12" fmla="*/ 47 w 74"/>
              <a:gd name="T13" fmla="*/ 9 h 97"/>
              <a:gd name="T14" fmla="*/ 46 w 74"/>
              <a:gd name="T15" fmla="*/ 17 h 97"/>
              <a:gd name="T16" fmla="*/ 23 w 74"/>
              <a:gd name="T17" fmla="*/ 44 h 97"/>
              <a:gd name="T18" fmla="*/ 0 w 74"/>
              <a:gd name="T19" fmla="*/ 82 h 97"/>
              <a:gd name="T20" fmla="*/ 17 w 74"/>
              <a:gd name="T21" fmla="*/ 97 h 97"/>
              <a:gd name="T22" fmla="*/ 19 w 74"/>
              <a:gd name="T23" fmla="*/ 96 h 97"/>
              <a:gd name="T24" fmla="*/ 30 w 74"/>
              <a:gd name="T25" fmla="*/ 8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" h="97">
                <a:moveTo>
                  <a:pt x="30" y="84"/>
                </a:moveTo>
                <a:cubicBezTo>
                  <a:pt x="28" y="82"/>
                  <a:pt x="29" y="78"/>
                  <a:pt x="33" y="72"/>
                </a:cubicBezTo>
                <a:cubicBezTo>
                  <a:pt x="36" y="66"/>
                  <a:pt x="42" y="58"/>
                  <a:pt x="51" y="48"/>
                </a:cubicBezTo>
                <a:cubicBezTo>
                  <a:pt x="59" y="37"/>
                  <a:pt x="71" y="24"/>
                  <a:pt x="73" y="14"/>
                </a:cubicBezTo>
                <a:cubicBezTo>
                  <a:pt x="74" y="5"/>
                  <a:pt x="67" y="0"/>
                  <a:pt x="56" y="0"/>
                </a:cubicBezTo>
                <a:cubicBezTo>
                  <a:pt x="53" y="3"/>
                  <a:pt x="50" y="6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50" y="11"/>
                  <a:pt x="48" y="14"/>
                  <a:pt x="46" y="17"/>
                </a:cubicBezTo>
                <a:cubicBezTo>
                  <a:pt x="40" y="25"/>
                  <a:pt x="32" y="34"/>
                  <a:pt x="23" y="44"/>
                </a:cubicBezTo>
                <a:cubicBezTo>
                  <a:pt x="13" y="57"/>
                  <a:pt x="1" y="70"/>
                  <a:pt x="0" y="82"/>
                </a:cubicBezTo>
                <a:cubicBezTo>
                  <a:pt x="0" y="92"/>
                  <a:pt x="6" y="97"/>
                  <a:pt x="17" y="97"/>
                </a:cubicBezTo>
                <a:cubicBezTo>
                  <a:pt x="17" y="97"/>
                  <a:pt x="18" y="96"/>
                  <a:pt x="19" y="96"/>
                </a:cubicBezTo>
                <a:cubicBezTo>
                  <a:pt x="22" y="92"/>
                  <a:pt x="26" y="88"/>
                  <a:pt x="30" y="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8" name="未知"/>
          <p:cNvSpPr>
            <a:spLocks noChangeArrowheads="1"/>
          </p:cNvSpPr>
          <p:nvPr/>
        </p:nvSpPr>
        <p:spPr bwMode="auto">
          <a:xfrm>
            <a:off x="1847453" y="4576465"/>
            <a:ext cx="199430" cy="101948"/>
          </a:xfrm>
          <a:custGeom>
            <a:avLst/>
            <a:gdLst>
              <a:gd name="T0" fmla="*/ 84 w 85"/>
              <a:gd name="T1" fmla="*/ 1 h 58"/>
              <a:gd name="T2" fmla="*/ 77 w 85"/>
              <a:gd name="T3" fmla="*/ 4 h 58"/>
              <a:gd name="T4" fmla="*/ 51 w 85"/>
              <a:gd name="T5" fmla="*/ 27 h 58"/>
              <a:gd name="T6" fmla="*/ 25 w 85"/>
              <a:gd name="T7" fmla="*/ 44 h 58"/>
              <a:gd name="T8" fmla="*/ 11 w 85"/>
              <a:gd name="T9" fmla="*/ 46 h 58"/>
              <a:gd name="T10" fmla="*/ 11 w 85"/>
              <a:gd name="T11" fmla="*/ 46 h 58"/>
              <a:gd name="T12" fmla="*/ 0 w 85"/>
              <a:gd name="T13" fmla="*/ 58 h 58"/>
              <a:gd name="T14" fmla="*/ 47 w 85"/>
              <a:gd name="T15" fmla="*/ 37 h 58"/>
              <a:gd name="T16" fmla="*/ 80 w 85"/>
              <a:gd name="T17" fmla="*/ 8 h 58"/>
              <a:gd name="T18" fmla="*/ 84 w 85"/>
              <a:gd name="T19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58">
                <a:moveTo>
                  <a:pt x="84" y="1"/>
                </a:moveTo>
                <a:cubicBezTo>
                  <a:pt x="83" y="0"/>
                  <a:pt x="81" y="0"/>
                  <a:pt x="77" y="4"/>
                </a:cubicBezTo>
                <a:cubicBezTo>
                  <a:pt x="71" y="10"/>
                  <a:pt x="60" y="20"/>
                  <a:pt x="51" y="27"/>
                </a:cubicBezTo>
                <a:cubicBezTo>
                  <a:pt x="38" y="37"/>
                  <a:pt x="31" y="40"/>
                  <a:pt x="25" y="44"/>
                </a:cubicBezTo>
                <a:cubicBezTo>
                  <a:pt x="20" y="46"/>
                  <a:pt x="14" y="48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0"/>
                  <a:pt x="3" y="54"/>
                  <a:pt x="0" y="58"/>
                </a:cubicBezTo>
                <a:cubicBezTo>
                  <a:pt x="16" y="57"/>
                  <a:pt x="36" y="45"/>
                  <a:pt x="47" y="37"/>
                </a:cubicBezTo>
                <a:cubicBezTo>
                  <a:pt x="58" y="28"/>
                  <a:pt x="75" y="13"/>
                  <a:pt x="80" y="8"/>
                </a:cubicBezTo>
                <a:cubicBezTo>
                  <a:pt x="84" y="4"/>
                  <a:pt x="85" y="2"/>
                  <a:pt x="8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099" name="未知"/>
          <p:cNvSpPr>
            <a:spLocks noChangeArrowheads="1"/>
          </p:cNvSpPr>
          <p:nvPr/>
        </p:nvSpPr>
        <p:spPr bwMode="auto">
          <a:xfrm>
            <a:off x="1666875" y="4509492"/>
            <a:ext cx="266899" cy="140643"/>
          </a:xfrm>
          <a:custGeom>
            <a:avLst/>
            <a:gdLst>
              <a:gd name="T0" fmla="*/ 48 w 114"/>
              <a:gd name="T1" fmla="*/ 41 h 80"/>
              <a:gd name="T2" fmla="*/ 91 w 114"/>
              <a:gd name="T3" fmla="*/ 13 h 80"/>
              <a:gd name="T4" fmla="*/ 104 w 114"/>
              <a:gd name="T5" fmla="*/ 9 h 80"/>
              <a:gd name="T6" fmla="*/ 114 w 114"/>
              <a:gd name="T7" fmla="*/ 0 h 80"/>
              <a:gd name="T8" fmla="*/ 114 w 114"/>
              <a:gd name="T9" fmla="*/ 0 h 80"/>
              <a:gd name="T10" fmla="*/ 54 w 114"/>
              <a:gd name="T11" fmla="*/ 29 h 80"/>
              <a:gd name="T12" fmla="*/ 6 w 114"/>
              <a:gd name="T13" fmla="*/ 68 h 80"/>
              <a:gd name="T14" fmla="*/ 0 w 114"/>
              <a:gd name="T15" fmla="*/ 80 h 80"/>
              <a:gd name="T16" fmla="*/ 48 w 114"/>
              <a:gd name="T17" fmla="*/ 4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" h="80">
                <a:moveTo>
                  <a:pt x="48" y="41"/>
                </a:moveTo>
                <a:cubicBezTo>
                  <a:pt x="65" y="27"/>
                  <a:pt x="81" y="18"/>
                  <a:pt x="91" y="13"/>
                </a:cubicBezTo>
                <a:cubicBezTo>
                  <a:pt x="96" y="10"/>
                  <a:pt x="101" y="8"/>
                  <a:pt x="104" y="9"/>
                </a:cubicBezTo>
                <a:cubicBezTo>
                  <a:pt x="108" y="6"/>
                  <a:pt x="111" y="3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97" y="0"/>
                  <a:pt x="73" y="15"/>
                  <a:pt x="54" y="29"/>
                </a:cubicBezTo>
                <a:cubicBezTo>
                  <a:pt x="36" y="43"/>
                  <a:pt x="19" y="57"/>
                  <a:pt x="6" y="68"/>
                </a:cubicBezTo>
                <a:cubicBezTo>
                  <a:pt x="3" y="72"/>
                  <a:pt x="1" y="76"/>
                  <a:pt x="0" y="80"/>
                </a:cubicBezTo>
                <a:cubicBezTo>
                  <a:pt x="16" y="67"/>
                  <a:pt x="29" y="56"/>
                  <a:pt x="48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0" name="未知"/>
          <p:cNvSpPr>
            <a:spLocks noChangeArrowheads="1"/>
          </p:cNvSpPr>
          <p:nvPr/>
        </p:nvSpPr>
        <p:spPr bwMode="auto">
          <a:xfrm>
            <a:off x="1613297" y="4126260"/>
            <a:ext cx="695524" cy="469553"/>
          </a:xfrm>
          <a:custGeom>
            <a:avLst/>
            <a:gdLst>
              <a:gd name="T0" fmla="*/ 279 w 297"/>
              <a:gd name="T1" fmla="*/ 0 h 267"/>
              <a:gd name="T2" fmla="*/ 277 w 297"/>
              <a:gd name="T3" fmla="*/ 7 h 267"/>
              <a:gd name="T4" fmla="*/ 277 w 297"/>
              <a:gd name="T5" fmla="*/ 7 h 267"/>
              <a:gd name="T6" fmla="*/ 282 w 297"/>
              <a:gd name="T7" fmla="*/ 16 h 267"/>
              <a:gd name="T8" fmla="*/ 178 w 297"/>
              <a:gd name="T9" fmla="*/ 130 h 267"/>
              <a:gd name="T10" fmla="*/ 80 w 297"/>
              <a:gd name="T11" fmla="*/ 211 h 267"/>
              <a:gd name="T12" fmla="*/ 83 w 297"/>
              <a:gd name="T13" fmla="*/ 206 h 267"/>
              <a:gd name="T14" fmla="*/ 81 w 297"/>
              <a:gd name="T15" fmla="*/ 210 h 267"/>
              <a:gd name="T16" fmla="*/ 36 w 297"/>
              <a:gd name="T17" fmla="*/ 232 h 267"/>
              <a:gd name="T18" fmla="*/ 39 w 297"/>
              <a:gd name="T19" fmla="*/ 230 h 267"/>
              <a:gd name="T20" fmla="*/ 3 w 297"/>
              <a:gd name="T21" fmla="*/ 261 h 267"/>
              <a:gd name="T22" fmla="*/ 0 w 297"/>
              <a:gd name="T23" fmla="*/ 266 h 267"/>
              <a:gd name="T24" fmla="*/ 6 w 297"/>
              <a:gd name="T25" fmla="*/ 264 h 267"/>
              <a:gd name="T26" fmla="*/ 27 w 297"/>
              <a:gd name="T27" fmla="*/ 246 h 267"/>
              <a:gd name="T28" fmla="*/ 27 w 297"/>
              <a:gd name="T29" fmla="*/ 246 h 267"/>
              <a:gd name="T30" fmla="*/ 26 w 297"/>
              <a:gd name="T31" fmla="*/ 247 h 267"/>
              <a:gd name="T32" fmla="*/ 75 w 297"/>
              <a:gd name="T33" fmla="*/ 222 h 267"/>
              <a:gd name="T34" fmla="*/ 183 w 297"/>
              <a:gd name="T35" fmla="*/ 136 h 267"/>
              <a:gd name="T36" fmla="*/ 295 w 297"/>
              <a:gd name="T37" fmla="*/ 20 h 267"/>
              <a:gd name="T38" fmla="*/ 279 w 297"/>
              <a:gd name="T3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1" name="未知"/>
          <p:cNvSpPr>
            <a:spLocks noChangeArrowheads="1"/>
          </p:cNvSpPr>
          <p:nvPr/>
        </p:nvSpPr>
        <p:spPr bwMode="auto">
          <a:xfrm>
            <a:off x="1575594" y="4516935"/>
            <a:ext cx="213321" cy="159990"/>
          </a:xfrm>
          <a:custGeom>
            <a:avLst/>
            <a:gdLst>
              <a:gd name="T0" fmla="*/ 33 w 91"/>
              <a:gd name="T1" fmla="*/ 37 h 91"/>
              <a:gd name="T2" fmla="*/ 17 w 91"/>
              <a:gd name="T3" fmla="*/ 60 h 91"/>
              <a:gd name="T4" fmla="*/ 4 w 91"/>
              <a:gd name="T5" fmla="*/ 83 h 91"/>
              <a:gd name="T6" fmla="*/ 11 w 91"/>
              <a:gd name="T7" fmla="*/ 91 h 91"/>
              <a:gd name="T8" fmla="*/ 26 w 91"/>
              <a:gd name="T9" fmla="*/ 86 h 91"/>
              <a:gd name="T10" fmla="*/ 39 w 91"/>
              <a:gd name="T11" fmla="*/ 76 h 91"/>
              <a:gd name="T12" fmla="*/ 45 w 91"/>
              <a:gd name="T13" fmla="*/ 64 h 91"/>
              <a:gd name="T14" fmla="*/ 43 w 91"/>
              <a:gd name="T15" fmla="*/ 66 h 91"/>
              <a:gd name="T16" fmla="*/ 42 w 91"/>
              <a:gd name="T17" fmla="*/ 66 h 91"/>
              <a:gd name="T18" fmla="*/ 87 w 91"/>
              <a:gd name="T19" fmla="*/ 3 h 91"/>
              <a:gd name="T20" fmla="*/ 91 w 91"/>
              <a:gd name="T21" fmla="*/ 0 h 91"/>
              <a:gd name="T22" fmla="*/ 42 w 91"/>
              <a:gd name="T23" fmla="*/ 25 h 91"/>
              <a:gd name="T24" fmla="*/ 33 w 91"/>
              <a:gd name="T25" fmla="*/ 37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1" h="91">
                <a:moveTo>
                  <a:pt x="33" y="37"/>
                </a:moveTo>
                <a:cubicBezTo>
                  <a:pt x="17" y="60"/>
                  <a:pt x="17" y="60"/>
                  <a:pt x="17" y="60"/>
                </a:cubicBezTo>
                <a:cubicBezTo>
                  <a:pt x="12" y="68"/>
                  <a:pt x="8" y="76"/>
                  <a:pt x="4" y="83"/>
                </a:cubicBezTo>
                <a:cubicBezTo>
                  <a:pt x="0" y="90"/>
                  <a:pt x="4" y="91"/>
                  <a:pt x="11" y="91"/>
                </a:cubicBezTo>
                <a:cubicBezTo>
                  <a:pt x="17" y="91"/>
                  <a:pt x="21" y="90"/>
                  <a:pt x="26" y="86"/>
                </a:cubicBezTo>
                <a:cubicBezTo>
                  <a:pt x="30" y="83"/>
                  <a:pt x="35" y="79"/>
                  <a:pt x="39" y="76"/>
                </a:cubicBezTo>
                <a:cubicBezTo>
                  <a:pt x="40" y="72"/>
                  <a:pt x="42" y="68"/>
                  <a:pt x="45" y="64"/>
                </a:cubicBezTo>
                <a:cubicBezTo>
                  <a:pt x="44" y="65"/>
                  <a:pt x="43" y="66"/>
                  <a:pt x="43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55" y="47"/>
                  <a:pt x="78" y="13"/>
                  <a:pt x="87" y="3"/>
                </a:cubicBezTo>
                <a:cubicBezTo>
                  <a:pt x="89" y="2"/>
                  <a:pt x="90" y="1"/>
                  <a:pt x="91" y="0"/>
                </a:cubicBezTo>
                <a:cubicBezTo>
                  <a:pt x="70" y="3"/>
                  <a:pt x="50" y="19"/>
                  <a:pt x="42" y="25"/>
                </a:cubicBezTo>
                <a:cubicBezTo>
                  <a:pt x="39" y="29"/>
                  <a:pt x="36" y="33"/>
                  <a:pt x="33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2" name="未知"/>
          <p:cNvSpPr>
            <a:spLocks noChangeArrowheads="1"/>
          </p:cNvSpPr>
          <p:nvPr/>
        </p:nvSpPr>
        <p:spPr bwMode="auto">
          <a:xfrm>
            <a:off x="2837656" y="4470798"/>
            <a:ext cx="380008" cy="168920"/>
          </a:xfrm>
          <a:custGeom>
            <a:avLst/>
            <a:gdLst>
              <a:gd name="T0" fmla="*/ 155 w 162"/>
              <a:gd name="T1" fmla="*/ 1 h 96"/>
              <a:gd name="T2" fmla="*/ 127 w 162"/>
              <a:gd name="T3" fmla="*/ 6 h 96"/>
              <a:gd name="T4" fmla="*/ 91 w 162"/>
              <a:gd name="T5" fmla="*/ 28 h 96"/>
              <a:gd name="T6" fmla="*/ 44 w 162"/>
              <a:gd name="T7" fmla="*/ 69 h 96"/>
              <a:gd name="T8" fmla="*/ 43 w 162"/>
              <a:gd name="T9" fmla="*/ 68 h 96"/>
              <a:gd name="T10" fmla="*/ 87 w 162"/>
              <a:gd name="T11" fmla="*/ 8 h 96"/>
              <a:gd name="T12" fmla="*/ 90 w 162"/>
              <a:gd name="T13" fmla="*/ 5 h 96"/>
              <a:gd name="T14" fmla="*/ 42 w 162"/>
              <a:gd name="T15" fmla="*/ 29 h 96"/>
              <a:gd name="T16" fmla="*/ 42 w 162"/>
              <a:gd name="T17" fmla="*/ 29 h 96"/>
              <a:gd name="T18" fmla="*/ 26 w 162"/>
              <a:gd name="T19" fmla="*/ 51 h 96"/>
              <a:gd name="T20" fmla="*/ 3 w 162"/>
              <a:gd name="T21" fmla="*/ 88 h 96"/>
              <a:gd name="T22" fmla="*/ 11 w 162"/>
              <a:gd name="T23" fmla="*/ 96 h 96"/>
              <a:gd name="T24" fmla="*/ 25 w 162"/>
              <a:gd name="T25" fmla="*/ 91 h 96"/>
              <a:gd name="T26" fmla="*/ 86 w 162"/>
              <a:gd name="T27" fmla="*/ 39 h 96"/>
              <a:gd name="T28" fmla="*/ 127 w 162"/>
              <a:gd name="T29" fmla="*/ 12 h 96"/>
              <a:gd name="T30" fmla="*/ 144 w 162"/>
              <a:gd name="T31" fmla="*/ 9 h 96"/>
              <a:gd name="T32" fmla="*/ 146 w 162"/>
              <a:gd name="T33" fmla="*/ 10 h 96"/>
              <a:gd name="T34" fmla="*/ 162 w 162"/>
              <a:gd name="T35" fmla="*/ 2 h 96"/>
              <a:gd name="T36" fmla="*/ 155 w 162"/>
              <a:gd name="T37" fmla="*/ 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2" h="96">
                <a:moveTo>
                  <a:pt x="155" y="1"/>
                </a:moveTo>
                <a:cubicBezTo>
                  <a:pt x="146" y="0"/>
                  <a:pt x="136" y="2"/>
                  <a:pt x="127" y="6"/>
                </a:cubicBezTo>
                <a:cubicBezTo>
                  <a:pt x="117" y="10"/>
                  <a:pt x="101" y="20"/>
                  <a:pt x="91" y="28"/>
                </a:cubicBezTo>
                <a:cubicBezTo>
                  <a:pt x="72" y="42"/>
                  <a:pt x="59" y="55"/>
                  <a:pt x="44" y="69"/>
                </a:cubicBezTo>
                <a:cubicBezTo>
                  <a:pt x="43" y="68"/>
                  <a:pt x="43" y="68"/>
                  <a:pt x="43" y="68"/>
                </a:cubicBezTo>
                <a:cubicBezTo>
                  <a:pt x="50" y="58"/>
                  <a:pt x="77" y="18"/>
                  <a:pt x="87" y="8"/>
                </a:cubicBezTo>
                <a:cubicBezTo>
                  <a:pt x="88" y="7"/>
                  <a:pt x="89" y="6"/>
                  <a:pt x="90" y="5"/>
                </a:cubicBezTo>
                <a:cubicBezTo>
                  <a:pt x="73" y="9"/>
                  <a:pt x="56" y="1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37" y="36"/>
                  <a:pt x="32" y="42"/>
                  <a:pt x="26" y="51"/>
                </a:cubicBezTo>
                <a:cubicBezTo>
                  <a:pt x="17" y="65"/>
                  <a:pt x="8" y="77"/>
                  <a:pt x="3" y="88"/>
                </a:cubicBezTo>
                <a:cubicBezTo>
                  <a:pt x="0" y="95"/>
                  <a:pt x="2" y="96"/>
                  <a:pt x="11" y="96"/>
                </a:cubicBezTo>
                <a:cubicBezTo>
                  <a:pt x="17" y="96"/>
                  <a:pt x="20" y="95"/>
                  <a:pt x="25" y="91"/>
                </a:cubicBezTo>
                <a:cubicBezTo>
                  <a:pt x="36" y="83"/>
                  <a:pt x="62" y="59"/>
                  <a:pt x="86" y="39"/>
                </a:cubicBezTo>
                <a:cubicBezTo>
                  <a:pt x="102" y="26"/>
                  <a:pt x="113" y="18"/>
                  <a:pt x="127" y="12"/>
                </a:cubicBezTo>
                <a:cubicBezTo>
                  <a:pt x="133" y="9"/>
                  <a:pt x="140" y="7"/>
                  <a:pt x="144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51" y="8"/>
                  <a:pt x="157" y="5"/>
                  <a:pt x="162" y="2"/>
                </a:cubicBezTo>
                <a:cubicBezTo>
                  <a:pt x="160" y="1"/>
                  <a:pt x="157" y="1"/>
                  <a:pt x="15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3" name="未知"/>
          <p:cNvSpPr>
            <a:spLocks noChangeArrowheads="1"/>
          </p:cNvSpPr>
          <p:nvPr/>
        </p:nvSpPr>
        <p:spPr bwMode="auto">
          <a:xfrm>
            <a:off x="3056930" y="4470798"/>
            <a:ext cx="196453" cy="168920"/>
          </a:xfrm>
          <a:custGeom>
            <a:avLst/>
            <a:gdLst>
              <a:gd name="T0" fmla="*/ 69 w 84"/>
              <a:gd name="T1" fmla="*/ 0 h 96"/>
              <a:gd name="T2" fmla="*/ 53 w 84"/>
              <a:gd name="T3" fmla="*/ 8 h 96"/>
              <a:gd name="T4" fmla="*/ 52 w 84"/>
              <a:gd name="T5" fmla="*/ 23 h 96"/>
              <a:gd name="T6" fmla="*/ 35 w 84"/>
              <a:gd name="T7" fmla="*/ 30 h 96"/>
              <a:gd name="T8" fmla="*/ 12 w 84"/>
              <a:gd name="T9" fmla="*/ 40 h 96"/>
              <a:gd name="T10" fmla="*/ 0 w 84"/>
              <a:gd name="T11" fmla="*/ 70 h 96"/>
              <a:gd name="T12" fmla="*/ 19 w 84"/>
              <a:gd name="T13" fmla="*/ 96 h 96"/>
              <a:gd name="T14" fmla="*/ 20 w 84"/>
              <a:gd name="T15" fmla="*/ 95 h 96"/>
              <a:gd name="T16" fmla="*/ 32 w 84"/>
              <a:gd name="T17" fmla="*/ 80 h 96"/>
              <a:gd name="T18" fmla="*/ 26 w 84"/>
              <a:gd name="T19" fmla="*/ 62 h 96"/>
              <a:gd name="T20" fmla="*/ 30 w 84"/>
              <a:gd name="T21" fmla="*/ 40 h 96"/>
              <a:gd name="T22" fmla="*/ 54 w 84"/>
              <a:gd name="T23" fmla="*/ 32 h 96"/>
              <a:gd name="T24" fmla="*/ 80 w 84"/>
              <a:gd name="T25" fmla="*/ 21 h 96"/>
              <a:gd name="T26" fmla="*/ 69 w 84"/>
              <a:gd name="T2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" h="96">
                <a:moveTo>
                  <a:pt x="69" y="0"/>
                </a:moveTo>
                <a:cubicBezTo>
                  <a:pt x="64" y="3"/>
                  <a:pt x="58" y="6"/>
                  <a:pt x="53" y="8"/>
                </a:cubicBezTo>
                <a:cubicBezTo>
                  <a:pt x="57" y="11"/>
                  <a:pt x="55" y="19"/>
                  <a:pt x="52" y="23"/>
                </a:cubicBezTo>
                <a:cubicBezTo>
                  <a:pt x="47" y="28"/>
                  <a:pt x="41" y="29"/>
                  <a:pt x="35" y="30"/>
                </a:cubicBezTo>
                <a:cubicBezTo>
                  <a:pt x="27" y="31"/>
                  <a:pt x="17" y="35"/>
                  <a:pt x="12" y="40"/>
                </a:cubicBezTo>
                <a:cubicBezTo>
                  <a:pt x="8" y="44"/>
                  <a:pt x="1" y="56"/>
                  <a:pt x="0" y="70"/>
                </a:cubicBezTo>
                <a:cubicBezTo>
                  <a:pt x="0" y="88"/>
                  <a:pt x="8" y="96"/>
                  <a:pt x="19" y="96"/>
                </a:cubicBezTo>
                <a:cubicBezTo>
                  <a:pt x="19" y="96"/>
                  <a:pt x="20" y="95"/>
                  <a:pt x="20" y="95"/>
                </a:cubicBezTo>
                <a:cubicBezTo>
                  <a:pt x="24" y="90"/>
                  <a:pt x="28" y="85"/>
                  <a:pt x="32" y="80"/>
                </a:cubicBezTo>
                <a:cubicBezTo>
                  <a:pt x="28" y="78"/>
                  <a:pt x="27" y="72"/>
                  <a:pt x="26" y="62"/>
                </a:cubicBezTo>
                <a:cubicBezTo>
                  <a:pt x="25" y="52"/>
                  <a:pt x="27" y="45"/>
                  <a:pt x="30" y="40"/>
                </a:cubicBezTo>
                <a:cubicBezTo>
                  <a:pt x="34" y="35"/>
                  <a:pt x="43" y="34"/>
                  <a:pt x="54" y="32"/>
                </a:cubicBezTo>
                <a:cubicBezTo>
                  <a:pt x="66" y="30"/>
                  <a:pt x="76" y="28"/>
                  <a:pt x="80" y="21"/>
                </a:cubicBezTo>
                <a:cubicBezTo>
                  <a:pt x="84" y="12"/>
                  <a:pt x="79" y="4"/>
                  <a:pt x="6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4" name="未知"/>
          <p:cNvSpPr>
            <a:spLocks noChangeArrowheads="1"/>
          </p:cNvSpPr>
          <p:nvPr/>
        </p:nvSpPr>
        <p:spPr bwMode="auto">
          <a:xfrm>
            <a:off x="3099594" y="4538514"/>
            <a:ext cx="199430" cy="103435"/>
          </a:xfrm>
          <a:custGeom>
            <a:avLst/>
            <a:gdLst>
              <a:gd name="T0" fmla="*/ 84 w 85"/>
              <a:gd name="T1" fmla="*/ 2 h 59"/>
              <a:gd name="T2" fmla="*/ 77 w 85"/>
              <a:gd name="T3" fmla="*/ 5 h 59"/>
              <a:gd name="T4" fmla="*/ 50 w 85"/>
              <a:gd name="T5" fmla="*/ 28 h 59"/>
              <a:gd name="T6" fmla="*/ 29 w 85"/>
              <a:gd name="T7" fmla="*/ 42 h 59"/>
              <a:gd name="T8" fmla="*/ 15 w 85"/>
              <a:gd name="T9" fmla="*/ 46 h 59"/>
              <a:gd name="T10" fmla="*/ 12 w 85"/>
              <a:gd name="T11" fmla="*/ 44 h 59"/>
              <a:gd name="T12" fmla="*/ 0 w 85"/>
              <a:gd name="T13" fmla="*/ 59 h 59"/>
              <a:gd name="T14" fmla="*/ 46 w 85"/>
              <a:gd name="T15" fmla="*/ 38 h 59"/>
              <a:gd name="T16" fmla="*/ 78 w 85"/>
              <a:gd name="T17" fmla="*/ 10 h 59"/>
              <a:gd name="T18" fmla="*/ 84 w 85"/>
              <a:gd name="T19" fmla="*/ 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59">
                <a:moveTo>
                  <a:pt x="84" y="2"/>
                </a:moveTo>
                <a:cubicBezTo>
                  <a:pt x="82" y="0"/>
                  <a:pt x="77" y="5"/>
                  <a:pt x="77" y="5"/>
                </a:cubicBezTo>
                <a:cubicBezTo>
                  <a:pt x="70" y="11"/>
                  <a:pt x="62" y="18"/>
                  <a:pt x="50" y="28"/>
                </a:cubicBezTo>
                <a:cubicBezTo>
                  <a:pt x="42" y="35"/>
                  <a:pt x="34" y="39"/>
                  <a:pt x="29" y="42"/>
                </a:cubicBezTo>
                <a:cubicBezTo>
                  <a:pt x="23" y="45"/>
                  <a:pt x="19" y="47"/>
                  <a:pt x="15" y="46"/>
                </a:cubicBezTo>
                <a:cubicBezTo>
                  <a:pt x="14" y="46"/>
                  <a:pt x="13" y="45"/>
                  <a:pt x="12" y="44"/>
                </a:cubicBezTo>
                <a:cubicBezTo>
                  <a:pt x="8" y="49"/>
                  <a:pt x="4" y="54"/>
                  <a:pt x="0" y="59"/>
                </a:cubicBezTo>
                <a:cubicBezTo>
                  <a:pt x="17" y="59"/>
                  <a:pt x="36" y="46"/>
                  <a:pt x="46" y="38"/>
                </a:cubicBezTo>
                <a:cubicBezTo>
                  <a:pt x="59" y="28"/>
                  <a:pt x="71" y="17"/>
                  <a:pt x="78" y="10"/>
                </a:cubicBezTo>
                <a:cubicBezTo>
                  <a:pt x="80" y="9"/>
                  <a:pt x="85" y="4"/>
                  <a:pt x="84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5" name="未知"/>
          <p:cNvSpPr>
            <a:spLocks noChangeArrowheads="1"/>
          </p:cNvSpPr>
          <p:nvPr/>
        </p:nvSpPr>
        <p:spPr bwMode="auto">
          <a:xfrm>
            <a:off x="4282282" y="4574978"/>
            <a:ext cx="143867" cy="64740"/>
          </a:xfrm>
          <a:custGeom>
            <a:avLst/>
            <a:gdLst>
              <a:gd name="T0" fmla="*/ 59 w 61"/>
              <a:gd name="T1" fmla="*/ 1 h 37"/>
              <a:gd name="T2" fmla="*/ 50 w 61"/>
              <a:gd name="T3" fmla="*/ 7 h 37"/>
              <a:gd name="T4" fmla="*/ 33 w 61"/>
              <a:gd name="T5" fmla="*/ 21 h 37"/>
              <a:gd name="T6" fmla="*/ 14 w 61"/>
              <a:gd name="T7" fmla="*/ 31 h 37"/>
              <a:gd name="T8" fmla="*/ 4 w 61"/>
              <a:gd name="T9" fmla="*/ 31 h 37"/>
              <a:gd name="T10" fmla="*/ 0 w 61"/>
              <a:gd name="T11" fmla="*/ 35 h 37"/>
              <a:gd name="T12" fmla="*/ 14 w 61"/>
              <a:gd name="T13" fmla="*/ 35 h 37"/>
              <a:gd name="T14" fmla="*/ 35 w 61"/>
              <a:gd name="T15" fmla="*/ 26 h 37"/>
              <a:gd name="T16" fmla="*/ 52 w 61"/>
              <a:gd name="T17" fmla="*/ 11 h 37"/>
              <a:gd name="T18" fmla="*/ 59 w 61"/>
              <a:gd name="T19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37">
                <a:moveTo>
                  <a:pt x="59" y="1"/>
                </a:moveTo>
                <a:cubicBezTo>
                  <a:pt x="58" y="0"/>
                  <a:pt x="55" y="3"/>
                  <a:pt x="50" y="7"/>
                </a:cubicBezTo>
                <a:cubicBezTo>
                  <a:pt x="44" y="12"/>
                  <a:pt x="40" y="16"/>
                  <a:pt x="33" y="21"/>
                </a:cubicBezTo>
                <a:cubicBezTo>
                  <a:pt x="25" y="27"/>
                  <a:pt x="19" y="29"/>
                  <a:pt x="14" y="31"/>
                </a:cubicBezTo>
                <a:cubicBezTo>
                  <a:pt x="12" y="31"/>
                  <a:pt x="6" y="32"/>
                  <a:pt x="4" y="31"/>
                </a:cubicBezTo>
                <a:cubicBezTo>
                  <a:pt x="2" y="32"/>
                  <a:pt x="1" y="33"/>
                  <a:pt x="0" y="35"/>
                </a:cubicBezTo>
                <a:cubicBezTo>
                  <a:pt x="4" y="37"/>
                  <a:pt x="10" y="36"/>
                  <a:pt x="14" y="35"/>
                </a:cubicBezTo>
                <a:cubicBezTo>
                  <a:pt x="19" y="34"/>
                  <a:pt x="26" y="32"/>
                  <a:pt x="35" y="26"/>
                </a:cubicBezTo>
                <a:cubicBezTo>
                  <a:pt x="42" y="21"/>
                  <a:pt x="47" y="16"/>
                  <a:pt x="52" y="11"/>
                </a:cubicBezTo>
                <a:cubicBezTo>
                  <a:pt x="58" y="6"/>
                  <a:pt x="61" y="3"/>
                  <a:pt x="5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6" name="未知"/>
          <p:cNvSpPr>
            <a:spLocks noChangeArrowheads="1"/>
          </p:cNvSpPr>
          <p:nvPr/>
        </p:nvSpPr>
        <p:spPr bwMode="auto">
          <a:xfrm>
            <a:off x="2194719" y="4574977"/>
            <a:ext cx="222250" cy="105668"/>
          </a:xfrm>
          <a:custGeom>
            <a:avLst/>
            <a:gdLst>
              <a:gd name="T0" fmla="*/ 94 w 95"/>
              <a:gd name="T1" fmla="*/ 1 h 60"/>
              <a:gd name="T2" fmla="*/ 86 w 95"/>
              <a:gd name="T3" fmla="*/ 5 h 60"/>
              <a:gd name="T4" fmla="*/ 60 w 95"/>
              <a:gd name="T5" fmla="*/ 28 h 60"/>
              <a:gd name="T6" fmla="*/ 35 w 95"/>
              <a:gd name="T7" fmla="*/ 45 h 60"/>
              <a:gd name="T8" fmla="*/ 23 w 95"/>
              <a:gd name="T9" fmla="*/ 47 h 60"/>
              <a:gd name="T10" fmla="*/ 21 w 95"/>
              <a:gd name="T11" fmla="*/ 44 h 60"/>
              <a:gd name="T12" fmla="*/ 0 w 95"/>
              <a:gd name="T13" fmla="*/ 58 h 60"/>
              <a:gd name="T14" fmla="*/ 9 w 95"/>
              <a:gd name="T15" fmla="*/ 60 h 60"/>
              <a:gd name="T16" fmla="*/ 56 w 95"/>
              <a:gd name="T17" fmla="*/ 38 h 60"/>
              <a:gd name="T18" fmla="*/ 87 w 95"/>
              <a:gd name="T19" fmla="*/ 11 h 60"/>
              <a:gd name="T20" fmla="*/ 94 w 95"/>
              <a:gd name="T21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07" name="未知"/>
          <p:cNvSpPr>
            <a:spLocks noChangeArrowheads="1"/>
          </p:cNvSpPr>
          <p:nvPr/>
        </p:nvSpPr>
        <p:spPr bwMode="auto">
          <a:xfrm>
            <a:off x="2177853" y="4508005"/>
            <a:ext cx="204390" cy="168920"/>
          </a:xfrm>
          <a:custGeom>
            <a:avLst/>
            <a:gdLst>
              <a:gd name="T0" fmla="*/ 74 w 87"/>
              <a:gd name="T1" fmla="*/ 1 h 96"/>
              <a:gd name="T2" fmla="*/ 45 w 87"/>
              <a:gd name="T3" fmla="*/ 19 h 96"/>
              <a:gd name="T4" fmla="*/ 8 w 87"/>
              <a:gd name="T5" fmla="*/ 66 h 96"/>
              <a:gd name="T6" fmla="*/ 8 w 87"/>
              <a:gd name="T7" fmla="*/ 66 h 96"/>
              <a:gd name="T8" fmla="*/ 0 w 87"/>
              <a:gd name="T9" fmla="*/ 86 h 96"/>
              <a:gd name="T10" fmla="*/ 7 w 87"/>
              <a:gd name="T11" fmla="*/ 96 h 96"/>
              <a:gd name="T12" fmla="*/ 28 w 87"/>
              <a:gd name="T13" fmla="*/ 82 h 96"/>
              <a:gd name="T14" fmla="*/ 31 w 87"/>
              <a:gd name="T15" fmla="*/ 72 h 96"/>
              <a:gd name="T16" fmla="*/ 50 w 87"/>
              <a:gd name="T17" fmla="*/ 46 h 96"/>
              <a:gd name="T18" fmla="*/ 81 w 87"/>
              <a:gd name="T19" fmla="*/ 9 h 96"/>
              <a:gd name="T20" fmla="*/ 74 w 87"/>
              <a:gd name="T21" fmla="*/ 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pic>
        <p:nvPicPr>
          <p:cNvPr id="3108" name="图片 25" descr="羽毛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4149270" y="2097162"/>
            <a:ext cx="774898" cy="185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9" name="未知"/>
          <p:cNvSpPr>
            <a:spLocks noChangeArrowheads="1"/>
          </p:cNvSpPr>
          <p:nvPr/>
        </p:nvSpPr>
        <p:spPr bwMode="auto">
          <a:xfrm>
            <a:off x="2857500" y="4099471"/>
            <a:ext cx="695524" cy="469553"/>
          </a:xfrm>
          <a:custGeom>
            <a:avLst/>
            <a:gdLst>
              <a:gd name="T0" fmla="*/ 279 w 297"/>
              <a:gd name="T1" fmla="*/ 0 h 267"/>
              <a:gd name="T2" fmla="*/ 277 w 297"/>
              <a:gd name="T3" fmla="*/ 7 h 267"/>
              <a:gd name="T4" fmla="*/ 277 w 297"/>
              <a:gd name="T5" fmla="*/ 7 h 267"/>
              <a:gd name="T6" fmla="*/ 282 w 297"/>
              <a:gd name="T7" fmla="*/ 16 h 267"/>
              <a:gd name="T8" fmla="*/ 178 w 297"/>
              <a:gd name="T9" fmla="*/ 130 h 267"/>
              <a:gd name="T10" fmla="*/ 80 w 297"/>
              <a:gd name="T11" fmla="*/ 211 h 267"/>
              <a:gd name="T12" fmla="*/ 83 w 297"/>
              <a:gd name="T13" fmla="*/ 206 h 267"/>
              <a:gd name="T14" fmla="*/ 81 w 297"/>
              <a:gd name="T15" fmla="*/ 210 h 267"/>
              <a:gd name="T16" fmla="*/ 36 w 297"/>
              <a:gd name="T17" fmla="*/ 232 h 267"/>
              <a:gd name="T18" fmla="*/ 39 w 297"/>
              <a:gd name="T19" fmla="*/ 230 h 267"/>
              <a:gd name="T20" fmla="*/ 3 w 297"/>
              <a:gd name="T21" fmla="*/ 261 h 267"/>
              <a:gd name="T22" fmla="*/ 0 w 297"/>
              <a:gd name="T23" fmla="*/ 266 h 267"/>
              <a:gd name="T24" fmla="*/ 6 w 297"/>
              <a:gd name="T25" fmla="*/ 264 h 267"/>
              <a:gd name="T26" fmla="*/ 27 w 297"/>
              <a:gd name="T27" fmla="*/ 246 h 267"/>
              <a:gd name="T28" fmla="*/ 27 w 297"/>
              <a:gd name="T29" fmla="*/ 246 h 267"/>
              <a:gd name="T30" fmla="*/ 26 w 297"/>
              <a:gd name="T31" fmla="*/ 247 h 267"/>
              <a:gd name="T32" fmla="*/ 75 w 297"/>
              <a:gd name="T33" fmla="*/ 222 h 267"/>
              <a:gd name="T34" fmla="*/ 183 w 297"/>
              <a:gd name="T35" fmla="*/ 136 h 267"/>
              <a:gd name="T36" fmla="*/ 295 w 297"/>
              <a:gd name="T37" fmla="*/ 20 h 267"/>
              <a:gd name="T38" fmla="*/ 279 w 297"/>
              <a:gd name="T3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10" name="未知"/>
          <p:cNvSpPr>
            <a:spLocks noChangeArrowheads="1"/>
          </p:cNvSpPr>
          <p:nvPr/>
        </p:nvSpPr>
        <p:spPr bwMode="auto">
          <a:xfrm>
            <a:off x="2954735" y="4099471"/>
            <a:ext cx="569516" cy="407789"/>
          </a:xfrm>
          <a:custGeom>
            <a:avLst/>
            <a:gdLst>
              <a:gd name="T0" fmla="*/ 0 w 243"/>
              <a:gd name="T1" fmla="*/ 232 h 232"/>
              <a:gd name="T2" fmla="*/ 45 w 243"/>
              <a:gd name="T3" fmla="*/ 210 h 232"/>
              <a:gd name="T4" fmla="*/ 128 w 243"/>
              <a:gd name="T5" fmla="*/ 106 h 232"/>
              <a:gd name="T6" fmla="*/ 201 w 243"/>
              <a:gd name="T7" fmla="*/ 28 h 232"/>
              <a:gd name="T8" fmla="*/ 236 w 243"/>
              <a:gd name="T9" fmla="*/ 6 h 232"/>
              <a:gd name="T10" fmla="*/ 241 w 243"/>
              <a:gd name="T11" fmla="*/ 7 h 232"/>
              <a:gd name="T12" fmla="*/ 243 w 243"/>
              <a:gd name="T13" fmla="*/ 0 h 232"/>
              <a:gd name="T14" fmla="*/ 242 w 243"/>
              <a:gd name="T15" fmla="*/ 0 h 232"/>
              <a:gd name="T16" fmla="*/ 196 w 243"/>
              <a:gd name="T17" fmla="*/ 22 h 232"/>
              <a:gd name="T18" fmla="*/ 69 w 243"/>
              <a:gd name="T19" fmla="*/ 148 h 232"/>
              <a:gd name="T20" fmla="*/ 3 w 243"/>
              <a:gd name="T21" fmla="*/ 230 h 232"/>
              <a:gd name="T22" fmla="*/ 0 w 243"/>
              <a:gd name="T23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11" name="未知"/>
          <p:cNvSpPr>
            <a:spLocks noChangeArrowheads="1"/>
          </p:cNvSpPr>
          <p:nvPr/>
        </p:nvSpPr>
        <p:spPr bwMode="auto">
          <a:xfrm>
            <a:off x="2587626" y="4504283"/>
            <a:ext cx="204390" cy="168920"/>
          </a:xfrm>
          <a:custGeom>
            <a:avLst/>
            <a:gdLst>
              <a:gd name="T0" fmla="*/ 74 w 87"/>
              <a:gd name="T1" fmla="*/ 1 h 96"/>
              <a:gd name="T2" fmla="*/ 45 w 87"/>
              <a:gd name="T3" fmla="*/ 19 h 96"/>
              <a:gd name="T4" fmla="*/ 8 w 87"/>
              <a:gd name="T5" fmla="*/ 66 h 96"/>
              <a:gd name="T6" fmla="*/ 8 w 87"/>
              <a:gd name="T7" fmla="*/ 66 h 96"/>
              <a:gd name="T8" fmla="*/ 0 w 87"/>
              <a:gd name="T9" fmla="*/ 86 h 96"/>
              <a:gd name="T10" fmla="*/ 7 w 87"/>
              <a:gd name="T11" fmla="*/ 96 h 96"/>
              <a:gd name="T12" fmla="*/ 28 w 87"/>
              <a:gd name="T13" fmla="*/ 82 h 96"/>
              <a:gd name="T14" fmla="*/ 31 w 87"/>
              <a:gd name="T15" fmla="*/ 72 h 96"/>
              <a:gd name="T16" fmla="*/ 50 w 87"/>
              <a:gd name="T17" fmla="*/ 46 h 96"/>
              <a:gd name="T18" fmla="*/ 81 w 87"/>
              <a:gd name="T19" fmla="*/ 9 h 96"/>
              <a:gd name="T20" fmla="*/ 74 w 87"/>
              <a:gd name="T21" fmla="*/ 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  <p:sp>
        <p:nvSpPr>
          <p:cNvPr id="3112" name="未知"/>
          <p:cNvSpPr>
            <a:spLocks noChangeArrowheads="1"/>
          </p:cNvSpPr>
          <p:nvPr/>
        </p:nvSpPr>
        <p:spPr bwMode="auto">
          <a:xfrm>
            <a:off x="2590602" y="4538514"/>
            <a:ext cx="311547" cy="139154"/>
          </a:xfrm>
          <a:custGeom>
            <a:avLst/>
            <a:gdLst>
              <a:gd name="T0" fmla="*/ 94 w 95"/>
              <a:gd name="T1" fmla="*/ 1 h 60"/>
              <a:gd name="T2" fmla="*/ 86 w 95"/>
              <a:gd name="T3" fmla="*/ 5 h 60"/>
              <a:gd name="T4" fmla="*/ 60 w 95"/>
              <a:gd name="T5" fmla="*/ 28 h 60"/>
              <a:gd name="T6" fmla="*/ 35 w 95"/>
              <a:gd name="T7" fmla="*/ 45 h 60"/>
              <a:gd name="T8" fmla="*/ 23 w 95"/>
              <a:gd name="T9" fmla="*/ 47 h 60"/>
              <a:gd name="T10" fmla="*/ 21 w 95"/>
              <a:gd name="T11" fmla="*/ 44 h 60"/>
              <a:gd name="T12" fmla="*/ 0 w 95"/>
              <a:gd name="T13" fmla="*/ 58 h 60"/>
              <a:gd name="T14" fmla="*/ 9 w 95"/>
              <a:gd name="T15" fmla="*/ 60 h 60"/>
              <a:gd name="T16" fmla="*/ 56 w 95"/>
              <a:gd name="T17" fmla="*/ 38 h 60"/>
              <a:gd name="T18" fmla="*/ 87 w 95"/>
              <a:gd name="T19" fmla="*/ 11 h 60"/>
              <a:gd name="T20" fmla="*/ 94 w 95"/>
              <a:gd name="T21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428671"/>
            <a:endParaRPr lang="zh-CN" altLang="en-US" sz="844">
              <a:solidFill>
                <a:prstClr val="black"/>
              </a:solidFill>
              <a:latin typeface="Arial" pitchFamily="34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1762964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573 0.00925 C -0.54965 0.00579 -0.52795 -0.00878 -0.51927 -0.01156 C -0.51059 -0.01433 -0.50747 -0.01109 -0.50365 -0.00739 C -0.49983 -0.00369 -0.49774 0.00717 -0.49618 0.0111 " pathEditMode="fixed" rAng="0" ptsTypes="aaaa">
                                      <p:cBhvr>
                                        <p:cTn id="6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00" y="-1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052 0.04417 C -0.64653 0.04093 -0.63403 0.0296 -0.62552 0.0259 C -0.61702 0.0222 -0.61649 0.02035 -0.59948 0.02174 C -0.58247 0.02313 -0.54011 0.0333 -0.52327 0.03422 C -0.50643 0.03515 -0.50243 0.03145 -0.49792 0.02798 C -0.4934 0.02451 -0.4967 0.01619 -0.49636 0.01318 " pathEditMode="fixed" rAng="0" ptsTypes="aaaaaa">
                                      <p:cBhvr>
                                        <p:cTn id="12" dur="2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800" y="-1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0434 0.05642 C -0.60486 0.05896 -0.60174 0.06775 -0.60434 0.07122 C -0.60695 0.07469 -0.61389 0.07607 -0.62014 0.07746 C -0.62639 0.07885 -0.63698 0.08162 -0.64219 0.07908 C -0.6474 0.07654 -0.65 0.06821 -0.65156 0.06243 C -0.65313 0.05665 -0.65156 0.0481 -0.65156 0.04417 " pathEditMode="fixed" rAng="0" ptsTypes="aaaaaa">
                                      <p:cBhvr>
                                        <p:cTn id="18" dur="3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00" y="6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83 0.0585 C -0.57743 0.05064 -0.55486 0.04278 -0.54584 0.03954 " pathEditMode="relative" rAng="0" ptsTypes="aA">
                                      <p:cBhvr>
                                        <p:cTn id="24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00" y="-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681 0.14428 C -0.67813 0.14313 -0.64948 0.14521 -0.63438 0.13781 C -0.61927 0.13041 -0.60469 0.10914 -0.59618 0.10035 C -0.58768 0.09157 -0.58889 0.09226 -0.58368 0.08509 C -0.57847 0.07792 -0.56962 0.06521 -0.56459 0.05758 C -0.55955 0.04995 -0.55573 0.04255 -0.55347 0.03862 " pathEditMode="fixed" rAng="0" ptsTypes="aaaaaa">
                                      <p:cBhvr>
                                        <p:cTn id="27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524 0.14428 C -0.67726 0.14405 -0.64827 0.1422 -0.63577 0.1422 C -0.62327 0.1422 -0.62066 0.14498 -0.61059 0.14428 C -0.60052 0.14359 -0.58698 0.14174 -0.5757 0.13781 C -0.56441 0.13388 -0.54931 0.1244 -0.54236 0.12093 " pathEditMode="fixed" rAng="0" ptsTypes="aaaaa">
                                      <p:cBhvr>
                                        <p:cTn id="33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100" y="-10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254 0.1207 C -0.53976 0.11908 -0.5349 0.12162 -0.52778 0.11353 C -0.52066 0.10544 -0.51111 0.08625 -0.49948 0.07237 C -0.48785 0.05873 -0.46893 0.04116 -0.45834 0.03006 C -0.44774 0.01896 -0.44045 0.01318 -0.43594 0.00509 C -0.43143 -0.003 -0.43177 -0.01364 -0.43073 -0.01849 " pathEditMode="fixed" rAng="0" ptsTypes="aaaaaa">
                                      <p:cBhvr>
                                        <p:cTn id="39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00" y="-6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212 -0.02127 C -0.43455 -0.02104 -0.43889 -0.02682 -0.4467 -0.01988 C -0.45452 -0.01294 -0.46788 0.00602 -0.47899 0.02035 C -0.49011 0.03469 -0.50382 0.05064 -0.51354 0.06613 C -0.52327 0.08162 -0.53212 0.10359 -0.53698 0.11353 " pathEditMode="fixed" rAng="0" ptsTypes="aaaaa">
                                      <p:cBhvr>
                                        <p:cTn id="45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100" y="65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698 0.11353 C -0.53889 0.11839 -0.54601 0.13665 -0.54844 0.14266 " pathEditMode="fixed" rAng="0" ptsTypes="aa">
                                      <p:cBhvr>
                                        <p:cTn id="51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0" y="15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93 0.09781 C -0.49497 0.10035 -0.51163 0.10474 -0.5217 0.11261 C -0.53177 0.12047 -0.54427 0.13758 -0.55035 0.14428 " pathEditMode="fixed" rAng="0" ptsTypes="aaa">
                                      <p:cBhvr>
                                        <p:cTn id="57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900" y="23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059 0.14636 C -0.50747 0.1422 -0.49844 0.12879 -0.49479 0.12093 C -0.49115 0.11307 -0.48976 0.10428 -0.48837 0.09989 " pathEditMode="fixed" rAng="0" ptsTypes="aaa">
                                      <p:cBhvr>
                                        <p:cTn id="63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00" y="-22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924 0.11307 C -0.44115 0.11029 -0.44427 0.09642 -0.44879 0.09411 C -0.4533 0.0918 -0.4599 0.0948 -0.46615 0.09989 C -0.4724 0.10498 -0.47969 0.11792 -0.48681 0.12532 C -0.49393 0.13272 -0.50452 0.14058 -0.5092 0.14451 " pathEditMode="fixed" rAng="0" ptsTypes="aaaaa">
                                      <p:cBhvr>
                                        <p:cTn id="69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400" y="5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014 0.09342 C -0.4217 0.09573 -0.41962 0.0992 -0.42656 0.10683 C -0.43351 0.11446 -0.45295 0.13342 -0.46146 0.13966 C -0.46997 0.1459 -0.47552 0.14798 -0.47743 0.14405 C -0.47934 0.14012 -0.47656 0.12486 -0.47257 0.11654 C -0.46858 0.10821 -0.45886 0.09711 -0.45347 0.09457 C -0.44809 0.09203 -0.44323 0.09711 -0.4408 0.10081 C -0.43837 0.10451 -0.43959 0.1133 -0.43924 0.11654 " pathEditMode="fixed" rAng="0" ptsTypes="aaaaaaaa">
                                      <p:cBhvr>
                                        <p:cTn id="75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00" y="27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632 0.09203 C -0.42118 0.10035 -0.43941 0.1318 -0.44549 0.1422 " pathEditMode="fixed" rAng="0" ptsTypes="aa">
                                      <p:cBhvr>
                                        <p:cTn id="81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400" y="25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774 0.14567 C -0.44445 0.1459 -0.44097 0.14636 -0.43663 0.14474 C -0.43229 0.14313 -0.42604 0.13896 -0.42205 0.13619 C -0.41806 0.13342 -0.41528 0.13041 -0.41285 0.12787 C -0.41042 0.12463 -0.40816 0.11839 -0.40729 0.11607 C -0.40643 0.11353 -0.40764 0.11307 -0.40764 0.11237 " pathEditMode="fixed" rAng="0" ptsTypes="aaaaaA">
                                      <p:cBhvr>
                                        <p:cTn id="87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00" y="-15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0851 0.14128 C -0.40452 0.13735 -0.3882 0.1237 -0.38472 0.11584 C -0.38125 0.10798 -0.38455 0.09526 -0.38785 0.09457 C -0.39115 0.09388 -0.40139 0.10844 -0.40486 0.11214 " pathEditMode="fixed" rAng="0" ptsTypes="aaaa">
                                      <p:cBhvr>
                                        <p:cTn id="93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00" y="-23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9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549 0.09966 C -0.34965 0.10174 -0.36215 0.10313 -0.37257 0.11006 C -0.38299 0.117 -0.40243 0.13665 -0.40851 0.14197 " pathEditMode="fixed" rAng="0" ptsTypes="aaa">
                                      <p:cBhvr>
                                        <p:cTn id="99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00" y="21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879 0.10186 C -0.35226 0.10903 -0.36528 0.13612 -0.36962 0.14514 " pathEditMode="fixed" rAng="0" ptsTypes="aa">
                                      <p:cBhvr>
                                        <p:cTn id="105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00" y="22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62 0.1375 C -0.36771 0.14075 -0.36563 0.14399 -0.35851 0.13936 C -0.35139 0.13473 -0.33906 0.12223 -0.32656 0.10973 " pathEditMode="relative" rAng="0" ptsTypes="aaA">
                                      <p:cBhvr>
                                        <p:cTn id="111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200" y="-10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441 -0.02893 C -0.21511 -0.02615 -0.21215 -0.02268 -0.21858 -0.01226 C -0.225 -0.00185 -0.23438 0.01204 -0.2533 0.03403 C -0.27222 0.05602 -0.31597 0.10232 -0.33247 0.12037 " pathEditMode="fixed" rAng="0" ptsTypes="aaaa">
                                      <p:cBhvr>
                                        <p:cTn id="117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700" y="75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163 -0.03101 C -0.21459 -0.03055 -0.21736 -0.02986 -0.22274 -0.02546 C -0.22813 -0.02106 -0.23264 -0.01898 -0.24358 -0.00509 C -0.25452 0.0088 -0.2757 0.03866 -0.28802 0.05787 C -0.30035 0.07709 -0.30886 0.09306 -0.31719 0.10973 " pathEditMode="relative" rAng="0" ptsTypes="aaaaA">
                                      <p:cBhvr>
                                        <p:cTn id="123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00" y="70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2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049 0.10844 C -0.32274 0.11492 -0.33524 0.14243 -0.33438 0.14683 C -0.33351 0.15122 -0.32153 0.14012 -0.31545 0.13411 C -0.30938 0.1281 -0.30365 0.11631 -0.29792 0.11076 C -0.29219 0.10521 -0.2842 0.10266 -0.28056 0.10035 " pathEditMode="fixed" rAng="0" ptsTypes="aaaaa">
                                      <p:cBhvr>
                                        <p:cTn id="129" dur="2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1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68 0.10035 C -0.2816 0.10012 -0.27344 0.09526 -0.27101 0.09665 C -0.26858 0.09804 -0.2684 0.1059 -0.26945 0.10914 C -0.27049 0.11237 -0.27431 0.11399 -0.27743 0.11561 C -0.28056 0.11723 -0.28316 0.11561 -0.28785 0.11839 C -0.29254 0.12116 -0.30226 0.12787 -0.30521 0.13249 C -0.30816 0.13711 -0.30712 0.14451 -0.30521 0.14613 C -0.3033 0.14775 -0.29636 0.14266 -0.2941 0.14174 " pathEditMode="fixed" rAng="0" ptsTypes="aaaaaaaa">
                                      <p:cBhvr>
                                        <p:cTn id="135" dur="2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00" y="21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2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393 0.14382 C -0.29045 0.14081 -0.28038 0.13342 -0.27344 0.12625 C -0.26649 0.11908 -0.25712 0.10613 -0.25278 0.10081 " pathEditMode="relative" rAng="0" ptsTypes="aaa">
                                      <p:cBhvr>
                                        <p:cTn id="141" dur="3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00" y="-210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3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34 0.10289 C -0.24757 0.10474 -0.22257 0.11631 -0.21181 0.11561 C -0.20104 0.11492 -0.19306 0.10151 -0.18959 0.09873 " pathEditMode="relative" rAng="0" ptsTypes="aaa">
                                      <p:cBhvr>
                                        <p:cTn id="147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2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84 0.10081 C -0.19722 0.10105 -0.2007 0.10336 -0.20434 0.1022 C -0.20799 0.10105 -0.21528 0.09619 -0.21806 0.09457 " pathEditMode="fixed" rAng="0" ptsTypes="aaa">
                                      <p:cBhvr>
                                        <p:cTn id="150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00" y="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15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79 0.02428 C -0.15243 0.02451 -0.16389 0.02313 -0.17101 0.02636 C -0.17813 0.0296 -0.18594 0.03723 -0.19167 0.04324 C -0.1974 0.04925 -0.20243 0.05665 -0.2059 0.0622 C -0.20938 0.06775 -0.21007 0.07168 -0.21215 0.077 C -0.21424 0.08232 -0.21684 0.09087 -0.21806 0.09457 " pathEditMode="fixed" rAng="0" ptsTypes="aaaaaa">
                                      <p:cBhvr>
                                        <p:cTn id="156" dur="2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400" y="34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67 0.13203 C -0.18715 0.12486 -0.17396 0.10405 -0.16615 0.09133 C -0.15834 0.07862 -0.14965 0.06544 -0.14462 0.05642 C -0.13959 0.0474 -0.13524 0.04209 -0.13611 0.03677 C -0.13698 0.03145 -0.1474 0.02683 -0.15035 0.02428 " pathEditMode="fixed" rAng="0" ptsTypes="aaaaa">
                                      <p:cBhvr>
                                        <p:cTn id="162" dur="2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00" y="-53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2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1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58 0.07954 C -0.11997 0.08324 -0.12917 0.10544 -0.12656 0.10128 C -0.12396 0.09711 -0.10886 0.06567 -0.10278 0.05411 C -0.0967 0.04255 -0.09445 0.037 -0.08993 0.03191 C -0.08542 0.02683 -0.07656 0.02012 -0.0757 0.02359 C -0.07483 0.02706 -0.07413 0.03723 -0.08524 0.05318 C -0.09636 0.06914 -0.12518 0.10359 -0.14236 0.11977 C -0.15955 0.13596 -0.18021 0.14752 -0.18837 0.15006 C -0.19653 0.15261 -0.19097 0.13827 -0.19167 0.13526 " pathEditMode="fixed" rAng="0" ptsTypes="aaaaaaaaa">
                                      <p:cBhvr>
                                        <p:cTn id="168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00" y="7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1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1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23 0.16968 C -0.16181 0.15695 -0.13507 0.11112 -0.12639 0.09561 " pathEditMode="fixed" rAng="0" ptsTypes="aa">
                                      <p:cBhvr>
                                        <p:cTn id="174" dur="100" spd="-999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00" y="-36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1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1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1 0.17037 C -0.17118 0.18033 -0.19774 0.225 -0.20938 0.23889 C -0.22101 0.25278 -0.23177 0.25255 -0.23854 0.25371 C -0.24531 0.25487 -0.24965 0.25209 -0.24965 0.2463 C -0.24965 0.24051 -0.2441 0.22662 -0.23854 0.21852 C -0.23299 0.21042 -0.22327 0.20463 -0.21632 0.19815 C -0.20938 0.19167 -0.20452 0.18403 -0.19688 0.17963 C -0.18924 0.17524 -0.16702 0.16042 -0.1691 0.17037 Z " pathEditMode="relative" rAng="0" ptsTypes="aaaaaaaa">
                                      <p:cBhvr>
                                        <p:cTn id="180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800" y="37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1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22 0.1676 C -0.16597 0.16482 -0.1599 0.16412 -0.15417 0.16389 C -0.14844 0.16366 -0.14254 0.16366 -0.13768 0.16551 C -0.13281 0.16737 -0.12865 0.16991 -0.12518 0.17477 C -0.1217 0.17963 -0.11858 0.19098 -0.11684 0.19514 " pathEditMode="relative" rAng="0" ptsTypes="aaaaa">
                                      <p:cBhvr>
                                        <p:cTn id="186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00" y="12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1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1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45 0.19862 C -0.1184 0.1748 -0.1217 0.15029 -0.1217 0.13735 C -0.1217 0.1244 -0.11684 0.12394 -0.11545 0.12047 " pathEditMode="relative" rAng="0" ptsTypes="aaa">
                                      <p:cBhvr>
                                        <p:cTn id="192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19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2 0.12278 C -0.10209 0.10868 -0.08715 0.09457 -0.08524 0.09526 C -0.08334 0.09596 -0.10174 0.11839 -0.1059 0.12694 C -0.11007 0.1355 -0.11042 0.14081 -0.11059 0.14613 " pathEditMode="relative" rAng="0" ptsTypes="aaaA">
                                      <p:cBhvr>
                                        <p:cTn id="195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00" y="-20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1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20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2 0.14035 C -0.1033 0.14197 -0.0974 0.14359 -0.09184 0.14035 C -0.08629 0.13711 -0.07986 0.12671 -0.07587 0.12116 C -0.07188 0.11561 -0.0691 0.11099 -0.06806 0.10636 C -0.06702 0.10174 -0.06945 0.09365 -0.06962 0.09365 C -0.06979 0.09365 -0.06771 0.10105 -0.06962 0.10636 C -0.07153 0.11168 -0.07917 0.12232 -0.08073 0.12555 " pathEditMode="relative" rAng="0" ptsTypes="aaaaaaA">
                                      <p:cBhvr>
                                        <p:cTn id="201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00" y="-210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1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88 0.09688 C -0.07726 0.11145 -0.08247 0.12602 -0.08143 0.13087 C -0.08038 0.13573 -0.0684 0.12833 -0.06545 0.12648 " pathEditMode="relative" rAng="0" ptsTypes="aaA">
                                      <p:cBhvr>
                                        <p:cTn id="207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93 0.12509 L -0.02257 0.09318 " pathEditMode="relative" rAng="0" ptsTypes="AA">
                                      <p:cBhvr>
                                        <p:cTn id="213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00" y="-150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1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2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7 0.09318 C -0.03281 0.10266 -0.04288 0.11214 -0.04792 0.1207 C -0.05295 0.12925 -0.05243 0.14012 -0.05261 0.14405 " pathEditMode="relative" rAng="0" ptsTypes="aaA">
                                      <p:cBhvr>
                                        <p:cTn id="219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400" y="25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1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0.14243 C -0.03941 0.13295 -0.02726 0.12347 -0.01806 0.11492 C -0.00886 0.10636 -0.00243 0.09896 0.00416 0.09157 " pathEditMode="relative" rAng="0" ptsTypes="aaA">
                                      <p:cBhvr>
                                        <p:cTn id="225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00" y="-24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2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09526 C 0.00191 0.09989 -0.00625 0.11515 -0.01059 0.12255 C -0.01493 0.12995 -0.01945 0.13596 -0.0217 0.13943 " pathEditMode="relative" rAng="0" ptsTypes="aaa">
                                      <p:cBhvr>
                                        <p:cTn id="231" dur="1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00" y="22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1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2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01 0.14197 C -0.01389 0.14151 -0.00799 0.1422 -0.00209 0.13781 C 0.00382 0.13342 0.01128 0.12093 0.01476 0.11631 " pathEditMode="relative" rAng="0" ptsTypes="aaa">
                                      <p:cBhvr>
                                        <p:cTn id="237" dur="3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00" y="-12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3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2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8 0.11389 C 0.01632 0.16436 -0.01233 0.30487 0.00816 0.41667 C 0.02864 0.52848 0.11441 0.71181 0.14045 0.7845 C 0.16649 0.85718 0.15955 0.83889 0.16458 0.85325 " pathEditMode="relative" rAng="0" ptsTypes="aaaa">
                                      <p:cBhvr>
                                        <p:cTn id="243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900" y="3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086308" y="2492000"/>
            <a:ext cx="3643313" cy="689074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4000" b="1" dirty="0">
                <a:latin typeface="Arial" panose="020B0604020202020204" pitchFamily="34" charset="0"/>
                <a:cs typeface="Arial" panose="020B0604020202020204" pitchFamily="34" charset="0"/>
              </a:rPr>
              <a:t>Lecture One </a:t>
            </a:r>
            <a:endParaRPr lang="zh-CN" alt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345989" y="3752870"/>
            <a:ext cx="5165125" cy="1288687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3600" b="1" dirty="0"/>
              <a:t>词义的选择和</a:t>
            </a:r>
            <a:r>
              <a:rPr lang="zh-CN" altLang="en-US" sz="3600" b="1" dirty="0" smtClean="0"/>
              <a:t>引申（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49" y="137428"/>
            <a:ext cx="300235" cy="300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784" y="25881"/>
            <a:ext cx="1548843" cy="234592"/>
          </a:xfrm>
          <a:prstGeom prst="rect">
            <a:avLst/>
          </a:prstGeom>
        </p:spPr>
      </p:pic>
      <p:pic>
        <p:nvPicPr>
          <p:cNvPr id="17" name="音频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85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38"/>
    </mc:Choice>
    <mc:Fallback xmlns="">
      <p:transition spd="slow" advTm="8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3479" y="993708"/>
            <a:ext cx="4929188" cy="1279935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Franklin Gothic Medium"/>
                <a:ea typeface="微软雅黑"/>
              </a:rPr>
              <a:t>1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词义的选择</a:t>
            </a:r>
            <a:r>
              <a:rPr lang="en-US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3200" b="1" dirty="0">
                <a:solidFill>
                  <a:srgbClr val="2F2F2F"/>
                </a:solidFill>
                <a:latin typeface="Arial" charset="0"/>
                <a:ea typeface="黑体" pitchFamily="2" charset="-122"/>
                <a:cs typeface="Arial" charset="0"/>
              </a:rPr>
              <a:t>(choice of words/diction)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906" y="2458995"/>
            <a:ext cx="4929188" cy="542461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281"/>
              </a:spcBef>
              <a:spcAft>
                <a:spcPts val="281"/>
              </a:spcAft>
              <a:buClr>
                <a:srgbClr val="2F2F2F"/>
              </a:buClr>
              <a:buSzPct val="5000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Franklin Gothic Book"/>
                <a:ea typeface="黑体"/>
              </a:rPr>
              <a:t>词义的选择同翻译之间的关系非常紧密，一篇译作成功与否在很大程度上取决于词义的选择是否恰当、得体、专业、地道。</a:t>
            </a:r>
            <a:endParaRPr lang="en-US" altLang="zh-CN" sz="2800" b="1" dirty="0">
              <a:solidFill>
                <a:prstClr val="black"/>
              </a:solidFill>
              <a:latin typeface="Franklin Gothic Book"/>
              <a:ea typeface="黑体"/>
            </a:endParaRPr>
          </a:p>
          <a:p>
            <a:pPr marL="0" indent="0" algn="just">
              <a:lnSpc>
                <a:spcPct val="100000"/>
              </a:lnSpc>
              <a:spcBef>
                <a:spcPts val="281"/>
              </a:spcBef>
              <a:spcAft>
                <a:spcPts val="281"/>
              </a:spcAft>
              <a:buClr>
                <a:srgbClr val="2F2F2F"/>
              </a:buClr>
              <a:buSzPct val="5000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Franklin Gothic Book"/>
                <a:ea typeface="黑体"/>
              </a:rPr>
              <a:t>词义的选择是指在翻译过程中，基于对源语文本的精确理解在译入语中选择恰当的词语或表达法，使之符合译文上下文的表达需要。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510216" y="8550876"/>
            <a:ext cx="861305" cy="460518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3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569309" y="8501449"/>
            <a:ext cx="2759226" cy="534659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pic>
        <p:nvPicPr>
          <p:cNvPr id="13" name="音频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7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75"/>
    </mc:Choice>
    <mc:Fallback xmlns="">
      <p:transition spd="slow" advTm="15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0065" y="486834"/>
            <a:ext cx="5350475" cy="1767417"/>
          </a:xfrm>
        </p:spPr>
        <p:txBody>
          <a:bodyPr>
            <a:norm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anose="03070402050302030203" pitchFamily="66" charset="0"/>
              </a:rPr>
              <a:t>Question for group discussion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anose="03070402050302030203" pitchFamily="66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4052" y="2137718"/>
            <a:ext cx="5068780" cy="2681417"/>
          </a:xfrm>
        </p:spPr>
        <p:txBody>
          <a:bodyPr>
            <a:normAutofit/>
          </a:bodyPr>
          <a:lstStyle/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dirty="0"/>
              <a:t>What are the differences between English and Chinese word meanings?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/>
              <a:t>英语单词和汉语词语在意义上有什么不同？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633784" y="8526162"/>
            <a:ext cx="713024" cy="448162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 b="1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4</a:t>
            </a:fld>
            <a:endParaRPr lang="zh-CN" altLang="en-US" sz="1600" b="1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1705232" y="8524561"/>
            <a:ext cx="2755557" cy="532942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86"/>
          <a:stretch/>
        </p:blipFill>
        <p:spPr bwMode="auto">
          <a:xfrm>
            <a:off x="535023" y="4600807"/>
            <a:ext cx="2594083" cy="215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音频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4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64"/>
    </mc:Choice>
    <mc:Fallback xmlns="">
      <p:transition spd="slow" advTm="16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331121" y="630195"/>
            <a:ext cx="5204705" cy="1037967"/>
          </a:xfrm>
        </p:spPr>
        <p:txBody>
          <a:bodyPr>
            <a:no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1.1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根据词语语法特性来选择确定词义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8192" y="1791731"/>
            <a:ext cx="5104099" cy="657379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457200" indent="-457200" algn="just">
              <a:lnSpc>
                <a:spcPct val="110000"/>
              </a:lnSpc>
              <a:spcBef>
                <a:spcPts val="281"/>
              </a:spcBef>
              <a:buAutoNum type="arabicParenR"/>
            </a:pPr>
            <a:r>
              <a:rPr lang="zh-CN" altLang="en-US" sz="2800" b="1" dirty="0" smtClean="0">
                <a:solidFill>
                  <a:srgbClr val="FF0000"/>
                </a:solidFill>
              </a:rPr>
              <a:t>根据</a:t>
            </a:r>
            <a:r>
              <a:rPr lang="zh-CN" altLang="en-US" sz="2800" b="1" dirty="0">
                <a:solidFill>
                  <a:srgbClr val="FF0000"/>
                </a:solidFill>
              </a:rPr>
              <a:t>词语在句子中词类</a:t>
            </a:r>
            <a:r>
              <a:rPr lang="en-US" altLang="zh-CN" sz="2800" b="1" dirty="0">
                <a:solidFill>
                  <a:srgbClr val="FF0000"/>
                </a:solidFill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parts of speech</a:t>
            </a:r>
            <a:r>
              <a:rPr lang="en-US" altLang="zh-CN" sz="2800" b="1" dirty="0">
                <a:solidFill>
                  <a:srgbClr val="FF0000"/>
                </a:solidFill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</a:rPr>
              <a:t>来选择确定词义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3333CC"/>
                </a:solidFill>
                <a:latin typeface="Arial" charset="0"/>
              </a:rPr>
              <a:t>He will foot the bill. 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charset="0"/>
              </a:rPr>
              <a:t>foot:  v.   agree to pay </a:t>
            </a:r>
            <a:r>
              <a:rPr lang="zh-CN" altLang="en-US" sz="2400" b="1" dirty="0">
                <a:solidFill>
                  <a:prstClr val="black"/>
                </a:solidFill>
                <a:latin typeface="Arial" charset="0"/>
              </a:rPr>
              <a:t>他同意付账。 </a:t>
            </a:r>
            <a:endParaRPr lang="en-US" altLang="zh-CN" sz="2400" b="1" dirty="0">
              <a:solidFill>
                <a:prstClr val="black"/>
              </a:solidFill>
              <a:latin typeface="Arial" charset="0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3333CC"/>
                </a:solidFill>
                <a:latin typeface="Arial" charset="0"/>
              </a:rPr>
              <a:t>Last evening I went to a do held by my China study group. 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Arial" charset="0"/>
              </a:rPr>
              <a:t>do</a:t>
            </a:r>
            <a:r>
              <a:rPr lang="zh-CN" altLang="en-US" sz="2400" b="1" dirty="0">
                <a:solidFill>
                  <a:srgbClr val="FF0000"/>
                </a:solidFill>
                <a:latin typeface="Arial" charset="0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Arial" charset="0"/>
              </a:rPr>
              <a:t>n.    a social party 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Arial" charset="0"/>
              </a:rPr>
              <a:t>昨晚我参加了我们中国研究组的聚会。</a:t>
            </a:r>
            <a:endParaRPr lang="en-US" altLang="zh-CN" sz="2400" b="1" dirty="0">
              <a:solidFill>
                <a:prstClr val="black"/>
              </a:solidFill>
              <a:latin typeface="Arial" charset="0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>
                <a:solidFill>
                  <a:srgbClr val="3333CC"/>
                </a:solidFill>
                <a:latin typeface="Arial" charset="0"/>
              </a:rPr>
              <a:t>At the finish oil shares became </a:t>
            </a:r>
            <a:r>
              <a:rPr lang="en-US" altLang="zh-CN" sz="2400" b="1" dirty="0" smtClean="0">
                <a:solidFill>
                  <a:srgbClr val="3333CC"/>
                </a:solidFill>
                <a:latin typeface="Arial" charset="0"/>
              </a:rPr>
              <a:t>active.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Arial" charset="0"/>
              </a:rPr>
              <a:t>finish</a:t>
            </a:r>
            <a:r>
              <a:rPr lang="zh-CN" altLang="en-US" sz="2400" b="1" dirty="0">
                <a:solidFill>
                  <a:srgbClr val="FF0000"/>
                </a:solidFill>
                <a:latin typeface="Arial" charset="0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Arial" charset="0"/>
              </a:rPr>
              <a:t>n.  the end or last part 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Arial" charset="0"/>
              </a:rPr>
              <a:t>收盘时，石油股票很活跃。</a:t>
            </a:r>
            <a:endParaRPr lang="en-US" altLang="zh-CN" sz="2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4584357" y="8587946"/>
            <a:ext cx="737737" cy="374021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5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594022" y="8513806"/>
            <a:ext cx="2928552" cy="531340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pic>
        <p:nvPicPr>
          <p:cNvPr id="13" name="音频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014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976"/>
    </mc:Choice>
    <mc:Fallback xmlns="">
      <p:transition spd="slow" advTm="117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562" y="486834"/>
            <a:ext cx="5214552" cy="135432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）名词单复数可引起词义改变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5701" y="1878227"/>
            <a:ext cx="4929188" cy="5622324"/>
          </a:xfrm>
        </p:spPr>
        <p:txBody>
          <a:bodyPr>
            <a:noAutofit/>
          </a:bodyPr>
          <a:lstStyle/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The money was raised by the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sale</a:t>
            </a: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 of lottery tickets.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</a:rPr>
              <a:t>这笔钱是通过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</a:rPr>
              <a:t>出售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</a:rPr>
              <a:t>彩票募集的。 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The latest car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sales</a:t>
            </a: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 for March show a 1.8 % dip. </a:t>
            </a:r>
            <a:endParaRPr lang="zh-CN" altLang="en-US" sz="2800" b="1" dirty="0">
              <a:solidFill>
                <a:srgbClr val="3333CC"/>
              </a:solidFill>
              <a:latin typeface="Arial" charset="0"/>
              <a:ea typeface="Arial Unicode MS" pitchFamily="34" charset="-122"/>
              <a:cs typeface="Arial Unicode MS" pitchFamily="34" charset="-122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</a:rPr>
              <a:t>三月份的汽车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</a:rPr>
              <a:t>销售额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</a:rPr>
              <a:t>下降</a:t>
            </a: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</a:rPr>
              <a:t>1.8%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</a:rPr>
              <a:t>。</a:t>
            </a:r>
            <a:endParaRPr lang="zh-CN" altLang="en-US" sz="2800" b="1" dirty="0">
              <a:solidFill>
                <a:srgbClr val="002060"/>
              </a:solidFill>
              <a:latin typeface="黑体" pitchFamily="2" charset="-122"/>
              <a:ea typeface="Arial Unicode MS" pitchFamily="34" charset="-122"/>
              <a:cs typeface="Arial Unicode MS" pitchFamily="34" charset="-122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Cotton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futures </a:t>
            </a: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are selling at high prices. 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</a:pPr>
            <a:r>
              <a:rPr lang="zh-CN" altLang="en-US" sz="2800" b="1" dirty="0">
                <a:latin typeface="黑体" pitchFamily="2" charset="-122"/>
              </a:rPr>
              <a:t>棉花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</a:rPr>
              <a:t>期货</a:t>
            </a:r>
            <a:r>
              <a:rPr lang="zh-CN" altLang="en-US" sz="2800" b="1" dirty="0">
                <a:latin typeface="黑体" pitchFamily="2" charset="-122"/>
              </a:rPr>
              <a:t>正以高价出售。</a:t>
            </a:r>
            <a:r>
              <a:rPr lang="en-US" altLang="zh-CN" sz="2800" b="1" dirty="0">
                <a:latin typeface="Arial" charset="0"/>
                <a:ea typeface="Arial Unicode MS" pitchFamily="34" charset="-122"/>
                <a:cs typeface="Arial Unicode MS" pitchFamily="34" charset="-122"/>
              </a:rPr>
              <a:t>       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485503" y="8501449"/>
            <a:ext cx="836591" cy="460518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6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510034" y="8413350"/>
            <a:ext cx="3037252" cy="631796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pic>
        <p:nvPicPr>
          <p:cNvPr id="13" name="音频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719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581"/>
    </mc:Choice>
    <mc:Fallback xmlns="">
      <p:transition spd="slow" advTm="87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906" y="2397210"/>
            <a:ext cx="4929188" cy="5251622"/>
          </a:xfrm>
        </p:spPr>
        <p:txBody>
          <a:bodyPr>
            <a:normAutofit/>
          </a:bodyPr>
          <a:lstStyle/>
          <a:p>
            <a:pPr marL="160752" indent="-160752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2F2F2F"/>
              </a:buClr>
              <a:buSzPct val="50000"/>
              <a:buFont typeface="Wingdings 2" pitchFamily="18" charset="2"/>
              <a:buChar char="ß"/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黑体"/>
              </a:rPr>
              <a:t>The nation’s foreign exchange reserves at the end of July hit a record high for the eighth straight month, rising $11.22 billion from a month earlier to $556.84 billion.</a:t>
            </a:r>
          </a:p>
          <a:p>
            <a:pPr marL="160752" indent="-160752" algn="just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2F2F2F"/>
              </a:buClr>
              <a:buSzPct val="50000"/>
              <a:buFont typeface="Wingdings 2" pitchFamily="18" charset="2"/>
              <a:buChar char="ß"/>
            </a:pPr>
            <a:r>
              <a:rPr lang="zh-CN" altLang="en-US" sz="2800" b="1" dirty="0">
                <a:solidFill>
                  <a:prstClr val="black"/>
                </a:solidFill>
                <a:latin typeface="Franklin Gothic Book"/>
                <a:ea typeface="黑体"/>
              </a:rPr>
              <a:t>这个国家七月底的外汇储备连续第八个月创历史最高，比前一个月增长了</a:t>
            </a:r>
            <a:r>
              <a:rPr lang="en-US" altLang="zh-CN" sz="2800" b="1" dirty="0">
                <a:solidFill>
                  <a:prstClr val="black"/>
                </a:solidFill>
                <a:latin typeface="Franklin Gothic Book"/>
                <a:ea typeface="黑体"/>
              </a:rPr>
              <a:t>112.2</a:t>
            </a:r>
            <a:r>
              <a:rPr lang="zh-CN" altLang="en-US" sz="2800" b="1" dirty="0">
                <a:solidFill>
                  <a:prstClr val="black"/>
                </a:solidFill>
                <a:latin typeface="Franklin Gothic Book"/>
                <a:ea typeface="黑体"/>
              </a:rPr>
              <a:t>亿美元，达到</a:t>
            </a:r>
            <a:r>
              <a:rPr lang="en-US" altLang="zh-CN" sz="2800" b="1" dirty="0">
                <a:solidFill>
                  <a:prstClr val="black"/>
                </a:solidFill>
                <a:latin typeface="Franklin Gothic Book"/>
                <a:ea typeface="黑体"/>
              </a:rPr>
              <a:t>5568.4</a:t>
            </a:r>
            <a:r>
              <a:rPr lang="zh-CN" altLang="en-US" sz="2800" b="1" dirty="0">
                <a:solidFill>
                  <a:prstClr val="black"/>
                </a:solidFill>
                <a:latin typeface="Franklin Gothic Book"/>
                <a:ea typeface="黑体"/>
              </a:rPr>
              <a:t>亿美元。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2" charset="-122"/>
                <a:ea typeface="宋体"/>
              </a:rPr>
              <a:t> </a:t>
            </a:r>
            <a:endParaRPr lang="en-US" altLang="zh-CN" sz="2800" b="1" dirty="0">
              <a:solidFill>
                <a:prstClr val="black"/>
              </a:solidFill>
              <a:latin typeface="黑体" pitchFamily="2" charset="-122"/>
              <a:ea typeface="宋体"/>
            </a:endParaRPr>
          </a:p>
          <a:p>
            <a:pPr marL="0" indent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F2F2F"/>
              </a:buClr>
              <a:buSzPct val="50000"/>
              <a:buNone/>
            </a:pPr>
            <a:endParaRPr lang="en-US" altLang="zh-CN" sz="1500" b="1" dirty="0">
              <a:solidFill>
                <a:prstClr val="black"/>
              </a:solidFill>
              <a:latin typeface="Arial" charset="0"/>
              <a:ea typeface="黑体"/>
              <a:cs typeface="Arial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633784" y="8501449"/>
            <a:ext cx="700667" cy="460518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7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1705232" y="8452022"/>
            <a:ext cx="2767914" cy="605481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17620" y="1121658"/>
            <a:ext cx="4929188" cy="966634"/>
          </a:xfrm>
        </p:spPr>
        <p:txBody>
          <a:bodyPr>
            <a:noAutofit/>
          </a:bodyPr>
          <a:lstStyle/>
          <a:p>
            <a:pPr algn="just"/>
            <a:r>
              <a:rPr lang="en-US" altLang="zh-CN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Translate the following sentence</a:t>
            </a:r>
            <a:endParaRPr lang="zh-CN" altLang="en-US" sz="32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音频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182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445"/>
    </mc:Choice>
    <mc:Fallback xmlns="">
      <p:transition spd="slow" advTm="117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CN" sz="3200" b="1" dirty="0">
                <a:solidFill>
                  <a:srgbClr val="2F2F2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1.2 </a:t>
            </a:r>
            <a:r>
              <a:rPr lang="zh-CN" altLang="en-US" sz="3200" b="1" dirty="0">
                <a:solidFill>
                  <a:srgbClr val="2F2F2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根据词语在句子中搭配关系</a:t>
            </a:r>
            <a:r>
              <a:rPr lang="en-US" altLang="zh-CN" sz="3200" b="1" dirty="0">
                <a:solidFill>
                  <a:srgbClr val="2F2F2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3200" b="1" dirty="0">
                <a:solidFill>
                  <a:srgbClr val="2F2F2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collocation</a:t>
            </a:r>
            <a:r>
              <a:rPr lang="en-US" altLang="zh-CN" sz="3200" b="1" dirty="0">
                <a:solidFill>
                  <a:srgbClr val="2F2F2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b="1" dirty="0">
                <a:solidFill>
                  <a:srgbClr val="2F2F2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联系上下文来选择确定意义。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906" y="2434167"/>
            <a:ext cx="4929188" cy="336115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81"/>
              </a:spcBef>
              <a:spcAft>
                <a:spcPts val="281"/>
              </a:spcAft>
              <a:buFont typeface="Wingdings" panose="05000000000000000000" pitchFamily="2" charset="2"/>
              <a:buChar char="Ø"/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I must check my bank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balance</a:t>
            </a: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>
              <a:lnSpc>
                <a:spcPct val="100000"/>
              </a:lnSpc>
              <a:spcBef>
                <a:spcPts val="281"/>
              </a:spcBef>
              <a:spcAft>
                <a:spcPts val="281"/>
              </a:spcAft>
              <a:buFont typeface="Wingdings" panose="05000000000000000000" pitchFamily="2" charset="2"/>
              <a:buChar char="Ø"/>
            </a:pPr>
            <a:r>
              <a:rPr lang="zh-CN" altLang="en-US" sz="2800" b="1" dirty="0"/>
              <a:t>我要核对一下我的帐户</a:t>
            </a:r>
            <a:r>
              <a:rPr lang="zh-CN" altLang="en-US" sz="2800" b="1" dirty="0">
                <a:solidFill>
                  <a:srgbClr val="FF0000"/>
                </a:solidFill>
              </a:rPr>
              <a:t>余额</a:t>
            </a:r>
            <a:r>
              <a:rPr lang="zh-CN" altLang="en-US" sz="2800" b="1" dirty="0"/>
              <a:t>。</a:t>
            </a:r>
            <a:endParaRPr lang="en-US" altLang="zh-CN" sz="2800" b="1" dirty="0"/>
          </a:p>
          <a:p>
            <a:pPr>
              <a:lnSpc>
                <a:spcPct val="100000"/>
              </a:lnSpc>
              <a:spcBef>
                <a:spcPts val="281"/>
              </a:spcBef>
              <a:spcAft>
                <a:spcPts val="281"/>
              </a:spcAft>
              <a:buFont typeface="Wingdings" panose="05000000000000000000" pitchFamily="2" charset="2"/>
              <a:buChar char="Ø"/>
            </a:pP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Do the firm’s accounts </a:t>
            </a:r>
            <a:r>
              <a:rPr lang="en-US" altLang="zh-CN" sz="28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balance</a:t>
            </a:r>
            <a:r>
              <a:rPr lang="en-US" altLang="zh-CN" sz="28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?</a:t>
            </a:r>
          </a:p>
          <a:p>
            <a:pPr>
              <a:lnSpc>
                <a:spcPct val="100000"/>
              </a:lnSpc>
              <a:spcBef>
                <a:spcPts val="281"/>
              </a:spcBef>
              <a:spcAft>
                <a:spcPts val="281"/>
              </a:spcAft>
              <a:buFont typeface="Wingdings" panose="05000000000000000000" pitchFamily="2" charset="2"/>
              <a:buChar char="Ø"/>
            </a:pPr>
            <a:r>
              <a:rPr lang="zh-CN" altLang="en-US" sz="2800" b="1" dirty="0"/>
              <a:t>这家公司的账目收支是否</a:t>
            </a:r>
            <a:r>
              <a:rPr lang="zh-CN" altLang="en-US" sz="2800" b="1" dirty="0">
                <a:solidFill>
                  <a:srgbClr val="FF0000"/>
                </a:solidFill>
              </a:rPr>
              <a:t>平衡</a:t>
            </a:r>
            <a:r>
              <a:rPr lang="zh-CN" altLang="en-US" sz="2800" b="1" dirty="0"/>
              <a:t>？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757351" y="8513805"/>
            <a:ext cx="564743" cy="448162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8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445741" y="8464378"/>
            <a:ext cx="3200399" cy="568411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pic>
        <p:nvPicPr>
          <p:cNvPr id="7" name="音频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25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736"/>
    </mc:Choice>
    <mc:Fallback xmlns="">
      <p:transition spd="slow" advTm="47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5835" y="788025"/>
            <a:ext cx="4929188" cy="430202"/>
          </a:xfrm>
        </p:spPr>
        <p:txBody>
          <a:bodyPr>
            <a:no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  <a:cs typeface="Arial" panose="020B0604020202020204" pitchFamily="34" charset="0"/>
              </a:rPr>
              <a:t>premium</a:t>
            </a:r>
            <a:endParaRPr lang="zh-CN" alt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896" y="1581665"/>
            <a:ext cx="5233063" cy="6820930"/>
          </a:xfrm>
        </p:spPr>
        <p:txBody>
          <a:bodyPr>
            <a:noAutofit/>
          </a:bodyPr>
          <a:lstStyle/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Compensate the 500 employees with a  </a:t>
            </a:r>
            <a:r>
              <a:rPr lang="en-US" altLang="zh-CN" sz="24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premium</a:t>
            </a: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kern="100" dirty="0">
                <a:solidFill>
                  <a:srgbClr val="7030A0"/>
                </a:solidFill>
                <a:latin typeface="Calibri"/>
                <a:ea typeface="宋体"/>
                <a:cs typeface="Times New Roman"/>
              </a:rPr>
              <a:t>an additional amount of money</a:t>
            </a:r>
            <a:r>
              <a:rPr lang="zh-CN" altLang="zh-CN" sz="2400" kern="100" dirty="0">
                <a:solidFill>
                  <a:srgbClr val="7030A0"/>
                </a:solidFill>
                <a:latin typeface="Calibri"/>
                <a:ea typeface="宋体"/>
                <a:cs typeface="Times New Roman"/>
              </a:rPr>
              <a:t>额外费用；奖金，红利，津贴</a:t>
            </a:r>
            <a:endParaRPr lang="en-US" altLang="zh-CN" sz="2400" kern="100" dirty="0">
              <a:solidFill>
                <a:srgbClr val="7030A0"/>
              </a:solidFill>
              <a:latin typeface="Calibri"/>
              <a:ea typeface="宋体"/>
              <a:cs typeface="Times New Roman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/>
              <a:t>用</a:t>
            </a:r>
            <a:r>
              <a:rPr lang="zh-CN" altLang="en-US" sz="2400" b="1" dirty="0">
                <a:solidFill>
                  <a:srgbClr val="FF0000"/>
                </a:solidFill>
              </a:rPr>
              <a:t>奖金</a:t>
            </a:r>
            <a:r>
              <a:rPr lang="zh-CN" altLang="en-US" sz="2400" b="1" dirty="0"/>
              <a:t>补偿这</a:t>
            </a:r>
            <a:r>
              <a:rPr lang="en-US" altLang="zh-CN" sz="2400" b="1" dirty="0"/>
              <a:t>500</a:t>
            </a:r>
            <a:r>
              <a:rPr lang="zh-CN" altLang="en-US" sz="2400" b="1" dirty="0"/>
              <a:t>名员工。</a:t>
            </a:r>
            <a:endParaRPr lang="en-US" altLang="zh-CN" sz="2400" b="1" dirty="0"/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latin typeface="Times New Roman" pitchFamily="18" charset="0"/>
                <a:ea typeface="华文新魏" pitchFamily="2" charset="-122"/>
              </a:rPr>
              <a:t> </a:t>
            </a: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The annual </a:t>
            </a:r>
            <a:r>
              <a:rPr lang="en-US" altLang="zh-CN" sz="24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premium</a:t>
            </a: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 on my </a:t>
            </a:r>
            <a:r>
              <a:rPr lang="en-US" altLang="zh-CN" sz="2400" b="1" dirty="0">
                <a:solidFill>
                  <a:srgbClr val="7030A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policy</a:t>
            </a: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 is 3000 yuan.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kern="100" dirty="0">
                <a:solidFill>
                  <a:srgbClr val="7030A0"/>
                </a:solidFill>
                <a:latin typeface="Calibri"/>
                <a:ea typeface="宋体"/>
                <a:cs typeface="Times New Roman"/>
              </a:rPr>
              <a:t>payment for insurance</a:t>
            </a:r>
            <a:r>
              <a:rPr lang="zh-CN" altLang="zh-CN" sz="2400" kern="100" dirty="0">
                <a:solidFill>
                  <a:srgbClr val="7030A0"/>
                </a:solidFill>
                <a:latin typeface="Calibri"/>
                <a:ea typeface="宋体"/>
                <a:cs typeface="Times New Roman"/>
              </a:rPr>
              <a:t>保险费</a:t>
            </a:r>
            <a:endParaRPr lang="en-US" altLang="zh-CN" sz="2400" kern="100" dirty="0">
              <a:solidFill>
                <a:srgbClr val="7030A0"/>
              </a:solidFill>
              <a:latin typeface="Calibri"/>
              <a:ea typeface="宋体"/>
              <a:cs typeface="Times New Roman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/>
              <a:t>我的保险单每年的</a:t>
            </a:r>
            <a:r>
              <a:rPr lang="zh-CN" altLang="en-US" sz="2400" b="1" dirty="0">
                <a:solidFill>
                  <a:srgbClr val="FF0000"/>
                </a:solidFill>
              </a:rPr>
              <a:t>保险费</a:t>
            </a:r>
            <a:r>
              <a:rPr lang="zh-CN" altLang="en-US" sz="2400" b="1" dirty="0"/>
              <a:t>是三千元。</a:t>
            </a:r>
            <a:endParaRPr lang="en-US" altLang="zh-CN" sz="2400" b="1" dirty="0"/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Shares are selling </a:t>
            </a:r>
            <a:r>
              <a:rPr lang="en-US" altLang="zh-CN" sz="2400" b="1" dirty="0">
                <a:solidFill>
                  <a:srgbClr val="FF0000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at a premium</a:t>
            </a:r>
            <a:r>
              <a:rPr lang="en-US" altLang="zh-CN" sz="2400" b="1" dirty="0">
                <a:solidFill>
                  <a:srgbClr val="3333CC"/>
                </a:solidFill>
                <a:latin typeface="Arial" charset="0"/>
                <a:ea typeface="Arial Unicode MS" pitchFamily="34" charset="-122"/>
                <a:cs typeface="Arial Unicode MS" pitchFamily="34" charset="-122"/>
              </a:rPr>
              <a:t>.</a:t>
            </a: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kern="100" dirty="0">
                <a:solidFill>
                  <a:srgbClr val="7030A0"/>
                </a:solidFill>
                <a:latin typeface="Calibri"/>
                <a:ea typeface="宋体"/>
                <a:cs typeface="Times New Roman"/>
              </a:rPr>
              <a:t>at a premium: at a rate above the usual value(</a:t>
            </a:r>
            <a:r>
              <a:rPr lang="zh-CN" altLang="zh-CN" sz="2400" kern="100" dirty="0">
                <a:solidFill>
                  <a:srgbClr val="7030A0"/>
                </a:solidFill>
                <a:latin typeface="Calibri"/>
                <a:ea typeface="宋体"/>
                <a:cs typeface="Times New Roman"/>
              </a:rPr>
              <a:t>股票）溢价，超过面值的价格</a:t>
            </a:r>
            <a:endParaRPr lang="en-US" altLang="zh-CN" sz="2400" kern="100" dirty="0">
              <a:solidFill>
                <a:srgbClr val="7030A0"/>
              </a:solidFill>
              <a:latin typeface="Calibri"/>
              <a:ea typeface="宋体"/>
              <a:cs typeface="Times New Roman"/>
            </a:endParaRPr>
          </a:p>
          <a:p>
            <a:pPr marL="360000" indent="-3600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/>
              <a:t>股票按</a:t>
            </a:r>
            <a:r>
              <a:rPr lang="zh-CN" altLang="en-US" sz="2400" b="1" dirty="0">
                <a:solidFill>
                  <a:srgbClr val="FF0000"/>
                </a:solidFill>
              </a:rPr>
              <a:t>超出票面价值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</a:rPr>
              <a:t>溢价</a:t>
            </a:r>
            <a:r>
              <a:rPr lang="en-US" altLang="zh-CN" sz="2400" b="1" dirty="0">
                <a:solidFill>
                  <a:srgbClr val="FF0000"/>
                </a:solidFill>
              </a:rPr>
              <a:t>)</a:t>
            </a:r>
            <a:r>
              <a:rPr lang="zh-CN" altLang="en-US" sz="2400" b="1" dirty="0"/>
              <a:t>出售。</a:t>
            </a:r>
            <a:endParaRPr lang="en-US" altLang="zh-CN" sz="2400" b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374292" y="8538519"/>
            <a:ext cx="947802" cy="423448"/>
          </a:xfrm>
        </p:spPr>
        <p:txBody>
          <a:bodyPr/>
          <a:lstStyle/>
          <a:p>
            <a:pPr defTabSz="428671"/>
            <a:fld id="{9962B8F5-D893-4438-B76E-5EB0BD05E9DD}" type="slidenum">
              <a:rPr lang="zh-CN" altLang="en-US" sz="160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pPr defTabSz="428671"/>
              <a:t>9</a:t>
            </a:fld>
            <a:endParaRPr lang="zh-CN" altLang="en-US" sz="1600" dirty="0">
              <a:solidFill>
                <a:prstClr val="black">
                  <a:tint val="75000"/>
                </a:prst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>
          <a:xfrm>
            <a:off x="1544595" y="8475134"/>
            <a:ext cx="2792627" cy="570012"/>
          </a:xfrm>
        </p:spPr>
        <p:txBody>
          <a:bodyPr/>
          <a:lstStyle/>
          <a:p>
            <a:pPr defTabSz="428671"/>
            <a:r>
              <a:rPr lang="en-US" altLang="zh-CN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Lecture 1 </a:t>
            </a:r>
            <a:r>
              <a:rPr lang="zh-CN" altLang="en-US" sz="1600" b="1" dirty="0">
                <a:solidFill>
                  <a:prstClr val="black">
                    <a:tint val="75000"/>
                  </a:prstClr>
                </a:solidFill>
                <a:latin typeface="等线" panose="020F0502020204030204"/>
                <a:ea typeface="等线" panose="02010600030101010101" pitchFamily="2" charset="-122"/>
              </a:rPr>
              <a:t>词义的选择和引申 </a:t>
            </a:r>
          </a:p>
        </p:txBody>
      </p:sp>
      <p:pic>
        <p:nvPicPr>
          <p:cNvPr id="10" name="音频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23297" y="5887641"/>
            <a:ext cx="190500" cy="190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223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637"/>
    </mc:Choice>
    <mc:Fallback xmlns="">
      <p:transition spd="slow" advTm="85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32.9|10|3.3|12.2|3.6|2|14.8|16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ODUCTVERSIONTIP" val="PRODUCTVERSIONTIP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ShortAnswe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28.2|3.6|20|1.9|16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84.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2|9.9|2|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MultipleChoice"/>
  <p:tag name="PROBLEMSCOR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Item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Correc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ullet"/>
  <p:tag name="RAINPROBLEMTYPE" val="MultipleChoice"/>
  <p:tag name="RAINBULLET" val="Wron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MultipleChoic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8.5|10.4|1.6|19.5|5.6|1.7|6.4|1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etting"/>
  <p:tag name="RAINPROBLEMTYPE" val="MultipleChoic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TYPE" val="ProblemTypeMar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58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ShortAnswer"/>
  <p:tag name="PROBLEMSCORE" val="10"/>
  <p:tag name="PROBLEMHASREMARK" val="False"/>
  <p:tag name="PROBLEMVOICEALLOWED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Body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AINPROBLEM" val="ProblemSubmit"/>
  <p:tag name="RAINPROBLEMTYPE" val="ShortAnswer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852</Words>
  <Application>Microsoft Office PowerPoint</Application>
  <PresentationFormat>全屏显示(16:10)</PresentationFormat>
  <Paragraphs>105</Paragraphs>
  <Slides>15</Slides>
  <Notes>1</Notes>
  <HiddenSlides>0</HiddenSlides>
  <MMClips>10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 Unicode MS</vt:lpstr>
      <vt:lpstr>Microsoft Yahei</vt:lpstr>
      <vt:lpstr>等线</vt:lpstr>
      <vt:lpstr>等线 Light</vt:lpstr>
      <vt:lpstr>黑体</vt:lpstr>
      <vt:lpstr>华文彩云</vt:lpstr>
      <vt:lpstr>华文新魏</vt:lpstr>
      <vt:lpstr>宋体</vt:lpstr>
      <vt:lpstr>微软雅黑</vt:lpstr>
      <vt:lpstr>Arial</vt:lpstr>
      <vt:lpstr>Bradley Hand ITC</vt:lpstr>
      <vt:lpstr>Calibri</vt:lpstr>
      <vt:lpstr>Comic Sans MS</vt:lpstr>
      <vt:lpstr>Franklin Gothic Book</vt:lpstr>
      <vt:lpstr>Franklin Gothic Medium</vt:lpstr>
      <vt:lpstr>Times New Roman</vt:lpstr>
      <vt:lpstr>Wingdings</vt:lpstr>
      <vt:lpstr>Wingdings 2</vt:lpstr>
      <vt:lpstr>1_Office 主题​​</vt:lpstr>
      <vt:lpstr>2_Office 主题​​</vt:lpstr>
      <vt:lpstr>PowerPoint 演示文稿</vt:lpstr>
      <vt:lpstr>Lecture One </vt:lpstr>
      <vt:lpstr>1 词义的选择 (choice of words/diction)</vt:lpstr>
      <vt:lpstr>Question for group discussion</vt:lpstr>
      <vt:lpstr>1.1 根据词语语法特性来选择确定词义</vt:lpstr>
      <vt:lpstr>2）名词单复数可引起词义改变</vt:lpstr>
      <vt:lpstr>Translate the following sentence</vt:lpstr>
      <vt:lpstr>1.2 根据词语在句子中搭配关系(collocation)联系上下文来选择确定意义。</vt:lpstr>
      <vt:lpstr>premium</vt:lpstr>
      <vt:lpstr>Translate the following sentence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GuoLijing</dc:creator>
  <cp:lastModifiedBy>guolijing</cp:lastModifiedBy>
  <cp:revision>31</cp:revision>
  <dcterms:created xsi:type="dcterms:W3CDTF">2018-07-29T14:17:18Z</dcterms:created>
  <dcterms:modified xsi:type="dcterms:W3CDTF">2018-08-02T11:32:19Z</dcterms:modified>
</cp:coreProperties>
</file>