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51" r:id="rId3"/>
    <p:sldMasterId id="2147483653" r:id="rId4"/>
  </p:sldMasterIdLst>
  <p:notesMasterIdLst>
    <p:notesMasterId r:id="rId40"/>
  </p:notesMasterIdLst>
  <p:sldIdLst>
    <p:sldId id="256" r:id="rId5"/>
    <p:sldId id="257" r:id="rId6"/>
    <p:sldId id="432" r:id="rId7"/>
    <p:sldId id="502" r:id="rId8"/>
    <p:sldId id="427" r:id="rId9"/>
    <p:sldId id="433" r:id="rId10"/>
    <p:sldId id="578" r:id="rId11"/>
    <p:sldId id="579" r:id="rId12"/>
    <p:sldId id="507" r:id="rId13"/>
    <p:sldId id="500" r:id="rId14"/>
    <p:sldId id="435" r:id="rId15"/>
    <p:sldId id="583" r:id="rId16"/>
    <p:sldId id="438" r:id="rId17"/>
    <p:sldId id="439" r:id="rId18"/>
    <p:sldId id="584" r:id="rId19"/>
    <p:sldId id="587" r:id="rId20"/>
    <p:sldId id="447" r:id="rId21"/>
    <p:sldId id="446" r:id="rId22"/>
    <p:sldId id="588" r:id="rId23"/>
    <p:sldId id="504" r:id="rId24"/>
    <p:sldId id="503" r:id="rId25"/>
    <p:sldId id="426" r:id="rId26"/>
    <p:sldId id="598" r:id="rId27"/>
    <p:sldId id="597" r:id="rId28"/>
    <p:sldId id="593" r:id="rId29"/>
    <p:sldId id="594" r:id="rId30"/>
    <p:sldId id="508" r:id="rId31"/>
    <p:sldId id="589" r:id="rId32"/>
    <p:sldId id="591" r:id="rId33"/>
    <p:sldId id="510" r:id="rId34"/>
    <p:sldId id="604" r:id="rId35"/>
    <p:sldId id="601" r:id="rId36"/>
    <p:sldId id="599" r:id="rId37"/>
    <p:sldId id="602" r:id="rId38"/>
    <p:sldId id="603" r:id="rId39"/>
  </p:sldIdLst>
  <p:sldSz cx="9144000" cy="6858000" type="screen4x3"/>
  <p:notesSz cx="6858000" cy="9144000"/>
  <p:custShowLst>
    <p:custShow name="点缺陷类型" id="0">
      <p:sldLst>
        <p:sld r:id="rId25"/>
      </p:sldLst>
    </p:custShow>
    <p:custShow name="肖脱基空位" id="1">
      <p:sldLst>
        <p:sld r:id="rId26"/>
      </p:sldLst>
    </p:custShow>
    <p:custShow name="空位运动" id="2">
      <p:sldLst>
        <p:sld r:id="rId31"/>
      </p:sldLst>
    </p:custShow>
    <p:custShow name="两种空位" id="3">
      <p:sldLst>
        <p:sld r:id="rId34"/>
      </p:sldLst>
    </p:custShow>
    <p:custShow name="空位的迁移" id="4">
      <p:sldLst>
        <p:sld r:id="rId32"/>
      </p:sldLst>
    </p:custShow>
    <p:custShow name="空位形成能" id="5">
      <p:sldLst>
        <p:sld r:id="rId33"/>
      </p:sldLst>
    </p:custShow>
    <p:custShow name="单质热缺陷" id="6">
      <p:sldLst>
        <p:sld r:id="rId29"/>
      </p:sldLst>
    </p:custShow>
    <p:custShow name="离子化合物热缺陷" id="7">
      <p:sldLst>
        <p:sld r:id="rId30"/>
      </p:sldLst>
    </p:custShow>
    <p:custShow name="离子晶体肖脱基空位1" id="8">
      <p:sldLst/>
    </p:custShow>
    <p:custShow name="离子晶体肖特基空位2" id="9">
      <p:sldLst/>
    </p:custShow>
    <p:custShow name="热振动" id="10">
      <p:sldLst>
        <p:sld r:id="rId28"/>
      </p:sldLst>
    </p:custShow>
    <p:custShow name="金无足赤" id="11">
      <p:sldLst>
        <p:sld r:id="rId27"/>
      </p:sldLst>
    </p:custShow>
  </p:custShow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b="1" kern="1200">
        <a:solidFill>
          <a:srgbClr val="0000FF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b="1" kern="1200">
        <a:solidFill>
          <a:srgbClr val="0000FF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b="1" kern="1200">
        <a:solidFill>
          <a:srgbClr val="0000FF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b="1" kern="1200">
        <a:solidFill>
          <a:srgbClr val="0000FF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b="1" kern="1200">
        <a:solidFill>
          <a:srgbClr val="0000FF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umimoji="1" sz="2400" b="1" kern="1200">
        <a:solidFill>
          <a:srgbClr val="0000FF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umimoji="1" sz="2400" b="1" kern="1200">
        <a:solidFill>
          <a:srgbClr val="0000FF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umimoji="1" sz="2400" b="1" kern="1200">
        <a:solidFill>
          <a:srgbClr val="0000FF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umimoji="1" sz="2400" b="1" kern="1200">
        <a:solidFill>
          <a:srgbClr val="0000FF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CC0000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4" d="100"/>
          <a:sy n="104" d="100"/>
        </p:scale>
        <p:origin x="1746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5" d="100"/>
        <a:sy n="25" d="100"/>
      </p:scale>
      <p:origin x="0" y="23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>
            <a:extLst>
              <a:ext uri="{FF2B5EF4-FFF2-40B4-BE49-F238E27FC236}">
                <a16:creationId xmlns:a16="http://schemas.microsoft.com/office/drawing/2014/main" id="{F9FFDAFA-BAEA-4D29-933D-F9669773BFA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69987" name="Rectangle 3">
            <a:extLst>
              <a:ext uri="{FF2B5EF4-FFF2-40B4-BE49-F238E27FC236}">
                <a16:creationId xmlns:a16="http://schemas.microsoft.com/office/drawing/2014/main" id="{BDCD1F61-CB86-46C3-A82E-C5FC4151A5D4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7108" name="Rectangle 4">
            <a:extLst>
              <a:ext uri="{FF2B5EF4-FFF2-40B4-BE49-F238E27FC236}">
                <a16:creationId xmlns:a16="http://schemas.microsoft.com/office/drawing/2014/main" id="{718A4DFC-AF18-4422-8EC8-CB76A69D9D28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9989" name="Rectangle 5">
            <a:extLst>
              <a:ext uri="{FF2B5EF4-FFF2-40B4-BE49-F238E27FC236}">
                <a16:creationId xmlns:a16="http://schemas.microsoft.com/office/drawing/2014/main" id="{39E9B123-F0B2-445D-9E25-3AC82AF60EFD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169990" name="Rectangle 6">
            <a:extLst>
              <a:ext uri="{FF2B5EF4-FFF2-40B4-BE49-F238E27FC236}">
                <a16:creationId xmlns:a16="http://schemas.microsoft.com/office/drawing/2014/main" id="{CD59F946-2241-42F5-881B-7AB10ED61D5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69991" name="Rectangle 7">
            <a:extLst>
              <a:ext uri="{FF2B5EF4-FFF2-40B4-BE49-F238E27FC236}">
                <a16:creationId xmlns:a16="http://schemas.microsoft.com/office/drawing/2014/main" id="{BD034B29-30FB-44CB-BF7C-7A2B9372098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b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fld id="{C0DC0BE0-9DC5-4198-B858-D8B95222FE57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47A86E-ACE8-4150-AE0B-F6F584231D9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13726F-1426-491A-9F9A-8D23884374BC}" type="datetime10">
              <a:rPr lang="zh-CN" altLang="en-US"/>
              <a:pPr>
                <a:defRPr/>
              </a:pPr>
              <a:t>20:29</a:t>
            </a:fld>
            <a:endParaRPr lang="en-US" altLang="zh-CN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1E80BB5-0634-4E61-9E37-D9A214FB68A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机电工程学院</a:t>
            </a:r>
          </a:p>
        </p:txBody>
      </p:sp>
    </p:spTree>
    <p:extLst>
      <p:ext uri="{BB962C8B-B14F-4D97-AF65-F5344CB8AC3E}">
        <p14:creationId xmlns:p14="http://schemas.microsoft.com/office/powerpoint/2010/main" val="2140056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F3F29C9-6C6D-4985-B1A1-5F4BE933B4C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57E118-C43A-47FA-AEC2-8247F85849D0}" type="datetime10">
              <a:rPr lang="zh-CN" altLang="en-US"/>
              <a:pPr>
                <a:defRPr/>
              </a:pPr>
              <a:t>20:29</a:t>
            </a:fld>
            <a:endParaRPr lang="en-US" altLang="zh-CN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16EDE05-B9E8-42EB-A777-E83ECFF4CB7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机电工程学院</a:t>
            </a:r>
          </a:p>
        </p:txBody>
      </p:sp>
    </p:spTree>
    <p:extLst>
      <p:ext uri="{BB962C8B-B14F-4D97-AF65-F5344CB8AC3E}">
        <p14:creationId xmlns:p14="http://schemas.microsoft.com/office/powerpoint/2010/main" val="1673340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067025D-F6C2-4511-BF6D-7FC4B9B1219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6AEC55-482F-4E2A-BF08-BD41576EF185}" type="datetime10">
              <a:rPr lang="zh-CN" altLang="en-US"/>
              <a:pPr>
                <a:defRPr/>
              </a:pPr>
              <a:t>20:29</a:t>
            </a:fld>
            <a:endParaRPr lang="en-US" altLang="zh-CN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4FE87F-DF38-4AD5-A5DA-40FBCA35A30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机电工程学院</a:t>
            </a:r>
          </a:p>
        </p:txBody>
      </p:sp>
    </p:spTree>
    <p:extLst>
      <p:ext uri="{BB962C8B-B14F-4D97-AF65-F5344CB8AC3E}">
        <p14:creationId xmlns:p14="http://schemas.microsoft.com/office/powerpoint/2010/main" val="4206946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D8EDD44A-AF57-40CB-A6EA-7018A91996E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65D640-B402-45CB-A91B-8A88730B6E50}" type="datetime10">
              <a:rPr lang="zh-CN" altLang="en-US"/>
              <a:pPr>
                <a:defRPr/>
              </a:pPr>
              <a:t>20:29</a:t>
            </a:fld>
            <a:endParaRPr lang="en-US" altLang="zh-CN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5B8B21D-6018-4BED-86BA-15261F3D285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机电工程学院</a:t>
            </a:r>
          </a:p>
        </p:txBody>
      </p:sp>
    </p:spTree>
    <p:extLst>
      <p:ext uri="{BB962C8B-B14F-4D97-AF65-F5344CB8AC3E}">
        <p14:creationId xmlns:p14="http://schemas.microsoft.com/office/powerpoint/2010/main" val="14693837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A9BDED1-B81A-4DF1-99DD-BFD49FFB967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035F84-EA2F-4F95-9EE7-E17A53A25F15}" type="datetime10">
              <a:rPr lang="zh-CN" altLang="en-US"/>
              <a:pPr>
                <a:defRPr/>
              </a:pPr>
              <a:t>20:29</a:t>
            </a:fld>
            <a:endParaRPr lang="en-US" altLang="zh-CN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4ABBFE1-03EC-4FB6-8086-5E2D21E644A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机电工程学院</a:t>
            </a:r>
          </a:p>
        </p:txBody>
      </p:sp>
    </p:spTree>
    <p:extLst>
      <p:ext uri="{BB962C8B-B14F-4D97-AF65-F5344CB8AC3E}">
        <p14:creationId xmlns:p14="http://schemas.microsoft.com/office/powerpoint/2010/main" val="31713448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951871-198A-4C66-99E3-0B83B92156A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3E7828-E959-48CF-ADC2-190E7833A975}" type="datetime10">
              <a:rPr lang="zh-CN" altLang="en-US"/>
              <a:pPr>
                <a:defRPr/>
              </a:pPr>
              <a:t>20:29</a:t>
            </a:fld>
            <a:endParaRPr lang="en-US" altLang="zh-CN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F6E86C7-08F8-4F68-9316-1A4F8A20C19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机电工程学院</a:t>
            </a:r>
          </a:p>
        </p:txBody>
      </p:sp>
    </p:spTree>
    <p:extLst>
      <p:ext uri="{BB962C8B-B14F-4D97-AF65-F5344CB8AC3E}">
        <p14:creationId xmlns:p14="http://schemas.microsoft.com/office/powerpoint/2010/main" val="21952781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0434A78-6643-40C3-AB2D-3A8B68FA917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6F28DB-374F-4767-AF8F-035B7B22719D}" type="datetime10">
              <a:rPr lang="zh-CN" altLang="en-US"/>
              <a:pPr>
                <a:defRPr/>
              </a:pPr>
              <a:t>20:29</a:t>
            </a:fld>
            <a:endParaRPr lang="en-US" altLang="zh-CN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FCF5E7-756A-4DE2-9806-28E95F39BB5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机电工程学院</a:t>
            </a:r>
          </a:p>
        </p:txBody>
      </p:sp>
    </p:spTree>
    <p:extLst>
      <p:ext uri="{BB962C8B-B14F-4D97-AF65-F5344CB8AC3E}">
        <p14:creationId xmlns:p14="http://schemas.microsoft.com/office/powerpoint/2010/main" val="17198169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915DB69D-CD45-4185-AEBF-DEA865BDC74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ABD6BE-7407-4E8E-B579-2AB3BD0D1058}" type="datetime10">
              <a:rPr lang="zh-CN" altLang="en-US"/>
              <a:pPr>
                <a:defRPr/>
              </a:pPr>
              <a:t>20:29</a:t>
            </a:fld>
            <a:endParaRPr lang="en-US" altLang="zh-CN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623B3EB5-A1F7-4F7A-82D8-CEEAB50129F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机电工程学院</a:t>
            </a:r>
          </a:p>
        </p:txBody>
      </p:sp>
    </p:spTree>
    <p:extLst>
      <p:ext uri="{BB962C8B-B14F-4D97-AF65-F5344CB8AC3E}">
        <p14:creationId xmlns:p14="http://schemas.microsoft.com/office/powerpoint/2010/main" val="9809383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C2B30BA9-9005-496B-AC71-12197C0F5FC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3757D4-29AE-4EE6-8454-561C5B921686}" type="datetime10">
              <a:rPr lang="zh-CN" altLang="en-US"/>
              <a:pPr>
                <a:defRPr/>
              </a:pPr>
              <a:t>20:29</a:t>
            </a:fld>
            <a:endParaRPr lang="en-US" altLang="zh-CN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5EDBCBB0-25EC-40F9-8744-F91DCD15B11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机电工程学院</a:t>
            </a:r>
          </a:p>
        </p:txBody>
      </p:sp>
    </p:spTree>
    <p:extLst>
      <p:ext uri="{BB962C8B-B14F-4D97-AF65-F5344CB8AC3E}">
        <p14:creationId xmlns:p14="http://schemas.microsoft.com/office/powerpoint/2010/main" val="21959724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46575788-A3E1-4B5F-BBF7-BC0E36196E9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AB851-61D9-4254-9A41-6781BA31C111}" type="datetime10">
              <a:rPr lang="zh-CN" altLang="en-US"/>
              <a:pPr>
                <a:defRPr/>
              </a:pPr>
              <a:t>20:29</a:t>
            </a:fld>
            <a:endParaRPr lang="en-US" altLang="zh-CN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BBA9B92-659E-42B7-8316-1652FD41231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机电工程学院</a:t>
            </a:r>
          </a:p>
        </p:txBody>
      </p:sp>
    </p:spTree>
    <p:extLst>
      <p:ext uri="{BB962C8B-B14F-4D97-AF65-F5344CB8AC3E}">
        <p14:creationId xmlns:p14="http://schemas.microsoft.com/office/powerpoint/2010/main" val="19556256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52F473DF-CA74-4BED-AEE6-680BA31ED9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89CF48-357B-4F2E-A7AA-F07184146161}" type="datetime10">
              <a:rPr lang="zh-CN" altLang="en-US"/>
              <a:pPr>
                <a:defRPr/>
              </a:pPr>
              <a:t>20:29</a:t>
            </a:fld>
            <a:endParaRPr lang="en-US" altLang="zh-CN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B23EBABF-C1E0-4362-BD82-73F41626705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机电工程学院</a:t>
            </a:r>
          </a:p>
        </p:txBody>
      </p:sp>
    </p:spTree>
    <p:extLst>
      <p:ext uri="{BB962C8B-B14F-4D97-AF65-F5344CB8AC3E}">
        <p14:creationId xmlns:p14="http://schemas.microsoft.com/office/powerpoint/2010/main" val="3381531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9418F3B-B0DA-4227-A78D-BFCA31B499A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2EC01A-9410-4E07-ACC2-C67024AD15D8}" type="datetime10">
              <a:rPr lang="zh-CN" altLang="en-US"/>
              <a:pPr>
                <a:defRPr/>
              </a:pPr>
              <a:t>20:29</a:t>
            </a:fld>
            <a:endParaRPr lang="en-US" altLang="zh-CN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5DB0702-029F-496C-AA40-D72404B3FC5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机电工程学院</a:t>
            </a:r>
          </a:p>
        </p:txBody>
      </p:sp>
    </p:spTree>
    <p:extLst>
      <p:ext uri="{BB962C8B-B14F-4D97-AF65-F5344CB8AC3E}">
        <p14:creationId xmlns:p14="http://schemas.microsoft.com/office/powerpoint/2010/main" val="18046111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8BAFE88A-BCE8-4DFD-961A-E7D5365AAB1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BA68CF-9AEA-48F5-BB7F-24B409B2F9EC}" type="datetime10">
              <a:rPr lang="zh-CN" altLang="en-US"/>
              <a:pPr>
                <a:defRPr/>
              </a:pPr>
              <a:t>20:29</a:t>
            </a:fld>
            <a:endParaRPr lang="en-US" altLang="zh-CN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5A7D648C-88F7-4D4A-A2A7-40A21D8E5AD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机电工程学院</a:t>
            </a:r>
          </a:p>
        </p:txBody>
      </p:sp>
    </p:spTree>
    <p:extLst>
      <p:ext uri="{BB962C8B-B14F-4D97-AF65-F5344CB8AC3E}">
        <p14:creationId xmlns:p14="http://schemas.microsoft.com/office/powerpoint/2010/main" val="9223339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428CD5C5-8580-4DDB-8B12-34552E17B73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32504C-A56F-42BF-B828-8504F256D57A}" type="datetime10">
              <a:rPr lang="zh-CN" altLang="en-US"/>
              <a:pPr>
                <a:defRPr/>
              </a:pPr>
              <a:t>20:29</a:t>
            </a:fld>
            <a:endParaRPr lang="en-US" altLang="zh-CN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E03F2A81-BBB8-4E2B-BBF9-EA045E8525A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机电工程学院</a:t>
            </a:r>
          </a:p>
        </p:txBody>
      </p:sp>
    </p:spTree>
    <p:extLst>
      <p:ext uri="{BB962C8B-B14F-4D97-AF65-F5344CB8AC3E}">
        <p14:creationId xmlns:p14="http://schemas.microsoft.com/office/powerpoint/2010/main" val="26176978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1276225-4CD9-4A0D-A375-D45ECA2C214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561528-9A64-47A2-A736-33878EA61348}" type="datetime10">
              <a:rPr lang="zh-CN" altLang="en-US"/>
              <a:pPr>
                <a:defRPr/>
              </a:pPr>
              <a:t>20:29</a:t>
            </a:fld>
            <a:endParaRPr lang="en-US" altLang="zh-CN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406AE1B-1BAF-4B69-86B5-10DA5C16509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机电工程学院</a:t>
            </a:r>
          </a:p>
        </p:txBody>
      </p:sp>
    </p:spTree>
    <p:extLst>
      <p:ext uri="{BB962C8B-B14F-4D97-AF65-F5344CB8AC3E}">
        <p14:creationId xmlns:p14="http://schemas.microsoft.com/office/powerpoint/2010/main" val="35008881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D345A96-8439-4165-AA97-162B02777F4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91F736-1E85-417B-8D7B-2CDD9BD5FFD9}" type="datetime10">
              <a:rPr lang="zh-CN" altLang="en-US"/>
              <a:pPr>
                <a:defRPr/>
              </a:pPr>
              <a:t>20:29</a:t>
            </a:fld>
            <a:endParaRPr lang="en-US" altLang="zh-CN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1F0CAD9-140D-44A9-A0B2-3EF7D9686FF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机电工程学院</a:t>
            </a:r>
          </a:p>
        </p:txBody>
      </p:sp>
    </p:spTree>
    <p:extLst>
      <p:ext uri="{BB962C8B-B14F-4D97-AF65-F5344CB8AC3E}">
        <p14:creationId xmlns:p14="http://schemas.microsoft.com/office/powerpoint/2010/main" val="9266274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4788120-1919-44F0-98B2-655CE6CC1F4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105204-0AB6-476E-8511-B22405C1BB3B}" type="datetime10">
              <a:rPr lang="zh-CN" altLang="en-US"/>
              <a:pPr>
                <a:defRPr/>
              </a:pPr>
              <a:t>20:29</a:t>
            </a:fld>
            <a:endParaRPr lang="en-US" altLang="zh-CN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DEF024E-90AA-43C2-A4B1-3C408A17FDD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机电工程学院</a:t>
            </a:r>
          </a:p>
        </p:txBody>
      </p:sp>
    </p:spTree>
    <p:extLst>
      <p:ext uri="{BB962C8B-B14F-4D97-AF65-F5344CB8AC3E}">
        <p14:creationId xmlns:p14="http://schemas.microsoft.com/office/powerpoint/2010/main" val="8723643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C7F6444-682E-445D-86F3-C3755199CD0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23EF1B-931E-44A9-B786-B383176FCDBB}" type="datetime10">
              <a:rPr lang="zh-CN" altLang="en-US"/>
              <a:pPr>
                <a:defRPr/>
              </a:pPr>
              <a:t>20:29</a:t>
            </a:fld>
            <a:endParaRPr lang="en-US" altLang="zh-CN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BBB455D-8770-4641-995C-311C08C7AB4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机电工程学院</a:t>
            </a:r>
          </a:p>
        </p:txBody>
      </p:sp>
    </p:spTree>
    <p:extLst>
      <p:ext uri="{BB962C8B-B14F-4D97-AF65-F5344CB8AC3E}">
        <p14:creationId xmlns:p14="http://schemas.microsoft.com/office/powerpoint/2010/main" val="33196367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5F93EFD-6D72-4DCE-962C-0500D2177B4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1733BE-E893-4308-9E58-40DF53316B7C}" type="datetime10">
              <a:rPr lang="zh-CN" altLang="en-US"/>
              <a:pPr>
                <a:defRPr/>
              </a:pPr>
              <a:t>20:29</a:t>
            </a:fld>
            <a:endParaRPr lang="en-US" altLang="zh-CN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C71B968-FAEC-4254-AE2A-11AAB02C72D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机电工程学院</a:t>
            </a:r>
          </a:p>
        </p:txBody>
      </p:sp>
    </p:spTree>
    <p:extLst>
      <p:ext uri="{BB962C8B-B14F-4D97-AF65-F5344CB8AC3E}">
        <p14:creationId xmlns:p14="http://schemas.microsoft.com/office/powerpoint/2010/main" val="17367415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07AFF211-0F12-41A7-A202-69EDBD1F47E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D9C84F-FC64-4C8A-95C2-E4C3311ED1BC}" type="datetime10">
              <a:rPr lang="zh-CN" altLang="en-US"/>
              <a:pPr>
                <a:defRPr/>
              </a:pPr>
              <a:t>20:29</a:t>
            </a:fld>
            <a:endParaRPr lang="en-US" altLang="zh-CN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24C3DA14-FA6F-4C31-9E71-1051E42ACF8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机电工程学院</a:t>
            </a:r>
          </a:p>
        </p:txBody>
      </p:sp>
    </p:spTree>
    <p:extLst>
      <p:ext uri="{BB962C8B-B14F-4D97-AF65-F5344CB8AC3E}">
        <p14:creationId xmlns:p14="http://schemas.microsoft.com/office/powerpoint/2010/main" val="33656122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0831C803-77E8-4C86-AFA2-03071C8077F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93B4E-B9D8-47D6-BA3F-AA9EAEB4D5D6}" type="datetime10">
              <a:rPr lang="zh-CN" altLang="en-US"/>
              <a:pPr>
                <a:defRPr/>
              </a:pPr>
              <a:t>20:29</a:t>
            </a:fld>
            <a:endParaRPr lang="en-US" altLang="zh-CN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46A0FBCE-BD07-42B4-ADB1-3D508D4427E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机电工程学院</a:t>
            </a:r>
          </a:p>
        </p:txBody>
      </p:sp>
    </p:spTree>
    <p:extLst>
      <p:ext uri="{BB962C8B-B14F-4D97-AF65-F5344CB8AC3E}">
        <p14:creationId xmlns:p14="http://schemas.microsoft.com/office/powerpoint/2010/main" val="165612881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BA457058-C05C-4EEB-98A3-2BFB92EA1C8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7B9EA9-F4C3-4FC1-8701-2AAF5B194381}" type="datetime10">
              <a:rPr lang="zh-CN" altLang="en-US"/>
              <a:pPr>
                <a:defRPr/>
              </a:pPr>
              <a:t>20:29</a:t>
            </a:fld>
            <a:endParaRPr lang="en-US" altLang="zh-CN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9DD96D6-D2E4-46AE-962F-12034D2BA1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机电工程学院</a:t>
            </a:r>
          </a:p>
        </p:txBody>
      </p:sp>
    </p:spTree>
    <p:extLst>
      <p:ext uri="{BB962C8B-B14F-4D97-AF65-F5344CB8AC3E}">
        <p14:creationId xmlns:p14="http://schemas.microsoft.com/office/powerpoint/2010/main" val="3469825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2455A77-CF11-4C33-9AFB-4CDAAE64556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CCB73F-1503-42BE-AB39-8551CB1126B1}" type="datetime10">
              <a:rPr lang="zh-CN" altLang="en-US"/>
              <a:pPr>
                <a:defRPr/>
              </a:pPr>
              <a:t>20:29</a:t>
            </a:fld>
            <a:endParaRPr lang="en-US" altLang="zh-CN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DDC0EB-F51D-44CA-98BA-F4F2355A81C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机电工程学院</a:t>
            </a:r>
          </a:p>
        </p:txBody>
      </p:sp>
    </p:spTree>
    <p:extLst>
      <p:ext uri="{BB962C8B-B14F-4D97-AF65-F5344CB8AC3E}">
        <p14:creationId xmlns:p14="http://schemas.microsoft.com/office/powerpoint/2010/main" val="261172844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37AD4B1C-909F-4EA1-9644-8BBA2FBD6A4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2737A-615F-4BA7-A30C-A12EC82F931A}" type="datetime10">
              <a:rPr lang="zh-CN" altLang="en-US"/>
              <a:pPr>
                <a:defRPr/>
              </a:pPr>
              <a:t>20:29</a:t>
            </a:fld>
            <a:endParaRPr lang="en-US" altLang="zh-CN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A6299357-AD55-4E09-B942-167B3F34A3A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机电工程学院</a:t>
            </a:r>
          </a:p>
        </p:txBody>
      </p:sp>
    </p:spTree>
    <p:extLst>
      <p:ext uri="{BB962C8B-B14F-4D97-AF65-F5344CB8AC3E}">
        <p14:creationId xmlns:p14="http://schemas.microsoft.com/office/powerpoint/2010/main" val="216504212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0E3CFCE5-1C83-4148-B9D1-33B281557E2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9319A7-3446-4B03-8777-3EA7B401ED7E}" type="datetime10">
              <a:rPr lang="zh-CN" altLang="en-US"/>
              <a:pPr>
                <a:defRPr/>
              </a:pPr>
              <a:t>20:29</a:t>
            </a:fld>
            <a:endParaRPr lang="en-US" altLang="zh-CN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36EE5FED-4A69-4B0E-B6D0-F07C245D7B7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机电工程学院</a:t>
            </a:r>
          </a:p>
        </p:txBody>
      </p:sp>
    </p:spTree>
    <p:extLst>
      <p:ext uri="{BB962C8B-B14F-4D97-AF65-F5344CB8AC3E}">
        <p14:creationId xmlns:p14="http://schemas.microsoft.com/office/powerpoint/2010/main" val="265633250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8C4BCBDF-16A8-4905-B77F-10DFC0A2A56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8F3C46-8CB6-4249-9806-1325621B27CA}" type="datetime10">
              <a:rPr lang="zh-CN" altLang="en-US"/>
              <a:pPr>
                <a:defRPr/>
              </a:pPr>
              <a:t>20:29</a:t>
            </a:fld>
            <a:endParaRPr lang="en-US" altLang="zh-CN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403465E4-FA0C-4DD5-A95B-190235BBCEF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机电工程学院</a:t>
            </a:r>
          </a:p>
        </p:txBody>
      </p:sp>
    </p:spTree>
    <p:extLst>
      <p:ext uri="{BB962C8B-B14F-4D97-AF65-F5344CB8AC3E}">
        <p14:creationId xmlns:p14="http://schemas.microsoft.com/office/powerpoint/2010/main" val="46893998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01C0ABA-1AAE-4016-9E03-C9F2C8C5C07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370A4B-6661-46A8-8845-C11A6A245575}" type="datetime10">
              <a:rPr lang="zh-CN" altLang="en-US"/>
              <a:pPr>
                <a:defRPr/>
              </a:pPr>
              <a:t>20:29</a:t>
            </a:fld>
            <a:endParaRPr lang="en-US" altLang="zh-CN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5BE161C-B450-401D-BF25-795EA96A40B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机电工程学院</a:t>
            </a:r>
          </a:p>
        </p:txBody>
      </p:sp>
    </p:spTree>
    <p:extLst>
      <p:ext uri="{BB962C8B-B14F-4D97-AF65-F5344CB8AC3E}">
        <p14:creationId xmlns:p14="http://schemas.microsoft.com/office/powerpoint/2010/main" val="263977798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2E2141D-81EB-490E-BA14-E4933694223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11B1A6-8E5A-498F-99EC-807B23AC70C5}" type="datetime10">
              <a:rPr lang="zh-CN" altLang="en-US"/>
              <a:pPr>
                <a:defRPr/>
              </a:pPr>
              <a:t>20:29</a:t>
            </a:fld>
            <a:endParaRPr lang="en-US" altLang="zh-CN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F65AC91-3B2A-47F2-985D-8991C568318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机电工程学院</a:t>
            </a:r>
          </a:p>
        </p:txBody>
      </p:sp>
    </p:spTree>
    <p:extLst>
      <p:ext uri="{BB962C8B-B14F-4D97-AF65-F5344CB8AC3E}">
        <p14:creationId xmlns:p14="http://schemas.microsoft.com/office/powerpoint/2010/main" val="153057502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F4D51C1-A3FE-440B-BCD8-41323530565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213BB0A-4B9D-445C-8018-AC24599DDC3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2234DC9-2541-4410-A44A-DFFA217F046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BFBD75-AF1E-44F6-A086-D8DD259D6AC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3748966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6AF0595-A79E-49E0-8794-BE7E8EE603B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49654E0-9D00-48D4-AE96-567C0BD34E3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B767BA5-F2E9-473D-8630-A808D627F1E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6C61CF-E6F6-436C-B8DA-E2D0369D317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8535342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6921F6D-061E-4903-A69E-A7662E75169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A7B57CC-1848-435D-A6E1-02E5CD7E95C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FEFBD82-9C1E-4FBB-9793-3106A04D4C5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55768A-08E9-4BB7-9AB2-145C778DEE1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838042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23F8559-35BA-4F59-BFBB-05040DA7E48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1B82D3C-13DE-4E9E-A3C3-E557B414611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EC86E53-2300-49CF-ADBD-B7858D4020B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666D30-8E50-45E7-BF60-3097DEE4018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3842882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D865AB1-92B7-4B56-A46C-352E34D93A1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E6055EB-A656-4E85-97FE-30C2396523A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0CEC7A6C-2AC2-4595-A45D-BCA1A93485E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987CD0-11F1-4BA7-A0AA-8EB25848F78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36964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6F4E51A9-9294-46B3-9B70-60E156418F5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C75D16-FCDB-4810-9B79-3CD706E267F3}" type="datetime10">
              <a:rPr lang="zh-CN" altLang="en-US"/>
              <a:pPr>
                <a:defRPr/>
              </a:pPr>
              <a:t>20:29</a:t>
            </a:fld>
            <a:endParaRPr lang="en-US" altLang="zh-CN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69F7A7AF-284A-4D12-9F5F-BF51C5F609A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机电工程学院</a:t>
            </a:r>
          </a:p>
        </p:txBody>
      </p:sp>
    </p:spTree>
    <p:extLst>
      <p:ext uri="{BB962C8B-B14F-4D97-AF65-F5344CB8AC3E}">
        <p14:creationId xmlns:p14="http://schemas.microsoft.com/office/powerpoint/2010/main" val="7836719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E092DF24-C99E-4C93-B168-37AD1B75036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C8CAB8C5-08AF-4467-8A17-2CF8CABE16B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92725731-C5C2-4E48-99C1-9A357D41AE9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4FDEA7-532D-4FAE-8568-0405CCBC364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075777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B1D80858-9CD5-49D5-AD08-D5721E74878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EAC58662-F80F-4376-92D5-49710F5DC3B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5E11041B-D0BB-4307-86CE-BE74C29B50A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BE32ED-20AD-408A-996C-68433CF2C27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1833982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2D9462E-5B74-42A9-9760-287F9176943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B8B3CB2-AF94-4E8C-A428-CB6CCF26198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4A1B988-4C70-4C48-805D-DD746F247FD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E062CD-84D1-481C-949A-6CA9F04C2B8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7498087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C2ACE9B-63B4-4D9A-95F0-D42D88873B6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DA1300D-E958-4457-BD6C-EB741F605FA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182F5EB-4D70-4D2E-9761-2B45962A7AE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496976-6AA0-4A93-B4B1-4D4F787BBEF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1813655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699D9C4-DBA4-4ABA-9579-8E966A4FB69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A95B847-3432-4EC6-98C0-F974DF8E2DD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F4BD7C5-24DC-4DA8-B757-D7957AB268E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1525EB-8388-4044-9F69-501552A87AF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1385128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F503C3F-ED82-4EAF-8C0B-4F41421BC38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75EF1FF-DFAB-4401-BB34-13E75297008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6CE2AEE-D417-4D86-A979-9AC88BC39D4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7CFE36-EAFF-443A-BF88-1BF3D1F8F66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62727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5B1A6803-11CE-4F87-9928-9D7DCAC8A27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049FAC-D399-4462-837B-CFDCCD012409}" type="datetime10">
              <a:rPr lang="zh-CN" altLang="en-US"/>
              <a:pPr>
                <a:defRPr/>
              </a:pPr>
              <a:t>20:29</a:t>
            </a:fld>
            <a:endParaRPr lang="en-US" altLang="zh-CN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1ECB6E1F-8037-4917-8161-1B1A92AC24F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机电工程学院</a:t>
            </a:r>
          </a:p>
        </p:txBody>
      </p:sp>
    </p:spTree>
    <p:extLst>
      <p:ext uri="{BB962C8B-B14F-4D97-AF65-F5344CB8AC3E}">
        <p14:creationId xmlns:p14="http://schemas.microsoft.com/office/powerpoint/2010/main" val="3506646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BD25383B-4C48-4671-8D62-1C1FF608F70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F557CD-9AF4-4253-8711-AC24BE61504E}" type="datetime10">
              <a:rPr lang="zh-CN" altLang="en-US"/>
              <a:pPr>
                <a:defRPr/>
              </a:pPr>
              <a:t>20:29</a:t>
            </a:fld>
            <a:endParaRPr lang="en-US" altLang="zh-CN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930F2A4-8D43-4AE8-865C-15FAE50A0E7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机电工程学院</a:t>
            </a:r>
          </a:p>
        </p:txBody>
      </p:sp>
    </p:spTree>
    <p:extLst>
      <p:ext uri="{BB962C8B-B14F-4D97-AF65-F5344CB8AC3E}">
        <p14:creationId xmlns:p14="http://schemas.microsoft.com/office/powerpoint/2010/main" val="742403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30462206-C67C-4F17-B131-301C6236F29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BE886-96D2-47E2-BD8A-55A828589FCF}" type="datetime10">
              <a:rPr lang="zh-CN" altLang="en-US"/>
              <a:pPr>
                <a:defRPr/>
              </a:pPr>
              <a:t>20:29</a:t>
            </a:fld>
            <a:endParaRPr lang="en-US" altLang="zh-CN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DA0E5EF4-AE34-4688-B8C6-565DE22143D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机电工程学院</a:t>
            </a:r>
          </a:p>
        </p:txBody>
      </p:sp>
    </p:spTree>
    <p:extLst>
      <p:ext uri="{BB962C8B-B14F-4D97-AF65-F5344CB8AC3E}">
        <p14:creationId xmlns:p14="http://schemas.microsoft.com/office/powerpoint/2010/main" val="865938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E95E56EF-008D-4919-9152-4FC838DD525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FDF080-291A-4E4B-8FCB-EFB099C695F1}" type="datetime10">
              <a:rPr lang="zh-CN" altLang="en-US"/>
              <a:pPr>
                <a:defRPr/>
              </a:pPr>
              <a:t>20:29</a:t>
            </a:fld>
            <a:endParaRPr lang="en-US" altLang="zh-CN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9DB843E0-9049-4417-B43B-6EBCD59EF3A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机电工程学院</a:t>
            </a:r>
          </a:p>
        </p:txBody>
      </p:sp>
    </p:spTree>
    <p:extLst>
      <p:ext uri="{BB962C8B-B14F-4D97-AF65-F5344CB8AC3E}">
        <p14:creationId xmlns:p14="http://schemas.microsoft.com/office/powerpoint/2010/main" val="1736637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14AA3FF4-3881-4A02-9043-6772F42D7A3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79E17-744C-486E-9ED5-FBA97686C9B0}" type="datetime10">
              <a:rPr lang="zh-CN" altLang="en-US"/>
              <a:pPr>
                <a:defRPr/>
              </a:pPr>
              <a:t>20:29</a:t>
            </a:fld>
            <a:endParaRPr lang="en-US" altLang="zh-CN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69C16A44-AA8C-4252-810C-D755BF89808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机电工程学院</a:t>
            </a:r>
          </a:p>
        </p:txBody>
      </p:sp>
    </p:spTree>
    <p:extLst>
      <p:ext uri="{BB962C8B-B14F-4D97-AF65-F5344CB8AC3E}">
        <p14:creationId xmlns:p14="http://schemas.microsoft.com/office/powerpoint/2010/main" val="2198900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E292C07D-8CE2-491C-95E7-E99BF5B04B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>
            <a:extLst>
              <a:ext uri="{FF2B5EF4-FFF2-40B4-BE49-F238E27FC236}">
                <a16:creationId xmlns:a16="http://schemas.microsoft.com/office/drawing/2014/main" id="{8D91349E-6F9E-4F31-8C33-55F48B3D3E6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7650" y="6477000"/>
            <a:ext cx="990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43CA4D3-05E7-40E4-84FD-70BE3AE58063}" type="datetime10">
              <a:rPr lang="zh-CN" altLang="en-US"/>
              <a:pPr>
                <a:defRPr/>
              </a:pPr>
              <a:t>20:29</a:t>
            </a:fld>
            <a:endParaRPr lang="en-US" altLang="zh-CN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D917BE25-7280-4035-970C-55678CB7E2A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27763" y="645318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800" i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defRPr>
            </a:lvl1pPr>
          </a:lstStyle>
          <a:p>
            <a:pPr>
              <a:defRPr/>
            </a:pPr>
            <a:r>
              <a:rPr lang="zh-CN" altLang="en-US"/>
              <a:t>机电工程学院</a:t>
            </a:r>
          </a:p>
        </p:txBody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02A3059E-D59C-4FCF-8073-DE5B4E659A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6550" y="0"/>
            <a:ext cx="7175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en-US" altLang="zh-CN" sz="2800" i="1">
                <a:solidFill>
                  <a:srgbClr val="B2B2B2"/>
                </a:solidFill>
                <a:latin typeface="Verdana" pitchFamily="34" charset="0"/>
                <a:ea typeface="楷体_GB2312" pitchFamily="49" charset="-122"/>
              </a:rPr>
              <a:t>Foundation of Materials Science</a:t>
            </a:r>
            <a:r>
              <a:rPr lang="en-US" altLang="zh-CN" sz="2800" b="0">
                <a:solidFill>
                  <a:srgbClr val="B2B2B2"/>
                </a:solidFill>
                <a:latin typeface="Verdana" pitchFamily="34" charset="0"/>
                <a:ea typeface="楷体_GB2312" pitchFamily="49" charset="-122"/>
              </a:rPr>
              <a:t> 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5CE28687-1943-43A1-ADC1-D448FC8215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6453188"/>
            <a:ext cx="1314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en-US" altLang="zh-CN" sz="1800" i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GARREY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id="{578AD178-0165-4E07-BCFB-F95FB4E042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1275"/>
            <a:ext cx="9144000" cy="689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>
            <a:extLst>
              <a:ext uri="{FF2B5EF4-FFF2-40B4-BE49-F238E27FC236}">
                <a16:creationId xmlns:a16="http://schemas.microsoft.com/office/drawing/2014/main" id="{8C43EC90-697F-4258-B105-0B4596F2B1F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7650" y="6477000"/>
            <a:ext cx="990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6752C83-F1A1-4FBF-A9C8-3BF801DBDA7F}" type="datetime10">
              <a:rPr lang="zh-CN" altLang="en-US"/>
              <a:pPr>
                <a:defRPr/>
              </a:pPr>
              <a:t>20:29</a:t>
            </a:fld>
            <a:endParaRPr lang="en-US" altLang="zh-CN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471DEACB-5E21-48A4-9687-5EE65ACC27BD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27763" y="645318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800" i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defRPr>
            </a:lvl1pPr>
          </a:lstStyle>
          <a:p>
            <a:pPr>
              <a:defRPr/>
            </a:pPr>
            <a:r>
              <a:rPr lang="zh-CN" altLang="en-US"/>
              <a:t>机电工程学院</a:t>
            </a:r>
          </a:p>
        </p:txBody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89E64849-03D7-49B6-A7F8-0CCE24A306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6550" y="0"/>
            <a:ext cx="7175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en-US" altLang="zh-CN" sz="2800" i="1">
                <a:solidFill>
                  <a:schemeClr val="folHlink"/>
                </a:solidFill>
                <a:latin typeface="Verdana" pitchFamily="34" charset="0"/>
                <a:ea typeface="楷体_GB2312" pitchFamily="49" charset="-122"/>
              </a:rPr>
              <a:t>Foundation of Materials Science</a:t>
            </a:r>
            <a:r>
              <a:rPr lang="en-US" altLang="zh-CN" sz="2800" b="0">
                <a:solidFill>
                  <a:schemeClr val="folHlink"/>
                </a:solidFill>
                <a:latin typeface="Verdana" pitchFamily="34" charset="0"/>
                <a:ea typeface="楷体_GB2312" pitchFamily="49" charset="-122"/>
              </a:rPr>
              <a:t> </a:t>
            </a:r>
          </a:p>
        </p:txBody>
      </p:sp>
      <p:sp>
        <p:nvSpPr>
          <p:cNvPr id="4102" name="Rectangle 6">
            <a:extLst>
              <a:ext uri="{FF2B5EF4-FFF2-40B4-BE49-F238E27FC236}">
                <a16:creationId xmlns:a16="http://schemas.microsoft.com/office/drawing/2014/main" id="{082E42A0-D981-424D-BD69-655E796080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6453188"/>
            <a:ext cx="1314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en-US" altLang="zh-CN" sz="1800" i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GARREY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4014D4B3-23F9-4F01-9A92-E4C2BD1906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3">
            <a:extLst>
              <a:ext uri="{FF2B5EF4-FFF2-40B4-BE49-F238E27FC236}">
                <a16:creationId xmlns:a16="http://schemas.microsoft.com/office/drawing/2014/main" id="{6CB61381-FA45-4478-BB21-40342262FAC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7650" y="6477000"/>
            <a:ext cx="990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0C7B1C3-EC17-4B01-AABC-673EC66994DB}" type="datetime10">
              <a:rPr lang="zh-CN" altLang="en-US"/>
              <a:pPr>
                <a:defRPr/>
              </a:pPr>
              <a:t>20:29</a:t>
            </a:fld>
            <a:endParaRPr lang="en-US" altLang="zh-CN"/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E794983B-F1C1-42CE-94DA-52D903DB96C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27763" y="645318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800" i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defRPr>
            </a:lvl1pPr>
          </a:lstStyle>
          <a:p>
            <a:pPr>
              <a:defRPr/>
            </a:pPr>
            <a:r>
              <a:rPr lang="zh-CN" altLang="en-US"/>
              <a:t>机电工程学院</a:t>
            </a:r>
          </a:p>
        </p:txBody>
      </p:sp>
      <p:sp>
        <p:nvSpPr>
          <p:cNvPr id="5125" name="Rectangle 5">
            <a:extLst>
              <a:ext uri="{FF2B5EF4-FFF2-40B4-BE49-F238E27FC236}">
                <a16:creationId xmlns:a16="http://schemas.microsoft.com/office/drawing/2014/main" id="{B1656852-7990-4BB4-B73F-A640590B1F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6550" y="0"/>
            <a:ext cx="7175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en-US" altLang="zh-CN" sz="2800" i="1">
                <a:solidFill>
                  <a:schemeClr val="folHlink"/>
                </a:solidFill>
                <a:latin typeface="Verdana" pitchFamily="34" charset="0"/>
                <a:ea typeface="楷体_GB2312" pitchFamily="49" charset="-122"/>
              </a:rPr>
              <a:t>Foundation of Materials Science</a:t>
            </a:r>
            <a:r>
              <a:rPr lang="en-US" altLang="zh-CN" sz="2800" b="0">
                <a:solidFill>
                  <a:schemeClr val="folHlink"/>
                </a:solidFill>
                <a:latin typeface="Verdana" pitchFamily="34" charset="0"/>
                <a:ea typeface="楷体_GB2312" pitchFamily="49" charset="-122"/>
              </a:rPr>
              <a:t> </a:t>
            </a:r>
          </a:p>
        </p:txBody>
      </p:sp>
      <p:sp>
        <p:nvSpPr>
          <p:cNvPr id="5126" name="Rectangle 6">
            <a:extLst>
              <a:ext uri="{FF2B5EF4-FFF2-40B4-BE49-F238E27FC236}">
                <a16:creationId xmlns:a16="http://schemas.microsoft.com/office/drawing/2014/main" id="{41C95E5E-1AA5-4C11-B5E0-F3DAC79D4A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6453188"/>
            <a:ext cx="1314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en-US" altLang="zh-CN" sz="1800" i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GARREY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300287AD-2CC4-4EE1-8E3D-7BFB5354777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AF1A9DBE-C49A-4BAD-B864-56F0EAE3C1F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09284" name="Rectangle 4">
            <a:extLst>
              <a:ext uri="{FF2B5EF4-FFF2-40B4-BE49-F238E27FC236}">
                <a16:creationId xmlns:a16="http://schemas.microsoft.com/office/drawing/2014/main" id="{7C82966A-058F-409A-B277-79C470C47110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09285" name="Rectangle 5">
            <a:extLst>
              <a:ext uri="{FF2B5EF4-FFF2-40B4-BE49-F238E27FC236}">
                <a16:creationId xmlns:a16="http://schemas.microsoft.com/office/drawing/2014/main" id="{2F71F433-8ED3-4DEB-8A28-504FFF2AA13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09286" name="Rectangle 6">
            <a:extLst>
              <a:ext uri="{FF2B5EF4-FFF2-40B4-BE49-F238E27FC236}">
                <a16:creationId xmlns:a16="http://schemas.microsoft.com/office/drawing/2014/main" id="{66708346-9061-42D0-BC02-AC098FD26C0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 b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fld id="{467A4F1B-AA9B-4318-810B-2098CB3A979F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image" Target="../media/image9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slide" Target="slide5.xml"/><Relationship Id="rId7" Type="http://schemas.openxmlformats.org/officeDocument/2006/relationships/slide" Target="slide2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4.xml"/><Relationship Id="rId9" Type="http://schemas.openxmlformats.org/officeDocument/2006/relationships/image" Target="../media/image10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2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slide" Target="slide5.xml"/><Relationship Id="rId7" Type="http://schemas.openxmlformats.org/officeDocument/2006/relationships/slide" Target="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4.xml"/><Relationship Id="rId9" Type="http://schemas.openxmlformats.org/officeDocument/2006/relationships/image" Target="../media/image11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14.wmf"/><Relationship Id="rId3" Type="http://schemas.openxmlformats.org/officeDocument/2006/relationships/slide" Target="slide5.xml"/><Relationship Id="rId7" Type="http://schemas.openxmlformats.org/officeDocument/2006/relationships/slide" Target="slide2.xml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16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7.bin"/><Relationship Id="rId1" Type="http://schemas.openxmlformats.org/officeDocument/2006/relationships/vmlDrawing" Target="../drawings/vmlDrawing3.vml"/><Relationship Id="rId6" Type="http://schemas.openxmlformats.org/officeDocument/2006/relationships/slide" Target="slide7.xml"/><Relationship Id="rId11" Type="http://schemas.openxmlformats.org/officeDocument/2006/relationships/image" Target="../media/image13.wmf"/><Relationship Id="rId5" Type="http://schemas.openxmlformats.org/officeDocument/2006/relationships/slide" Target="slide6.xml"/><Relationship Id="rId15" Type="http://schemas.openxmlformats.org/officeDocument/2006/relationships/image" Target="../media/image15.wmf"/><Relationship Id="rId10" Type="http://schemas.openxmlformats.org/officeDocument/2006/relationships/oleObject" Target="../embeddings/oleObject4.bin"/><Relationship Id="rId4" Type="http://schemas.openxmlformats.org/officeDocument/2006/relationships/slide" Target="slide4.xml"/><Relationship Id="rId9" Type="http://schemas.openxmlformats.org/officeDocument/2006/relationships/image" Target="../media/image12.wmf"/><Relationship Id="rId14" Type="http://schemas.openxmlformats.org/officeDocument/2006/relationships/oleObject" Target="../embeddings/oleObject6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flash/&#36752;&#29031;&#36896;&#25104;&#30340;&#28857;&#32570;&#38519;&#21464;&#21270;.SWF" TargetMode="External"/><Relationship Id="rId3" Type="http://schemas.openxmlformats.org/officeDocument/2006/relationships/slide" Target="slide4.xml"/><Relationship Id="rId7" Type="http://schemas.openxmlformats.org/officeDocument/2006/relationships/hyperlink" Target="flash/&#28140;&#28779;&#23548;&#33268;&#30340;&#28857;&#32570;&#38519;&#21464;&#21270;.SWF" TargetMode="Externa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30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0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5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4.xml"/><Relationship Id="rId7" Type="http://schemas.openxmlformats.org/officeDocument/2006/relationships/image" Target="../media/image6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5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image" Target="../media/image21.tmp"/><Relationship Id="rId2" Type="http://schemas.openxmlformats.org/officeDocument/2006/relationships/tags" Target="../tags/tag2.xml"/><Relationship Id="rId16" Type="http://schemas.openxmlformats.org/officeDocument/2006/relationships/slideLayout" Target="../slideLayouts/slideLayout30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tags" Target="../tags/tag23.xml"/><Relationship Id="rId13" Type="http://schemas.openxmlformats.org/officeDocument/2006/relationships/tags" Target="../tags/tag28.xml"/><Relationship Id="rId3" Type="http://schemas.openxmlformats.org/officeDocument/2006/relationships/tags" Target="../tags/tag18.xml"/><Relationship Id="rId7" Type="http://schemas.openxmlformats.org/officeDocument/2006/relationships/tags" Target="../tags/tag22.xml"/><Relationship Id="rId12" Type="http://schemas.openxmlformats.org/officeDocument/2006/relationships/tags" Target="../tags/tag27.xml"/><Relationship Id="rId17" Type="http://schemas.openxmlformats.org/officeDocument/2006/relationships/image" Target="../media/image21.tmp"/><Relationship Id="rId2" Type="http://schemas.openxmlformats.org/officeDocument/2006/relationships/tags" Target="../tags/tag17.xml"/><Relationship Id="rId16" Type="http://schemas.openxmlformats.org/officeDocument/2006/relationships/slideLayout" Target="../slideLayouts/slideLayout30.xml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11" Type="http://schemas.openxmlformats.org/officeDocument/2006/relationships/tags" Target="../tags/tag26.xml"/><Relationship Id="rId5" Type="http://schemas.openxmlformats.org/officeDocument/2006/relationships/tags" Target="../tags/tag20.xml"/><Relationship Id="rId15" Type="http://schemas.openxmlformats.org/officeDocument/2006/relationships/tags" Target="../tags/tag30.xml"/><Relationship Id="rId10" Type="http://schemas.openxmlformats.org/officeDocument/2006/relationships/tags" Target="../tags/tag25.xml"/><Relationship Id="rId4" Type="http://schemas.openxmlformats.org/officeDocument/2006/relationships/tags" Target="../tags/tag19.xml"/><Relationship Id="rId9" Type="http://schemas.openxmlformats.org/officeDocument/2006/relationships/tags" Target="../tags/tag24.xml"/><Relationship Id="rId14" Type="http://schemas.openxmlformats.org/officeDocument/2006/relationships/tags" Target="../tags/tag29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tags" Target="../tags/tag38.xml"/><Relationship Id="rId13" Type="http://schemas.openxmlformats.org/officeDocument/2006/relationships/tags" Target="../tags/tag43.xml"/><Relationship Id="rId3" Type="http://schemas.openxmlformats.org/officeDocument/2006/relationships/tags" Target="../tags/tag33.xml"/><Relationship Id="rId7" Type="http://schemas.openxmlformats.org/officeDocument/2006/relationships/tags" Target="../tags/tag37.xml"/><Relationship Id="rId12" Type="http://schemas.openxmlformats.org/officeDocument/2006/relationships/tags" Target="../tags/tag42.xml"/><Relationship Id="rId17" Type="http://schemas.openxmlformats.org/officeDocument/2006/relationships/image" Target="../media/image21.tmp"/><Relationship Id="rId2" Type="http://schemas.openxmlformats.org/officeDocument/2006/relationships/tags" Target="../tags/tag32.xml"/><Relationship Id="rId16" Type="http://schemas.openxmlformats.org/officeDocument/2006/relationships/slideLayout" Target="../slideLayouts/slideLayout30.xml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11" Type="http://schemas.openxmlformats.org/officeDocument/2006/relationships/tags" Target="../tags/tag41.xml"/><Relationship Id="rId5" Type="http://schemas.openxmlformats.org/officeDocument/2006/relationships/tags" Target="../tags/tag35.xml"/><Relationship Id="rId15" Type="http://schemas.openxmlformats.org/officeDocument/2006/relationships/tags" Target="../tags/tag45.xml"/><Relationship Id="rId10" Type="http://schemas.openxmlformats.org/officeDocument/2006/relationships/tags" Target="../tags/tag40.xml"/><Relationship Id="rId4" Type="http://schemas.openxmlformats.org/officeDocument/2006/relationships/tags" Target="../tags/tag34.xml"/><Relationship Id="rId9" Type="http://schemas.openxmlformats.org/officeDocument/2006/relationships/tags" Target="../tags/tag39.xml"/><Relationship Id="rId14" Type="http://schemas.openxmlformats.org/officeDocument/2006/relationships/tags" Target="../tags/tag44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tags" Target="../tags/tag53.xml"/><Relationship Id="rId13" Type="http://schemas.openxmlformats.org/officeDocument/2006/relationships/tags" Target="../tags/tag58.xml"/><Relationship Id="rId3" Type="http://schemas.openxmlformats.org/officeDocument/2006/relationships/tags" Target="../tags/tag48.xml"/><Relationship Id="rId7" Type="http://schemas.openxmlformats.org/officeDocument/2006/relationships/tags" Target="../tags/tag52.xml"/><Relationship Id="rId12" Type="http://schemas.openxmlformats.org/officeDocument/2006/relationships/tags" Target="../tags/tag57.xml"/><Relationship Id="rId17" Type="http://schemas.openxmlformats.org/officeDocument/2006/relationships/image" Target="../media/image21.tmp"/><Relationship Id="rId2" Type="http://schemas.openxmlformats.org/officeDocument/2006/relationships/tags" Target="../tags/tag47.xml"/><Relationship Id="rId16" Type="http://schemas.openxmlformats.org/officeDocument/2006/relationships/slideLayout" Target="../slideLayouts/slideLayout30.xml"/><Relationship Id="rId1" Type="http://schemas.openxmlformats.org/officeDocument/2006/relationships/tags" Target="../tags/tag46.xml"/><Relationship Id="rId6" Type="http://schemas.openxmlformats.org/officeDocument/2006/relationships/tags" Target="../tags/tag51.xml"/><Relationship Id="rId11" Type="http://schemas.openxmlformats.org/officeDocument/2006/relationships/tags" Target="../tags/tag56.xml"/><Relationship Id="rId5" Type="http://schemas.openxmlformats.org/officeDocument/2006/relationships/tags" Target="../tags/tag50.xml"/><Relationship Id="rId15" Type="http://schemas.openxmlformats.org/officeDocument/2006/relationships/tags" Target="../tags/tag60.xml"/><Relationship Id="rId10" Type="http://schemas.openxmlformats.org/officeDocument/2006/relationships/tags" Target="../tags/tag55.xml"/><Relationship Id="rId4" Type="http://schemas.openxmlformats.org/officeDocument/2006/relationships/tags" Target="../tags/tag49.xml"/><Relationship Id="rId9" Type="http://schemas.openxmlformats.org/officeDocument/2006/relationships/tags" Target="../tags/tag54.xml"/><Relationship Id="rId14" Type="http://schemas.openxmlformats.org/officeDocument/2006/relationships/tags" Target="../tags/tag59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tags" Target="../tags/tag68.xml"/><Relationship Id="rId13" Type="http://schemas.openxmlformats.org/officeDocument/2006/relationships/tags" Target="../tags/tag73.xml"/><Relationship Id="rId3" Type="http://schemas.openxmlformats.org/officeDocument/2006/relationships/tags" Target="../tags/tag63.xml"/><Relationship Id="rId7" Type="http://schemas.openxmlformats.org/officeDocument/2006/relationships/tags" Target="../tags/tag67.xml"/><Relationship Id="rId12" Type="http://schemas.openxmlformats.org/officeDocument/2006/relationships/tags" Target="../tags/tag72.xml"/><Relationship Id="rId17" Type="http://schemas.openxmlformats.org/officeDocument/2006/relationships/image" Target="../media/image21.tmp"/><Relationship Id="rId2" Type="http://schemas.openxmlformats.org/officeDocument/2006/relationships/tags" Target="../tags/tag62.xml"/><Relationship Id="rId16" Type="http://schemas.openxmlformats.org/officeDocument/2006/relationships/slideLayout" Target="../slideLayouts/slideLayout30.xml"/><Relationship Id="rId1" Type="http://schemas.openxmlformats.org/officeDocument/2006/relationships/tags" Target="../tags/tag61.xml"/><Relationship Id="rId6" Type="http://schemas.openxmlformats.org/officeDocument/2006/relationships/tags" Target="../tags/tag66.xml"/><Relationship Id="rId11" Type="http://schemas.openxmlformats.org/officeDocument/2006/relationships/tags" Target="../tags/tag71.xml"/><Relationship Id="rId5" Type="http://schemas.openxmlformats.org/officeDocument/2006/relationships/tags" Target="../tags/tag65.xml"/><Relationship Id="rId15" Type="http://schemas.openxmlformats.org/officeDocument/2006/relationships/tags" Target="../tags/tag75.xml"/><Relationship Id="rId10" Type="http://schemas.openxmlformats.org/officeDocument/2006/relationships/tags" Target="../tags/tag70.xml"/><Relationship Id="rId4" Type="http://schemas.openxmlformats.org/officeDocument/2006/relationships/tags" Target="../tags/tag64.xml"/><Relationship Id="rId9" Type="http://schemas.openxmlformats.org/officeDocument/2006/relationships/tags" Target="../tags/tag69.xml"/><Relationship Id="rId14" Type="http://schemas.openxmlformats.org/officeDocument/2006/relationships/tags" Target="../tags/tag7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&#35270;&#39057;/&#28857;&#32570;&#38519;&#30340;&#31867;&#22411;.swf" TargetMode="External"/><Relationship Id="rId3" Type="http://schemas.openxmlformats.org/officeDocument/2006/relationships/slide" Target="slide4.xml"/><Relationship Id="rId7" Type="http://schemas.openxmlformats.org/officeDocument/2006/relationships/hyperlink" Target="flash/&#28857;&#32570;&#38519;&#30340;&#31867;&#22411;.swf" TargetMode="Externa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7.xml"/><Relationship Id="rId4" Type="http://schemas.openxmlformats.org/officeDocument/2006/relationships/slide" Target="slide6.xml"/><Relationship Id="rId9" Type="http://schemas.openxmlformats.org/officeDocument/2006/relationships/slide" Target="slide1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slide" Target="slide4.xml"/><Relationship Id="rId7" Type="http://schemas.openxmlformats.org/officeDocument/2006/relationships/hyperlink" Target="&#35270;&#39057;/&#28857;&#32570;&#38519;&#30340;&#31867;&#22411;.swf" TargetMode="Externa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日期占位符 3">
            <a:extLst>
              <a:ext uri="{FF2B5EF4-FFF2-40B4-BE49-F238E27FC236}">
                <a16:creationId xmlns:a16="http://schemas.microsoft.com/office/drawing/2014/main" id="{3402BDF5-2583-4D46-8433-A3491782CFC1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C35BB497-33A7-4F60-AD5C-50E1A63AA44B}" type="datetime10">
              <a:rPr lang="zh-CN" altLang="en-US" sz="1400" b="0" smtClean="0">
                <a:solidFill>
                  <a:schemeClr val="tx1"/>
                </a:solidFill>
              </a:rPr>
              <a:pPr eaLnBrk="1" hangingPunct="1"/>
              <a:t>20:29</a:t>
            </a:fld>
            <a:endParaRPr lang="en-US" altLang="zh-CN" sz="1400" b="0">
              <a:solidFill>
                <a:schemeClr val="tx1"/>
              </a:solidFill>
            </a:endParaRPr>
          </a:p>
        </p:txBody>
      </p:sp>
      <p:sp>
        <p:nvSpPr>
          <p:cNvPr id="6" name="页脚占位符 4">
            <a:extLst>
              <a:ext uri="{FF2B5EF4-FFF2-40B4-BE49-F238E27FC236}">
                <a16:creationId xmlns:a16="http://schemas.microsoft.com/office/drawing/2014/main" id="{EE700A10-D329-4D5D-A257-7D04F798E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机电工程学院</a:t>
            </a:r>
          </a:p>
        </p:txBody>
      </p:sp>
      <p:sp>
        <p:nvSpPr>
          <p:cNvPr id="10244" name="Rectangle 2">
            <a:extLst>
              <a:ext uri="{FF2B5EF4-FFF2-40B4-BE49-F238E27FC236}">
                <a16:creationId xmlns:a16="http://schemas.microsoft.com/office/drawing/2014/main" id="{601A756B-EDF0-486F-BD57-ABC25D7C0DE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684213" y="1412875"/>
            <a:ext cx="7772400" cy="8636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zh-CN" altLang="en-US" sz="4800" dirty="0">
                <a:latin typeface="方正大黑简体" panose="02000000000000000000" pitchFamily="2" charset="-122"/>
                <a:ea typeface="方正大黑简体" panose="02000000000000000000" pitchFamily="2" charset="-122"/>
              </a:rPr>
              <a:t>第四章 晶体缺陷</a:t>
            </a:r>
          </a:p>
        </p:txBody>
      </p:sp>
      <p:pic>
        <p:nvPicPr>
          <p:cNvPr id="10245" name="Picture 4">
            <a:extLst>
              <a:ext uri="{FF2B5EF4-FFF2-40B4-BE49-F238E27FC236}">
                <a16:creationId xmlns:a16="http://schemas.microsoft.com/office/drawing/2014/main" id="{F0FAB56C-B71B-49C8-937E-A72260E8AA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64" r="6664" b="6664"/>
          <a:stretch>
            <a:fillRect/>
          </a:stretch>
        </p:blipFill>
        <p:spPr bwMode="auto">
          <a:xfrm>
            <a:off x="4787900" y="2708275"/>
            <a:ext cx="3671888" cy="340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5" descr="图片1">
            <a:extLst>
              <a:ext uri="{FF2B5EF4-FFF2-40B4-BE49-F238E27FC236}">
                <a16:creationId xmlns:a16="http://schemas.microsoft.com/office/drawing/2014/main" id="{474B915A-4308-436F-BE7D-C2378ED953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21" t="11644" r="33713" b="33511"/>
          <a:stretch>
            <a:fillRect/>
          </a:stretch>
        </p:blipFill>
        <p:spPr bwMode="auto">
          <a:xfrm>
            <a:off x="900113" y="2708275"/>
            <a:ext cx="3816350" cy="356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日期占位符 3">
            <a:extLst>
              <a:ext uri="{FF2B5EF4-FFF2-40B4-BE49-F238E27FC236}">
                <a16:creationId xmlns:a16="http://schemas.microsoft.com/office/drawing/2014/main" id="{3C928940-0759-41B0-ABA8-3BC46D29D08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36E9CDC9-4A09-4E74-9DDB-C80722CB3F84}" type="datetime10">
              <a:rPr lang="zh-CN" altLang="en-US" sz="1400" b="0" smtClean="0">
                <a:solidFill>
                  <a:schemeClr val="tx1"/>
                </a:solidFill>
              </a:rPr>
              <a:pPr eaLnBrk="1" hangingPunct="1"/>
              <a:t>20:29</a:t>
            </a:fld>
            <a:endParaRPr lang="en-US" altLang="zh-CN" sz="1400" b="0">
              <a:solidFill>
                <a:schemeClr val="tx1"/>
              </a:solidFill>
            </a:endParaRPr>
          </a:p>
        </p:txBody>
      </p:sp>
      <p:sp>
        <p:nvSpPr>
          <p:cNvPr id="16" name="页脚占位符 4">
            <a:extLst>
              <a:ext uri="{FF2B5EF4-FFF2-40B4-BE49-F238E27FC236}">
                <a16:creationId xmlns:a16="http://schemas.microsoft.com/office/drawing/2014/main" id="{91D887E9-EFB7-481D-ABF2-7D350601D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机电工程学院</a:t>
            </a:r>
          </a:p>
        </p:txBody>
      </p:sp>
      <p:sp>
        <p:nvSpPr>
          <p:cNvPr id="19460" name="Text Box 2">
            <a:extLst>
              <a:ext uri="{FF2B5EF4-FFF2-40B4-BE49-F238E27FC236}">
                <a16:creationId xmlns:a16="http://schemas.microsoft.com/office/drawing/2014/main" id="{49A1E21D-A9CF-4F25-9334-8A886B21AD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188" y="1341438"/>
            <a:ext cx="1084262" cy="349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en-US" altLang="zh-CN" sz="1400">
              <a:solidFill>
                <a:schemeClr val="tx1"/>
              </a:solidFill>
            </a:endParaRPr>
          </a:p>
          <a:p>
            <a:pPr eaLnBrk="1" hangingPunct="1"/>
            <a:endParaRPr kumimoji="0" lang="en-US" altLang="zh-CN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4.0 </a:t>
            </a:r>
            <a:r>
              <a:rPr kumimoji="0" lang="zh-CN" altLang="en-US" sz="1400">
                <a:solidFill>
                  <a:schemeClr val="tx1"/>
                </a:solidFill>
                <a:hlinkClick r:id="rId2" action="ppaction://hlinksldjump"/>
              </a:rPr>
              <a:t>概述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4.1 </a:t>
            </a:r>
            <a:r>
              <a:rPr kumimoji="0" lang="zh-CN" altLang="en-US" sz="1400">
                <a:solidFill>
                  <a:schemeClr val="tx1"/>
                </a:solidFill>
                <a:hlinkClick r:id="rId3" action="ppaction://hlinksldjump"/>
              </a:rPr>
              <a:t>点缺陷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4.2 </a:t>
            </a:r>
            <a:r>
              <a:rPr kumimoji="0" lang="zh-CN" altLang="en-US" sz="1400">
                <a:solidFill>
                  <a:schemeClr val="tx1"/>
                </a:solidFill>
                <a:hlinkClick r:id="rId2" action="ppaction://hlinksldjump"/>
              </a:rPr>
              <a:t>位错的基本概念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4.3 </a:t>
            </a:r>
            <a:r>
              <a:rPr kumimoji="0" lang="zh-CN" altLang="en-US" sz="1400">
                <a:solidFill>
                  <a:schemeClr val="tx1"/>
                </a:solidFill>
                <a:hlinkClick r:id="rId4" action="ppaction://hlinksldjump"/>
              </a:rPr>
              <a:t>位错的能量及交互作用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4.4</a:t>
            </a:r>
            <a:r>
              <a:rPr kumimoji="0" lang="zh-CN" altLang="en-US" sz="1400">
                <a:solidFill>
                  <a:schemeClr val="tx1"/>
                </a:solidFill>
                <a:hlinkClick r:id="rId5" action="ppaction://hlinksldjump"/>
              </a:rPr>
              <a:t>晶体中的界面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en-US" altLang="zh-CN" sz="1400">
              <a:solidFill>
                <a:schemeClr val="tx1"/>
              </a:solidFill>
            </a:endParaRPr>
          </a:p>
        </p:txBody>
      </p:sp>
      <p:grpSp>
        <p:nvGrpSpPr>
          <p:cNvPr id="19461" name="Group 3">
            <a:extLst>
              <a:ext uri="{FF2B5EF4-FFF2-40B4-BE49-F238E27FC236}">
                <a16:creationId xmlns:a16="http://schemas.microsoft.com/office/drawing/2014/main" id="{679956DF-21FB-4B08-B260-AEAE3D33E2AF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6237288"/>
            <a:ext cx="792163" cy="304800"/>
            <a:chOff x="731" y="3838"/>
            <a:chExt cx="615" cy="277"/>
          </a:xfrm>
        </p:grpSpPr>
        <p:sp>
          <p:nvSpPr>
            <p:cNvPr id="19471" name="Text Box 4">
              <a:hlinkClick r:id="rId6" action="ppaction://hlinksldjump"/>
              <a:extLst>
                <a:ext uri="{FF2B5EF4-FFF2-40B4-BE49-F238E27FC236}">
                  <a16:creationId xmlns:a16="http://schemas.microsoft.com/office/drawing/2014/main" id="{91E20675-BD20-47C8-9EA5-8325643376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3" y="3838"/>
              <a:ext cx="544" cy="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1400">
                  <a:solidFill>
                    <a:srgbClr val="0000C0"/>
                  </a:solidFill>
                  <a:latin typeface="Tahoma" panose="020B0604030504040204" pitchFamily="34" charset="0"/>
                  <a:hlinkClick r:id="rId6" action="ppaction://hlinksldjump"/>
                </a:rPr>
                <a:t>返回</a:t>
              </a:r>
              <a:endParaRPr lang="zh-CN" altLang="en-US" sz="1400">
                <a:solidFill>
                  <a:srgbClr val="0000C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9472" name="AutoShape 5">
              <a:extLst>
                <a:ext uri="{FF2B5EF4-FFF2-40B4-BE49-F238E27FC236}">
                  <a16:creationId xmlns:a16="http://schemas.microsoft.com/office/drawing/2014/main" id="{F463B0FA-6D0D-4172-B067-4CC4D9CD9CB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731" y="3838"/>
              <a:ext cx="615" cy="261"/>
            </a:xfrm>
            <a:prstGeom prst="chevron">
              <a:avLst>
                <a:gd name="adj" fmla="val 58908"/>
              </a:avLst>
            </a:prstGeom>
            <a:noFill/>
            <a:ln w="25400" algn="ctr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19462" name="Rectangle 6">
            <a:extLst>
              <a:ext uri="{FF2B5EF4-FFF2-40B4-BE49-F238E27FC236}">
                <a16:creationId xmlns:a16="http://schemas.microsoft.com/office/drawing/2014/main" id="{8974C063-89B7-4E10-A8C8-DB9F73343A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4388" y="620713"/>
            <a:ext cx="1979612" cy="390525"/>
          </a:xfrm>
          <a:prstGeom prst="rect">
            <a:avLst/>
          </a:prstGeom>
          <a:solidFill>
            <a:srgbClr val="CCFFCC">
              <a:alpha val="30196"/>
            </a:srgbClr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9200" prstMaterial="legacyMatte">
            <a:bevelT w="13500" h="13500" prst="angle"/>
            <a:bevelB w="13500" h="13500" prst="angle"/>
            <a:extrusionClr>
              <a:srgbClr val="CCECFF"/>
            </a:extrusionClr>
            <a:contourClr>
              <a:srgbClr val="CCFFCC"/>
            </a:contourClr>
          </a:sp3d>
        </p:spPr>
        <p:txBody>
          <a:bodyPr anchor="ctr">
            <a:flatTx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0" lang="en-US" altLang="zh-CN" sz="2000">
                <a:solidFill>
                  <a:srgbClr val="000099"/>
                </a:solidFill>
              </a:rPr>
              <a:t>4.1 </a:t>
            </a:r>
            <a:r>
              <a:rPr kumimoji="0" lang="zh-CN" altLang="en-US" sz="2000">
                <a:solidFill>
                  <a:schemeClr val="tx2"/>
                </a:solidFill>
              </a:rPr>
              <a:t>点缺陷</a:t>
            </a:r>
            <a:endParaRPr kumimoji="0" lang="zh-CN" altLang="en-US" sz="2000">
              <a:solidFill>
                <a:schemeClr val="tx2"/>
              </a:solidFill>
              <a:latin typeface="宋体" panose="02010600030101010101" pitchFamily="2" charset="-122"/>
            </a:endParaRPr>
          </a:p>
        </p:txBody>
      </p:sp>
      <p:sp>
        <p:nvSpPr>
          <p:cNvPr id="19463" name="AutoShape 7">
            <a:extLst>
              <a:ext uri="{FF2B5EF4-FFF2-40B4-BE49-F238E27FC236}">
                <a16:creationId xmlns:a16="http://schemas.microsoft.com/office/drawing/2014/main" id="{6F3AE3D2-5724-4FFA-9B80-B7ABC79337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8888" y="2276475"/>
            <a:ext cx="144462" cy="142875"/>
          </a:xfrm>
          <a:prstGeom prst="rightArrow">
            <a:avLst>
              <a:gd name="adj1" fmla="val 50000"/>
              <a:gd name="adj2" fmla="val 25278"/>
            </a:avLst>
          </a:prstGeom>
          <a:noFill/>
          <a:ln w="9525" algn="ctr">
            <a:solidFill>
              <a:srgbClr val="0000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95976" name="Rectangle 8">
            <a:extLst>
              <a:ext uri="{FF2B5EF4-FFF2-40B4-BE49-F238E27FC236}">
                <a16:creationId xmlns:a16="http://schemas.microsoft.com/office/drawing/2014/main" id="{132413B4-84B0-4BAF-8A3D-5B933395D2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6375" y="1700213"/>
            <a:ext cx="309562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rgbClr val="CC0000"/>
                </a:solidFill>
                <a:latin typeface="Arial" panose="020B0604020202020204" pitchFamily="34" charset="0"/>
              </a:rPr>
              <a:t>熵值</a:t>
            </a:r>
            <a:r>
              <a:rPr lang="zh-CN" altLang="en-US">
                <a:solidFill>
                  <a:schemeClr val="tx1"/>
                </a:solidFill>
                <a:latin typeface="Arial" panose="020B0604020202020204" pitchFamily="34" charset="0"/>
              </a:rPr>
              <a:t>的增加随缺陷数量的变化是</a:t>
            </a:r>
            <a:r>
              <a:rPr lang="zh-CN" altLang="en-US" sz="2800">
                <a:solidFill>
                  <a:srgbClr val="CC0000"/>
                </a:solidFill>
                <a:latin typeface="Arial" panose="020B0604020202020204" pitchFamily="34" charset="0"/>
              </a:rPr>
              <a:t>非线性</a:t>
            </a:r>
            <a:r>
              <a:rPr lang="zh-CN" altLang="en-US">
                <a:solidFill>
                  <a:schemeClr val="tx1"/>
                </a:solidFill>
                <a:latin typeface="Arial" panose="020B0604020202020204" pitchFamily="34" charset="0"/>
              </a:rPr>
              <a:t>的</a:t>
            </a:r>
          </a:p>
        </p:txBody>
      </p:sp>
      <p:sp>
        <p:nvSpPr>
          <p:cNvPr id="595978" name="Rectangle 10">
            <a:extLst>
              <a:ext uri="{FF2B5EF4-FFF2-40B4-BE49-F238E27FC236}">
                <a16:creationId xmlns:a16="http://schemas.microsoft.com/office/drawing/2014/main" id="{084D159C-F861-4AB0-AA2E-A0BCC6FA90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350" y="5445125"/>
            <a:ext cx="74168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0">
                <a:solidFill>
                  <a:schemeClr val="tx1"/>
                </a:solidFill>
              </a:rPr>
              <a:t>体系中在一定温度下存在着一个</a:t>
            </a:r>
            <a:r>
              <a:rPr lang="zh-CN" altLang="en-US" sz="2800" b="0">
                <a:solidFill>
                  <a:srgbClr val="CC0000"/>
                </a:solidFill>
              </a:rPr>
              <a:t>平衡的点缺陷浓度</a:t>
            </a:r>
            <a:r>
              <a:rPr lang="zh-CN" altLang="en-US" b="0">
                <a:solidFill>
                  <a:schemeClr val="tx1"/>
                </a:solidFill>
              </a:rPr>
              <a:t>，在该浓度下体系的</a:t>
            </a:r>
            <a:r>
              <a:rPr lang="zh-CN" altLang="en-US" sz="2800" b="0">
                <a:solidFill>
                  <a:srgbClr val="CC0000"/>
                </a:solidFill>
              </a:rPr>
              <a:t>自由能最低</a:t>
            </a:r>
            <a:r>
              <a:rPr lang="zh-CN" altLang="en-US" b="0">
                <a:solidFill>
                  <a:schemeClr val="tx1"/>
                </a:solidFill>
              </a:rPr>
              <a:t>。</a:t>
            </a:r>
          </a:p>
        </p:txBody>
      </p:sp>
      <p:grpSp>
        <p:nvGrpSpPr>
          <p:cNvPr id="3" name="Group 11">
            <a:extLst>
              <a:ext uri="{FF2B5EF4-FFF2-40B4-BE49-F238E27FC236}">
                <a16:creationId xmlns:a16="http://schemas.microsoft.com/office/drawing/2014/main" id="{7650D0FF-BD6E-4ABD-A241-5B3FB05E97F2}"/>
              </a:ext>
            </a:extLst>
          </p:cNvPr>
          <p:cNvGrpSpPr>
            <a:grpSpLocks/>
          </p:cNvGrpSpPr>
          <p:nvPr/>
        </p:nvGrpSpPr>
        <p:grpSpPr bwMode="auto">
          <a:xfrm>
            <a:off x="4572000" y="1196975"/>
            <a:ext cx="4572000" cy="4364038"/>
            <a:chOff x="1223" y="912"/>
            <a:chExt cx="3241" cy="3164"/>
          </a:xfrm>
        </p:grpSpPr>
        <p:pic>
          <p:nvPicPr>
            <p:cNvPr id="19469" name="Picture 12" descr="Image00007">
              <a:extLst>
                <a:ext uri="{FF2B5EF4-FFF2-40B4-BE49-F238E27FC236}">
                  <a16:creationId xmlns:a16="http://schemas.microsoft.com/office/drawing/2014/main" id="{41AD21DE-0C48-45B7-B1D5-80585726E0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3" y="912"/>
              <a:ext cx="3241" cy="2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70" name="Text Box 13">
              <a:extLst>
                <a:ext uri="{FF2B5EF4-FFF2-40B4-BE49-F238E27FC236}">
                  <a16:creationId xmlns:a16="http://schemas.microsoft.com/office/drawing/2014/main" id="{F94416CE-B5FC-47FB-B976-E8674324A6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76" y="3745"/>
              <a:ext cx="2417" cy="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0">
                  <a:solidFill>
                    <a:srgbClr val="000066"/>
                  </a:solidFill>
                </a:rPr>
                <a:t>图 　空位</a:t>
              </a:r>
              <a:r>
                <a:rPr lang="en-US" altLang="zh-CN" b="0">
                  <a:solidFill>
                    <a:srgbClr val="000066"/>
                  </a:solidFill>
                </a:rPr>
                <a:t>-</a:t>
              </a:r>
              <a:r>
                <a:rPr lang="zh-CN" altLang="en-US" b="0">
                  <a:solidFill>
                    <a:srgbClr val="000066"/>
                  </a:solidFill>
                </a:rPr>
                <a:t>体系能量曲线</a:t>
              </a:r>
            </a:p>
          </p:txBody>
        </p:sp>
      </p:grpSp>
      <p:sp>
        <p:nvSpPr>
          <p:cNvPr id="595982" name="AutoShape 14">
            <a:extLst>
              <a:ext uri="{FF2B5EF4-FFF2-40B4-BE49-F238E27FC236}">
                <a16:creationId xmlns:a16="http://schemas.microsoft.com/office/drawing/2014/main" id="{83D04797-C2F4-4056-B083-E2EB2D4E36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75700" y="6459538"/>
            <a:ext cx="288925" cy="331787"/>
          </a:xfrm>
          <a:prstGeom prst="horizontalScroll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rIns="92075" bIns="46038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9468" name="Rectangle 15">
            <a:extLst>
              <a:ext uri="{FF2B5EF4-FFF2-40B4-BE49-F238E27FC236}">
                <a16:creationId xmlns:a16="http://schemas.microsoft.com/office/drawing/2014/main" id="{743EED92-A865-478E-83BA-AC7FFA6CB0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6375" y="765175"/>
            <a:ext cx="40322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chemeClr val="accent2"/>
                </a:solidFill>
                <a:latin typeface="黑体" panose="02010609060101010101" pitchFamily="49" charset="-122"/>
              </a:rPr>
              <a:t>1.</a:t>
            </a:r>
            <a:r>
              <a:rPr lang="zh-CN" altLang="en-US" sz="2800">
                <a:solidFill>
                  <a:schemeClr val="accent2"/>
                </a:solidFill>
                <a:latin typeface="黑体" panose="02010609060101010101" pitchFamily="49" charset="-122"/>
              </a:rPr>
              <a:t>平衡点缺陷及其浓度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95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95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95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5976" grpId="0"/>
      <p:bldP spid="595978" grpId="0"/>
      <p:bldP spid="59598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日期占位符 2">
            <a:extLst>
              <a:ext uri="{FF2B5EF4-FFF2-40B4-BE49-F238E27FC236}">
                <a16:creationId xmlns:a16="http://schemas.microsoft.com/office/drawing/2014/main" id="{457151D0-9703-42FB-A73E-806A3DEA3FE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CC476681-55AC-4522-8FA5-608DEE10310F}" type="datetime10">
              <a:rPr lang="zh-CN" altLang="en-US" sz="1400" b="0" smtClean="0">
                <a:solidFill>
                  <a:schemeClr val="tx1"/>
                </a:solidFill>
              </a:rPr>
              <a:pPr eaLnBrk="1" hangingPunct="1"/>
              <a:t>20:29</a:t>
            </a:fld>
            <a:endParaRPr lang="en-US" altLang="zh-CN" sz="1400" b="0">
              <a:solidFill>
                <a:schemeClr val="tx1"/>
              </a:solidFill>
            </a:endParaRPr>
          </a:p>
        </p:txBody>
      </p:sp>
      <p:sp>
        <p:nvSpPr>
          <p:cNvPr id="15" name="页脚占位符 3">
            <a:extLst>
              <a:ext uri="{FF2B5EF4-FFF2-40B4-BE49-F238E27FC236}">
                <a16:creationId xmlns:a16="http://schemas.microsoft.com/office/drawing/2014/main" id="{9DE8602F-81B1-4D29-B608-43A22519E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机电工程学院</a:t>
            </a:r>
          </a:p>
        </p:txBody>
      </p:sp>
      <p:sp>
        <p:nvSpPr>
          <p:cNvPr id="1029" name="Text Box 2">
            <a:extLst>
              <a:ext uri="{FF2B5EF4-FFF2-40B4-BE49-F238E27FC236}">
                <a16:creationId xmlns:a16="http://schemas.microsoft.com/office/drawing/2014/main" id="{D6D4D925-C455-4725-BCF6-7BAA8C3D23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188" y="1341438"/>
            <a:ext cx="1084262" cy="349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en-US" altLang="zh-CN" sz="1400">
              <a:solidFill>
                <a:schemeClr val="tx1"/>
              </a:solidFill>
            </a:endParaRPr>
          </a:p>
          <a:p>
            <a:pPr eaLnBrk="1" hangingPunct="1"/>
            <a:endParaRPr kumimoji="0" lang="en-US" altLang="zh-CN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4.0 </a:t>
            </a:r>
            <a:r>
              <a:rPr kumimoji="0" lang="zh-CN" altLang="en-US" sz="1400">
                <a:solidFill>
                  <a:schemeClr val="tx1"/>
                </a:solidFill>
                <a:hlinkClick r:id="rId3" action="ppaction://hlinksldjump"/>
              </a:rPr>
              <a:t>概述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4.1 </a:t>
            </a:r>
            <a:r>
              <a:rPr kumimoji="0" lang="zh-CN" altLang="en-US" sz="1400">
                <a:solidFill>
                  <a:schemeClr val="tx1"/>
                </a:solidFill>
                <a:hlinkClick r:id="rId4" action="ppaction://hlinksldjump"/>
              </a:rPr>
              <a:t>点缺陷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4.2 </a:t>
            </a:r>
            <a:r>
              <a:rPr kumimoji="0" lang="zh-CN" altLang="en-US" sz="1400">
                <a:solidFill>
                  <a:schemeClr val="tx1"/>
                </a:solidFill>
                <a:hlinkClick r:id="rId3" action="ppaction://hlinksldjump"/>
              </a:rPr>
              <a:t>位错的基本概念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4.3 </a:t>
            </a:r>
            <a:r>
              <a:rPr kumimoji="0" lang="zh-CN" altLang="en-US" sz="1400">
                <a:solidFill>
                  <a:schemeClr val="tx1"/>
                </a:solidFill>
                <a:hlinkClick r:id="rId5" action="ppaction://hlinksldjump"/>
              </a:rPr>
              <a:t>位错的能量及交互作用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4.4</a:t>
            </a:r>
            <a:r>
              <a:rPr kumimoji="0" lang="zh-CN" altLang="en-US" sz="1400">
                <a:solidFill>
                  <a:schemeClr val="tx1"/>
                </a:solidFill>
                <a:hlinkClick r:id="rId6" action="ppaction://hlinksldjump"/>
              </a:rPr>
              <a:t>晶体中的界面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en-US" altLang="zh-CN" sz="1400">
              <a:solidFill>
                <a:schemeClr val="tx1"/>
              </a:solidFill>
            </a:endParaRPr>
          </a:p>
        </p:txBody>
      </p:sp>
      <p:grpSp>
        <p:nvGrpSpPr>
          <p:cNvPr id="1030" name="Group 3">
            <a:extLst>
              <a:ext uri="{FF2B5EF4-FFF2-40B4-BE49-F238E27FC236}">
                <a16:creationId xmlns:a16="http://schemas.microsoft.com/office/drawing/2014/main" id="{F3869417-25CA-453E-84CF-96D527F61CA9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6237288"/>
            <a:ext cx="792163" cy="304800"/>
            <a:chOff x="731" y="3838"/>
            <a:chExt cx="615" cy="277"/>
          </a:xfrm>
        </p:grpSpPr>
        <p:sp>
          <p:nvSpPr>
            <p:cNvPr id="1038" name="Text Box 4">
              <a:hlinkClick r:id="rId7" action="ppaction://hlinksldjump"/>
              <a:extLst>
                <a:ext uri="{FF2B5EF4-FFF2-40B4-BE49-F238E27FC236}">
                  <a16:creationId xmlns:a16="http://schemas.microsoft.com/office/drawing/2014/main" id="{4F37D5B7-A39D-4AFA-9B4D-CEC75A4BEF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3" y="3838"/>
              <a:ext cx="544" cy="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1400">
                  <a:solidFill>
                    <a:srgbClr val="0000C0"/>
                  </a:solidFill>
                  <a:latin typeface="Tahoma" panose="020B0604030504040204" pitchFamily="34" charset="0"/>
                  <a:hlinkClick r:id="rId7" action="ppaction://hlinksldjump"/>
                </a:rPr>
                <a:t>返回</a:t>
              </a:r>
              <a:endParaRPr lang="zh-CN" altLang="en-US" sz="1400">
                <a:solidFill>
                  <a:srgbClr val="0000C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039" name="AutoShape 5">
              <a:extLst>
                <a:ext uri="{FF2B5EF4-FFF2-40B4-BE49-F238E27FC236}">
                  <a16:creationId xmlns:a16="http://schemas.microsoft.com/office/drawing/2014/main" id="{8EABB687-A85B-4A64-A783-A3D696CFD0C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731" y="3838"/>
              <a:ext cx="615" cy="261"/>
            </a:xfrm>
            <a:prstGeom prst="chevron">
              <a:avLst>
                <a:gd name="adj" fmla="val 58908"/>
              </a:avLst>
            </a:prstGeom>
            <a:noFill/>
            <a:ln w="25400" algn="ctr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1031" name="Rectangle 6">
            <a:extLst>
              <a:ext uri="{FF2B5EF4-FFF2-40B4-BE49-F238E27FC236}">
                <a16:creationId xmlns:a16="http://schemas.microsoft.com/office/drawing/2014/main" id="{B0333759-538A-49E0-B24A-2AFEDF9CC1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4388" y="620713"/>
            <a:ext cx="1979612" cy="390525"/>
          </a:xfrm>
          <a:prstGeom prst="rect">
            <a:avLst/>
          </a:prstGeom>
          <a:solidFill>
            <a:srgbClr val="CCFFCC">
              <a:alpha val="30196"/>
            </a:srgbClr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9200" prstMaterial="legacyMatte">
            <a:bevelT w="13500" h="13500" prst="angle"/>
            <a:bevelB w="13500" h="13500" prst="angle"/>
            <a:extrusionClr>
              <a:srgbClr val="CCECFF"/>
            </a:extrusionClr>
            <a:contourClr>
              <a:srgbClr val="CCFFCC"/>
            </a:contourClr>
          </a:sp3d>
        </p:spPr>
        <p:txBody>
          <a:bodyPr anchor="ctr">
            <a:flatTx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0" lang="en-US" altLang="zh-CN" sz="2000">
                <a:solidFill>
                  <a:srgbClr val="000099"/>
                </a:solidFill>
              </a:rPr>
              <a:t>4.1 </a:t>
            </a:r>
            <a:r>
              <a:rPr kumimoji="0" lang="zh-CN" altLang="en-US" sz="2000">
                <a:solidFill>
                  <a:schemeClr val="tx2"/>
                </a:solidFill>
              </a:rPr>
              <a:t>点缺陷</a:t>
            </a:r>
            <a:endParaRPr kumimoji="0" lang="zh-CN" altLang="en-US" sz="2000">
              <a:solidFill>
                <a:schemeClr val="tx2"/>
              </a:solidFill>
              <a:latin typeface="宋体" panose="02010600030101010101" pitchFamily="2" charset="-122"/>
            </a:endParaRPr>
          </a:p>
        </p:txBody>
      </p:sp>
      <p:sp>
        <p:nvSpPr>
          <p:cNvPr id="1032" name="AutoShape 7">
            <a:extLst>
              <a:ext uri="{FF2B5EF4-FFF2-40B4-BE49-F238E27FC236}">
                <a16:creationId xmlns:a16="http://schemas.microsoft.com/office/drawing/2014/main" id="{C5401270-8004-4882-A976-6DE1019F84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8888" y="2276475"/>
            <a:ext cx="144462" cy="142875"/>
          </a:xfrm>
          <a:prstGeom prst="rightArrow">
            <a:avLst>
              <a:gd name="adj1" fmla="val 50000"/>
              <a:gd name="adj2" fmla="val 25278"/>
            </a:avLst>
          </a:prstGeom>
          <a:noFill/>
          <a:ln w="9525" algn="ctr">
            <a:solidFill>
              <a:srgbClr val="0000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22248" name="Rectangle 8">
            <a:extLst>
              <a:ext uri="{FF2B5EF4-FFF2-40B4-BE49-F238E27FC236}">
                <a16:creationId xmlns:a16="http://schemas.microsoft.com/office/drawing/2014/main" id="{1AEC1246-0DA6-4C1E-9186-181F5BE91E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813" y="3357563"/>
            <a:ext cx="7272337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b="0">
                <a:solidFill>
                  <a:schemeClr val="tx1"/>
                </a:solidFill>
              </a:rPr>
              <a:t>其中</a:t>
            </a:r>
            <a:r>
              <a:rPr lang="en-US" altLang="zh-CN" b="0">
                <a:solidFill>
                  <a:schemeClr val="tx1"/>
                </a:solidFill>
              </a:rPr>
              <a:t>Ce</a:t>
            </a:r>
            <a:r>
              <a:rPr lang="zh-CN" altLang="en-US" b="0">
                <a:solidFill>
                  <a:schemeClr val="tx1"/>
                </a:solidFill>
              </a:rPr>
              <a:t>为某一种类型点缺陷的平衡浓度，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zh-CN" b="0" i="1">
                <a:solidFill>
                  <a:schemeClr val="tx1"/>
                </a:solidFill>
              </a:rPr>
              <a:t>N</a:t>
            </a:r>
            <a:r>
              <a:rPr lang="zh-CN" altLang="en-US" b="0">
                <a:solidFill>
                  <a:schemeClr val="tx1"/>
                </a:solidFill>
              </a:rPr>
              <a:t>为晶体的原子总数，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zh-CN" b="0" i="1">
                <a:solidFill>
                  <a:schemeClr val="tx1"/>
                </a:solidFill>
              </a:rPr>
              <a:t>A</a:t>
            </a:r>
            <a:r>
              <a:rPr lang="zh-CN" altLang="en-US" b="0">
                <a:solidFill>
                  <a:schemeClr val="tx1"/>
                </a:solidFill>
              </a:rPr>
              <a:t>为材料常数，常取作</a:t>
            </a:r>
            <a:r>
              <a:rPr lang="en-US" altLang="zh-CN" b="0">
                <a:solidFill>
                  <a:schemeClr val="tx1"/>
                </a:solidFill>
              </a:rPr>
              <a:t>1</a:t>
            </a:r>
            <a:r>
              <a:rPr lang="zh-CN" altLang="en-US" b="0">
                <a:solidFill>
                  <a:schemeClr val="tx1"/>
                </a:solidFill>
              </a:rPr>
              <a:t>。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zh-CN" b="0" i="1">
                <a:solidFill>
                  <a:schemeClr val="tx1"/>
                </a:solidFill>
              </a:rPr>
              <a:t>T</a:t>
            </a:r>
            <a:r>
              <a:rPr lang="zh-CN" altLang="en-US" b="0">
                <a:solidFill>
                  <a:schemeClr val="tx1"/>
                </a:solidFill>
              </a:rPr>
              <a:t>－热力学温度，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zh-CN" b="0" i="1">
                <a:solidFill>
                  <a:schemeClr val="tx1"/>
                </a:solidFill>
              </a:rPr>
              <a:t>k</a:t>
            </a:r>
            <a:r>
              <a:rPr lang="zh-CN" altLang="en-US" b="0">
                <a:solidFill>
                  <a:schemeClr val="tx1"/>
                </a:solidFill>
              </a:rPr>
              <a:t>－玻尔兹蔓常数，</a:t>
            </a:r>
            <a:r>
              <a:rPr lang="en-US" altLang="zh-CN" b="0">
                <a:solidFill>
                  <a:schemeClr val="tx1"/>
                </a:solidFill>
              </a:rPr>
              <a:t>1.38×10</a:t>
            </a:r>
            <a:r>
              <a:rPr lang="en-US" altLang="zh-CN" b="0" baseline="30000">
                <a:solidFill>
                  <a:schemeClr val="tx1"/>
                </a:solidFill>
              </a:rPr>
              <a:t>-23</a:t>
            </a:r>
            <a:r>
              <a:rPr lang="en-US" altLang="zh-CN" b="0">
                <a:solidFill>
                  <a:schemeClr val="tx1"/>
                </a:solidFill>
              </a:rPr>
              <a:t>J/K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zh-CN" b="0" i="1">
                <a:solidFill>
                  <a:schemeClr val="tx1"/>
                </a:solidFill>
              </a:rPr>
              <a:t>u</a:t>
            </a:r>
            <a:r>
              <a:rPr lang="zh-CN" altLang="en-US" b="0">
                <a:solidFill>
                  <a:schemeClr val="tx1"/>
                </a:solidFill>
              </a:rPr>
              <a:t>－该类型缺陷的形成能。</a:t>
            </a:r>
          </a:p>
          <a:p>
            <a:pPr eaLnBrk="1" hangingPunct="1">
              <a:spcBef>
                <a:spcPct val="20000"/>
              </a:spcBef>
            </a:pPr>
            <a:r>
              <a:rPr lang="zh-CN" altLang="en-US" b="0">
                <a:solidFill>
                  <a:schemeClr val="tx1"/>
                </a:solidFill>
              </a:rPr>
              <a:t>         </a:t>
            </a:r>
          </a:p>
        </p:txBody>
      </p:sp>
      <p:graphicFrame>
        <p:nvGraphicFramePr>
          <p:cNvPr id="522249" name="Object 9">
            <a:extLst>
              <a:ext uri="{FF2B5EF4-FFF2-40B4-BE49-F238E27FC236}">
                <a16:creationId xmlns:a16="http://schemas.microsoft.com/office/drawing/2014/main" id="{CC13D829-135A-4BB6-9B8E-6CDA7042A93F}"/>
              </a:ext>
            </a:extLst>
          </p:cNvPr>
          <p:cNvGraphicFramePr>
            <a:graphicFrameLocks noGrp="1" noChangeAspect="1"/>
          </p:cNvGraphicFramePr>
          <p:nvPr>
            <p:ph/>
          </p:nvPr>
        </p:nvGraphicFramePr>
        <p:xfrm>
          <a:off x="1692275" y="1773238"/>
          <a:ext cx="4464050" cy="1265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Equation" r:id="rId8" imgW="1523880" imgH="431640" progId="Equation.3">
                  <p:embed/>
                </p:oleObj>
              </mc:Choice>
              <mc:Fallback>
                <p:oleObj name="Equation" r:id="rId8" imgW="1523880" imgH="431640" progId="Equation.3">
                  <p:embed/>
                  <p:pic>
                    <p:nvPicPr>
                      <p:cNvPr id="0" name="Object 9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5" y="1773238"/>
                        <a:ext cx="4464050" cy="1265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2252" name="Text Box 12">
            <a:extLst>
              <a:ext uri="{FF2B5EF4-FFF2-40B4-BE49-F238E27FC236}">
                <a16:creationId xmlns:a16="http://schemas.microsoft.com/office/drawing/2014/main" id="{7B71C5AB-E224-42BC-A022-53EE7CB3C2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1320800"/>
            <a:ext cx="6432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0">
                <a:solidFill>
                  <a:srgbClr val="000000"/>
                </a:solidFill>
                <a:latin typeface="黑体" panose="02010609060101010101" pitchFamily="49" charset="-122"/>
              </a:rPr>
              <a:t>●</a:t>
            </a:r>
            <a:r>
              <a:rPr lang="zh-CN" altLang="en-US" b="0">
                <a:solidFill>
                  <a:srgbClr val="000000"/>
                </a:solidFill>
                <a:latin typeface="黑体" panose="02010609060101010101" pitchFamily="49" charset="-122"/>
              </a:rPr>
              <a:t>空位及间隙原子在热力学上是平衡浓度为： </a:t>
            </a:r>
          </a:p>
        </p:txBody>
      </p:sp>
      <p:sp>
        <p:nvSpPr>
          <p:cNvPr id="522253" name="AutoShape 13">
            <a:extLst>
              <a:ext uri="{FF2B5EF4-FFF2-40B4-BE49-F238E27FC236}">
                <a16:creationId xmlns:a16="http://schemas.microsoft.com/office/drawing/2014/main" id="{853C0632-E95D-43D3-ABD6-9C07CC806F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75700" y="6459538"/>
            <a:ext cx="288925" cy="331787"/>
          </a:xfrm>
          <a:prstGeom prst="horizontalScroll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rIns="92075" bIns="46038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036" name="Rectangle 14">
            <a:extLst>
              <a:ext uri="{FF2B5EF4-FFF2-40B4-BE49-F238E27FC236}">
                <a16:creationId xmlns:a16="http://schemas.microsoft.com/office/drawing/2014/main" id="{10BF951F-8DEB-4CE3-A65D-FCFD08D33A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6375" y="765175"/>
            <a:ext cx="40322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chemeClr val="accent2"/>
                </a:solidFill>
                <a:latin typeface="黑体" panose="02010609060101010101" pitchFamily="49" charset="-122"/>
              </a:rPr>
              <a:t>1.</a:t>
            </a:r>
            <a:r>
              <a:rPr lang="zh-CN" altLang="en-US" sz="2800">
                <a:solidFill>
                  <a:schemeClr val="accent2"/>
                </a:solidFill>
                <a:latin typeface="黑体" panose="02010609060101010101" pitchFamily="49" charset="-122"/>
              </a:rPr>
              <a:t>平衡点缺陷及其浓度</a:t>
            </a:r>
          </a:p>
        </p:txBody>
      </p:sp>
      <p:sp>
        <p:nvSpPr>
          <p:cNvPr id="1037" name="AutoShape 15">
            <a:hlinkClick r:id="" action="ppaction://customshow?id=5&amp;return=true"/>
            <a:extLst>
              <a:ext uri="{FF2B5EF4-FFF2-40B4-BE49-F238E27FC236}">
                <a16:creationId xmlns:a16="http://schemas.microsoft.com/office/drawing/2014/main" id="{8B60AAEE-6BEA-43BE-A8EC-2C84478FBD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8263" y="5661025"/>
            <a:ext cx="792162" cy="215900"/>
          </a:xfrm>
          <a:prstGeom prst="chevron">
            <a:avLst>
              <a:gd name="adj" fmla="val 91728"/>
            </a:avLst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kumimoji="0" lang="zh-CN" altLang="zh-CN" sz="1400" b="0">
              <a:solidFill>
                <a:schemeClr val="tx1"/>
              </a:solidFill>
              <a:latin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22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22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22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22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48" grpId="0"/>
      <p:bldP spid="522252" grpId="0"/>
      <p:bldP spid="52225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日期占位符 2">
            <a:extLst>
              <a:ext uri="{FF2B5EF4-FFF2-40B4-BE49-F238E27FC236}">
                <a16:creationId xmlns:a16="http://schemas.microsoft.com/office/drawing/2014/main" id="{8F0C85FD-EE64-4C25-B2A7-3AC450D64A3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C998DFAE-7017-409E-A112-D0BF654E3A23}" type="datetime10">
              <a:rPr lang="zh-CN" altLang="en-US" sz="1400" b="0" smtClean="0">
                <a:solidFill>
                  <a:schemeClr val="tx1"/>
                </a:solidFill>
              </a:rPr>
              <a:pPr eaLnBrk="1" hangingPunct="1"/>
              <a:t>20:29</a:t>
            </a:fld>
            <a:endParaRPr lang="en-US" altLang="zh-CN" sz="1400" b="0">
              <a:solidFill>
                <a:schemeClr val="tx1"/>
              </a:solidFill>
            </a:endParaRPr>
          </a:p>
        </p:txBody>
      </p:sp>
      <p:sp>
        <p:nvSpPr>
          <p:cNvPr id="14" name="页脚占位符 3">
            <a:extLst>
              <a:ext uri="{FF2B5EF4-FFF2-40B4-BE49-F238E27FC236}">
                <a16:creationId xmlns:a16="http://schemas.microsoft.com/office/drawing/2014/main" id="{B86BCA90-C9D8-46B0-8C55-714F2D5CEF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机电工程学院</a:t>
            </a:r>
          </a:p>
        </p:txBody>
      </p:sp>
      <p:sp>
        <p:nvSpPr>
          <p:cNvPr id="20484" name="Text Box 2">
            <a:extLst>
              <a:ext uri="{FF2B5EF4-FFF2-40B4-BE49-F238E27FC236}">
                <a16:creationId xmlns:a16="http://schemas.microsoft.com/office/drawing/2014/main" id="{1EFE847F-1E72-4C44-A151-B00D8C7D9C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188" y="1341438"/>
            <a:ext cx="1084262" cy="349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en-US" altLang="zh-CN" sz="1400">
              <a:solidFill>
                <a:schemeClr val="tx1"/>
              </a:solidFill>
            </a:endParaRPr>
          </a:p>
          <a:p>
            <a:pPr eaLnBrk="1" hangingPunct="1"/>
            <a:endParaRPr kumimoji="0" lang="en-US" altLang="zh-CN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4.0 </a:t>
            </a:r>
            <a:r>
              <a:rPr kumimoji="0" lang="zh-CN" altLang="en-US" sz="1400">
                <a:solidFill>
                  <a:schemeClr val="tx1"/>
                </a:solidFill>
                <a:hlinkClick r:id="rId2" action="ppaction://hlinksldjump"/>
              </a:rPr>
              <a:t>概述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4.1 </a:t>
            </a:r>
            <a:r>
              <a:rPr kumimoji="0" lang="zh-CN" altLang="en-US" sz="1400">
                <a:solidFill>
                  <a:schemeClr val="tx1"/>
                </a:solidFill>
                <a:hlinkClick r:id="rId3" action="ppaction://hlinksldjump"/>
              </a:rPr>
              <a:t>点缺陷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4.2 </a:t>
            </a:r>
            <a:r>
              <a:rPr kumimoji="0" lang="zh-CN" altLang="en-US" sz="1400">
                <a:solidFill>
                  <a:schemeClr val="tx1"/>
                </a:solidFill>
                <a:hlinkClick r:id="rId2" action="ppaction://hlinksldjump"/>
              </a:rPr>
              <a:t>位错的基本概念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4.3 </a:t>
            </a:r>
            <a:r>
              <a:rPr kumimoji="0" lang="zh-CN" altLang="en-US" sz="1400">
                <a:solidFill>
                  <a:schemeClr val="tx1"/>
                </a:solidFill>
                <a:hlinkClick r:id="rId4" action="ppaction://hlinksldjump"/>
              </a:rPr>
              <a:t>位错的能量及交互作用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4.4</a:t>
            </a:r>
            <a:r>
              <a:rPr kumimoji="0" lang="zh-CN" altLang="en-US" sz="1400">
                <a:solidFill>
                  <a:schemeClr val="tx1"/>
                </a:solidFill>
                <a:hlinkClick r:id="rId5" action="ppaction://hlinksldjump"/>
              </a:rPr>
              <a:t>晶体中的界面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en-US" altLang="zh-CN" sz="1400">
              <a:solidFill>
                <a:schemeClr val="tx1"/>
              </a:solidFill>
            </a:endParaRPr>
          </a:p>
        </p:txBody>
      </p:sp>
      <p:grpSp>
        <p:nvGrpSpPr>
          <p:cNvPr id="20485" name="Group 3">
            <a:extLst>
              <a:ext uri="{FF2B5EF4-FFF2-40B4-BE49-F238E27FC236}">
                <a16:creationId xmlns:a16="http://schemas.microsoft.com/office/drawing/2014/main" id="{2C20D863-3B8F-4682-B7E4-7C4683A23E71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6237288"/>
            <a:ext cx="792163" cy="304800"/>
            <a:chOff x="731" y="3838"/>
            <a:chExt cx="615" cy="277"/>
          </a:xfrm>
        </p:grpSpPr>
        <p:sp>
          <p:nvSpPr>
            <p:cNvPr id="20520" name="Text Box 4">
              <a:hlinkClick r:id="rId6" action="ppaction://hlinksldjump"/>
              <a:extLst>
                <a:ext uri="{FF2B5EF4-FFF2-40B4-BE49-F238E27FC236}">
                  <a16:creationId xmlns:a16="http://schemas.microsoft.com/office/drawing/2014/main" id="{39828990-741F-4126-8D5E-830BBDFADF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3" y="3838"/>
              <a:ext cx="544" cy="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1400">
                  <a:solidFill>
                    <a:srgbClr val="0000C0"/>
                  </a:solidFill>
                  <a:latin typeface="Tahoma" panose="020B0604030504040204" pitchFamily="34" charset="0"/>
                  <a:hlinkClick r:id="rId6" action="ppaction://hlinksldjump"/>
                </a:rPr>
                <a:t>返回</a:t>
              </a:r>
              <a:endParaRPr lang="zh-CN" altLang="en-US" sz="1400">
                <a:solidFill>
                  <a:srgbClr val="0000C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20521" name="AutoShape 5">
              <a:extLst>
                <a:ext uri="{FF2B5EF4-FFF2-40B4-BE49-F238E27FC236}">
                  <a16:creationId xmlns:a16="http://schemas.microsoft.com/office/drawing/2014/main" id="{26E9EA0A-4366-4C0F-99FD-DB83CB14D06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731" y="3838"/>
              <a:ext cx="615" cy="261"/>
            </a:xfrm>
            <a:prstGeom prst="chevron">
              <a:avLst>
                <a:gd name="adj" fmla="val 58908"/>
              </a:avLst>
            </a:prstGeom>
            <a:noFill/>
            <a:ln w="25400" algn="ctr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20486" name="Rectangle 6">
            <a:extLst>
              <a:ext uri="{FF2B5EF4-FFF2-40B4-BE49-F238E27FC236}">
                <a16:creationId xmlns:a16="http://schemas.microsoft.com/office/drawing/2014/main" id="{332AFB77-832C-471B-9869-A79B72E1BC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4388" y="620713"/>
            <a:ext cx="1979612" cy="390525"/>
          </a:xfrm>
          <a:prstGeom prst="rect">
            <a:avLst/>
          </a:prstGeom>
          <a:solidFill>
            <a:srgbClr val="CCFFCC">
              <a:alpha val="30196"/>
            </a:srgbClr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9200" prstMaterial="legacyMatte">
            <a:bevelT w="13500" h="13500" prst="angle"/>
            <a:bevelB w="13500" h="13500" prst="angle"/>
            <a:extrusionClr>
              <a:srgbClr val="CCECFF"/>
            </a:extrusionClr>
            <a:contourClr>
              <a:srgbClr val="CCFFCC"/>
            </a:contourClr>
          </a:sp3d>
        </p:spPr>
        <p:txBody>
          <a:bodyPr anchor="ctr">
            <a:flatTx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0" lang="en-US" altLang="zh-CN" sz="2000">
                <a:solidFill>
                  <a:srgbClr val="000099"/>
                </a:solidFill>
              </a:rPr>
              <a:t>4.1 </a:t>
            </a:r>
            <a:r>
              <a:rPr kumimoji="0" lang="zh-CN" altLang="en-US" sz="2000">
                <a:solidFill>
                  <a:schemeClr val="tx2"/>
                </a:solidFill>
              </a:rPr>
              <a:t>点缺陷</a:t>
            </a:r>
            <a:endParaRPr kumimoji="0" lang="zh-CN" altLang="en-US" sz="2000">
              <a:solidFill>
                <a:schemeClr val="tx2"/>
              </a:solidFill>
              <a:latin typeface="宋体" panose="02010600030101010101" pitchFamily="2" charset="-122"/>
            </a:endParaRPr>
          </a:p>
        </p:txBody>
      </p:sp>
      <p:sp>
        <p:nvSpPr>
          <p:cNvPr id="20487" name="AutoShape 7">
            <a:extLst>
              <a:ext uri="{FF2B5EF4-FFF2-40B4-BE49-F238E27FC236}">
                <a16:creationId xmlns:a16="http://schemas.microsoft.com/office/drawing/2014/main" id="{DFFF64BC-E7E7-40A2-95F1-01774F5133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8888" y="2276475"/>
            <a:ext cx="144462" cy="142875"/>
          </a:xfrm>
          <a:prstGeom prst="rightArrow">
            <a:avLst>
              <a:gd name="adj1" fmla="val 50000"/>
              <a:gd name="adj2" fmla="val 25278"/>
            </a:avLst>
          </a:prstGeom>
          <a:noFill/>
          <a:ln w="9525" algn="ctr">
            <a:solidFill>
              <a:srgbClr val="0000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96680" name="AutoShape 8">
            <a:extLst>
              <a:ext uri="{FF2B5EF4-FFF2-40B4-BE49-F238E27FC236}">
                <a16:creationId xmlns:a16="http://schemas.microsoft.com/office/drawing/2014/main" id="{D4B985C4-CED9-4C65-83FA-A8B30B1C9C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75700" y="6459538"/>
            <a:ext cx="288925" cy="331787"/>
          </a:xfrm>
          <a:prstGeom prst="horizontalScroll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rIns="92075" bIns="46038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C743B67D-253D-4A49-ACF7-42A7F4E2DE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250" y="908050"/>
            <a:ext cx="7129463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kumimoji="0" lang="zh-CN" altLang="en-US" b="0">
                <a:solidFill>
                  <a:srgbClr val="000000"/>
                </a:solidFill>
              </a:rPr>
              <a:t>由上式可得：</a:t>
            </a:r>
          </a:p>
          <a:p>
            <a:pPr algn="just"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kumimoji="0" lang="zh-CN" altLang="en-US" sz="2800" b="0">
                <a:solidFill>
                  <a:srgbClr val="000000"/>
                </a:solidFill>
              </a:rPr>
              <a:t>   </a:t>
            </a:r>
            <a:r>
              <a:rPr kumimoji="0" lang="en-US" altLang="zh-CN" b="0">
                <a:solidFill>
                  <a:srgbClr val="000000"/>
                </a:solidFill>
              </a:rPr>
              <a:t>1</a:t>
            </a:r>
            <a:r>
              <a:rPr kumimoji="0" lang="zh-CN" altLang="en-US" b="0">
                <a:solidFill>
                  <a:srgbClr val="000000"/>
                </a:solidFill>
              </a:rPr>
              <a:t>）晶体中空位在热力学上是稳定的，一定温度</a:t>
            </a:r>
            <a:r>
              <a:rPr kumimoji="0" lang="en-US" altLang="zh-CN" b="0">
                <a:solidFill>
                  <a:srgbClr val="000000"/>
                </a:solidFill>
              </a:rPr>
              <a:t>T</a:t>
            </a:r>
            <a:r>
              <a:rPr kumimoji="0" lang="zh-CN" altLang="en-US" b="0">
                <a:solidFill>
                  <a:srgbClr val="000000"/>
                </a:solidFill>
              </a:rPr>
              <a:t>对应一平衡浓度</a:t>
            </a:r>
            <a:r>
              <a:rPr kumimoji="0" lang="en-US" altLang="zh-CN" b="0">
                <a:solidFill>
                  <a:srgbClr val="000000"/>
                </a:solidFill>
              </a:rPr>
              <a:t>Ce</a:t>
            </a:r>
          </a:p>
          <a:p>
            <a:pPr algn="just"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kumimoji="0" lang="en-US" altLang="zh-CN" b="0">
                <a:solidFill>
                  <a:srgbClr val="000000"/>
                </a:solidFill>
              </a:rPr>
              <a:t>    2</a:t>
            </a:r>
            <a:r>
              <a:rPr kumimoji="0" lang="zh-CN" altLang="en-US" b="0">
                <a:solidFill>
                  <a:srgbClr val="000000"/>
                </a:solidFill>
              </a:rPr>
              <a:t>）</a:t>
            </a:r>
            <a:r>
              <a:rPr kumimoji="0" lang="en-US" altLang="zh-CN" b="0">
                <a:solidFill>
                  <a:srgbClr val="000000"/>
                </a:solidFill>
              </a:rPr>
              <a:t>C</a:t>
            </a:r>
            <a:r>
              <a:rPr kumimoji="0" lang="zh-CN" altLang="en-US" b="0">
                <a:solidFill>
                  <a:srgbClr val="000000"/>
                </a:solidFill>
              </a:rPr>
              <a:t>与</a:t>
            </a:r>
            <a:r>
              <a:rPr kumimoji="0" lang="en-US" altLang="zh-CN" b="0">
                <a:solidFill>
                  <a:srgbClr val="000000"/>
                </a:solidFill>
              </a:rPr>
              <a:t>T</a:t>
            </a:r>
            <a:r>
              <a:rPr kumimoji="0" lang="zh-CN" altLang="en-US" b="0">
                <a:solidFill>
                  <a:srgbClr val="000000"/>
                </a:solidFill>
              </a:rPr>
              <a:t>呈指数关系，温度升高，空位浓度</a:t>
            </a:r>
            <a:r>
              <a:rPr kumimoji="0" lang="zh-CN" altLang="en-US" b="0">
                <a:solidFill>
                  <a:srgbClr val="FF0066"/>
                </a:solidFill>
              </a:rPr>
              <a:t>增大</a:t>
            </a:r>
          </a:p>
          <a:p>
            <a:pPr algn="just"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kumimoji="0" lang="zh-CN" altLang="en-US" b="0">
                <a:solidFill>
                  <a:srgbClr val="000000"/>
                </a:solidFill>
              </a:rPr>
              <a:t>    </a:t>
            </a:r>
            <a:r>
              <a:rPr kumimoji="0" lang="en-US" altLang="zh-CN" b="0">
                <a:solidFill>
                  <a:srgbClr val="000000"/>
                </a:solidFill>
              </a:rPr>
              <a:t>3</a:t>
            </a:r>
            <a:r>
              <a:rPr kumimoji="0" lang="zh-CN" altLang="en-US" b="0">
                <a:solidFill>
                  <a:srgbClr val="000000"/>
                </a:solidFill>
              </a:rPr>
              <a:t>）空位形成能</a:t>
            </a:r>
            <a:r>
              <a:rPr kumimoji="0" lang="en-US" altLang="zh-CN" b="0">
                <a:solidFill>
                  <a:srgbClr val="000000"/>
                </a:solidFill>
              </a:rPr>
              <a:t>E</a:t>
            </a:r>
            <a:r>
              <a:rPr kumimoji="0" lang="en-US" altLang="zh-CN" b="0" baseline="-25000">
                <a:solidFill>
                  <a:srgbClr val="000000"/>
                </a:solidFill>
              </a:rPr>
              <a:t>V</a:t>
            </a:r>
            <a:r>
              <a:rPr kumimoji="0" lang="zh-CN" altLang="en-US" b="0">
                <a:solidFill>
                  <a:srgbClr val="000000"/>
                </a:solidFill>
              </a:rPr>
              <a:t>大，空位浓度 </a:t>
            </a:r>
            <a:r>
              <a:rPr kumimoji="0" lang="zh-CN" altLang="en-US" b="0">
                <a:solidFill>
                  <a:srgbClr val="FF0066"/>
                </a:solidFill>
              </a:rPr>
              <a:t>小</a:t>
            </a:r>
          </a:p>
          <a:p>
            <a:pPr algn="just"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kumimoji="0" lang="zh-CN" altLang="en-US" sz="2800" b="0">
                <a:solidFill>
                  <a:srgbClr val="000000"/>
                </a:solidFill>
              </a:rPr>
              <a:t>例如：已知铜中</a:t>
            </a:r>
            <a:r>
              <a:rPr kumimoji="0" lang="en-US" altLang="zh-CN" sz="2800" b="0">
                <a:solidFill>
                  <a:srgbClr val="000000"/>
                </a:solidFill>
              </a:rPr>
              <a:t>U</a:t>
            </a:r>
            <a:r>
              <a:rPr kumimoji="0" lang="en-US" altLang="zh-CN" sz="2800" b="0" baseline="-25000">
                <a:solidFill>
                  <a:srgbClr val="000000"/>
                </a:solidFill>
              </a:rPr>
              <a:t>V</a:t>
            </a:r>
            <a:r>
              <a:rPr kumimoji="0" lang="en-US" altLang="zh-CN" sz="2800" b="0">
                <a:solidFill>
                  <a:srgbClr val="000000"/>
                </a:solidFill>
              </a:rPr>
              <a:t>=1.44×10</a:t>
            </a:r>
            <a:r>
              <a:rPr kumimoji="0" lang="en-US" altLang="zh-CN" sz="2800" b="0" baseline="30000">
                <a:solidFill>
                  <a:srgbClr val="000000"/>
                </a:solidFill>
              </a:rPr>
              <a:t>-19</a:t>
            </a:r>
            <a:r>
              <a:rPr kumimoji="0" lang="en-US" altLang="zh-CN" sz="2800" b="0">
                <a:solidFill>
                  <a:srgbClr val="000000"/>
                </a:solidFill>
              </a:rPr>
              <a:t>J/atom</a:t>
            </a:r>
            <a:r>
              <a:rPr kumimoji="0" lang="zh-CN" altLang="en-US" sz="2800" b="0">
                <a:solidFill>
                  <a:srgbClr val="000000"/>
                </a:solidFill>
              </a:rPr>
              <a:t>，</a:t>
            </a:r>
            <a:r>
              <a:rPr kumimoji="0" lang="en-US" altLang="zh-CN" sz="2800" b="0">
                <a:solidFill>
                  <a:srgbClr val="000000"/>
                </a:solidFill>
              </a:rPr>
              <a:t>A</a:t>
            </a:r>
            <a:r>
              <a:rPr kumimoji="0" lang="zh-CN" altLang="en-US" sz="2800" b="0">
                <a:solidFill>
                  <a:srgbClr val="000000"/>
                </a:solidFill>
              </a:rPr>
              <a:t>取为</a:t>
            </a:r>
            <a:r>
              <a:rPr kumimoji="0" lang="en-US" altLang="zh-CN" sz="2800" b="0">
                <a:solidFill>
                  <a:srgbClr val="000000"/>
                </a:solidFill>
              </a:rPr>
              <a:t>1</a:t>
            </a:r>
            <a:r>
              <a:rPr kumimoji="0" lang="zh-CN" altLang="en-US" sz="2800" b="0">
                <a:solidFill>
                  <a:srgbClr val="000000"/>
                </a:solidFill>
              </a:rPr>
              <a:t>，则 </a:t>
            </a:r>
          </a:p>
          <a:p>
            <a:pPr algn="just"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endParaRPr kumimoji="0" lang="en-US" altLang="zh-CN" sz="2800" b="0">
              <a:solidFill>
                <a:srgbClr val="000000"/>
              </a:solidFill>
            </a:endParaRPr>
          </a:p>
        </p:txBody>
      </p:sp>
      <p:graphicFrame>
        <p:nvGraphicFramePr>
          <p:cNvPr id="796750" name="Group 78">
            <a:extLst>
              <a:ext uri="{FF2B5EF4-FFF2-40B4-BE49-F238E27FC236}">
                <a16:creationId xmlns:a16="http://schemas.microsoft.com/office/drawing/2014/main" id="{3F90BFDA-3FDC-4771-A2DC-6874252E6683}"/>
              </a:ext>
            </a:extLst>
          </p:cNvPr>
          <p:cNvGraphicFramePr>
            <a:graphicFrameLocks noGrp="1"/>
          </p:cNvGraphicFramePr>
          <p:nvPr>
            <p:ph/>
          </p:nvPr>
        </p:nvGraphicFramePr>
        <p:xfrm>
          <a:off x="1511300" y="4221163"/>
          <a:ext cx="7632700" cy="1964627"/>
        </p:xfrm>
        <a:graphic>
          <a:graphicData uri="http://schemas.openxmlformats.org/drawingml/2006/table">
            <a:tbl>
              <a:tblPr/>
              <a:tblGrid>
                <a:gridCol w="647700">
                  <a:extLst>
                    <a:ext uri="{9D8B030D-6E8A-4147-A177-3AD203B41FA5}">
                      <a16:colId xmlns:a16="http://schemas.microsoft.com/office/drawing/2014/main" val="3173996991"/>
                    </a:ext>
                  </a:extLst>
                </a:gridCol>
                <a:gridCol w="1189038">
                  <a:extLst>
                    <a:ext uri="{9D8B030D-6E8A-4147-A177-3AD203B41FA5}">
                      <a16:colId xmlns:a16="http://schemas.microsoft.com/office/drawing/2014/main" val="902017431"/>
                    </a:ext>
                  </a:extLst>
                </a:gridCol>
                <a:gridCol w="1223962">
                  <a:extLst>
                    <a:ext uri="{9D8B030D-6E8A-4147-A177-3AD203B41FA5}">
                      <a16:colId xmlns:a16="http://schemas.microsoft.com/office/drawing/2014/main" val="4247107059"/>
                    </a:ext>
                  </a:extLst>
                </a:gridCol>
                <a:gridCol w="1152525">
                  <a:extLst>
                    <a:ext uri="{9D8B030D-6E8A-4147-A177-3AD203B41FA5}">
                      <a16:colId xmlns:a16="http://schemas.microsoft.com/office/drawing/2014/main" val="2232527476"/>
                    </a:ext>
                  </a:extLst>
                </a:gridCol>
                <a:gridCol w="1152525">
                  <a:extLst>
                    <a:ext uri="{9D8B030D-6E8A-4147-A177-3AD203B41FA5}">
                      <a16:colId xmlns:a16="http://schemas.microsoft.com/office/drawing/2014/main" val="2366816862"/>
                    </a:ext>
                  </a:extLst>
                </a:gridCol>
                <a:gridCol w="1079500">
                  <a:extLst>
                    <a:ext uri="{9D8B030D-6E8A-4147-A177-3AD203B41FA5}">
                      <a16:colId xmlns:a16="http://schemas.microsoft.com/office/drawing/2014/main" val="3562488916"/>
                    </a:ext>
                  </a:extLst>
                </a:gridCol>
                <a:gridCol w="1187450">
                  <a:extLst>
                    <a:ext uri="{9D8B030D-6E8A-4147-A177-3AD203B41FA5}">
                      <a16:colId xmlns:a16="http://schemas.microsoft.com/office/drawing/2014/main" val="2474008793"/>
                    </a:ext>
                  </a:extLst>
                </a:gridCol>
              </a:tblGrid>
              <a:tr h="1809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仿宋_GB2312" panose="02010609030101010101" pitchFamily="49" charset="-122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仿宋_GB2312" panose="02010609030101010101" pitchFamily="49" charset="-122"/>
                        </a:rPr>
                        <a:t>100K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仿宋_GB2312" panose="02010609030101010101" pitchFamily="49" charset="-122"/>
                        </a:rPr>
                        <a:t>300K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仿宋_GB2312" panose="02010609030101010101" pitchFamily="49" charset="-122"/>
                        </a:rPr>
                        <a:t>500K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仿宋_GB2312" panose="02010609030101010101" pitchFamily="49" charset="-122"/>
                        </a:rPr>
                        <a:t>700K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endParaRPr kumimoji="1" lang="en-US" altLang="zh-CN" sz="28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仿宋_GB2312" panose="02010609030101010101" pitchFamily="49" charset="-122"/>
                        </a:rPr>
                        <a:t>900K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仿宋_GB2312" panose="02010609030101010101" pitchFamily="49" charset="-122"/>
                        </a:rPr>
                        <a:t>1000K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9895030"/>
                  </a:ext>
                </a:extLst>
              </a:tr>
              <a:tr h="9953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仿宋_GB2312" panose="02010609030101010101" pitchFamily="49" charset="-122"/>
                        </a:rPr>
                        <a:t>C</a:t>
                      </a:r>
                      <a:r>
                        <a:rPr kumimoji="1" lang="en-US" altLang="zh-CN" sz="2400" b="0" i="0" u="none" strike="noStrike" cap="none" normalizeH="0" baseline="-2500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仿宋_GB2312" panose="02010609030101010101" pitchFamily="49" charset="-122"/>
                        </a:rPr>
                        <a:t>V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仿宋_GB2312" panose="02010609030101010101" pitchFamily="49" charset="-122"/>
                        </a:rPr>
                        <a:t>10</a:t>
                      </a:r>
                      <a:r>
                        <a:rPr kumimoji="1" lang="en-US" altLang="zh-CN" sz="2400" b="0" i="0" u="none" strike="noStrike" cap="none" normalizeH="0" baseline="3000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仿宋_GB2312" panose="02010609030101010101" pitchFamily="49" charset="-122"/>
                        </a:rPr>
                        <a:t>-57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仿宋_GB2312" panose="02010609030101010101" pitchFamily="49" charset="-122"/>
                        </a:rPr>
                        <a:t>10</a:t>
                      </a:r>
                      <a:r>
                        <a:rPr kumimoji="1" lang="en-US" altLang="zh-CN" sz="2400" b="0" i="0" u="none" strike="noStrike" cap="none" normalizeH="0" baseline="3000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仿宋_GB2312" panose="02010609030101010101" pitchFamily="49" charset="-122"/>
                        </a:rPr>
                        <a:t>-19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仿宋_GB2312" panose="02010609030101010101" pitchFamily="49" charset="-122"/>
                        </a:rPr>
                        <a:t>10</a:t>
                      </a:r>
                      <a:r>
                        <a:rPr kumimoji="1" lang="en-US" altLang="zh-CN" sz="2400" b="0" i="0" u="none" strike="noStrike" cap="none" normalizeH="0" baseline="3000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仿宋_GB2312" panose="02010609030101010101" pitchFamily="49" charset="-122"/>
                        </a:rPr>
                        <a:t>-11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仿宋_GB2312" panose="02010609030101010101" pitchFamily="49" charset="-122"/>
                        </a:rPr>
                        <a:t>10</a:t>
                      </a:r>
                      <a:r>
                        <a:rPr kumimoji="1" lang="en-US" altLang="zh-CN" sz="2400" b="0" i="0" u="none" strike="noStrike" cap="none" normalizeH="0" baseline="3000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仿宋_GB2312" panose="02010609030101010101" pitchFamily="49" charset="-122"/>
                        </a:rPr>
                        <a:t>-8.1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仿宋_GB2312" panose="02010609030101010101" pitchFamily="49" charset="-122"/>
                        </a:rPr>
                        <a:t>10</a:t>
                      </a:r>
                      <a:r>
                        <a:rPr kumimoji="1" lang="en-US" altLang="zh-CN" sz="2400" b="0" i="0" u="none" strike="noStrike" cap="none" normalizeH="0" baseline="3000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仿宋_GB2312" panose="02010609030101010101" pitchFamily="49" charset="-122"/>
                        </a:rPr>
                        <a:t>-6.3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仿宋_GB2312" panose="02010609030101010101" pitchFamily="49" charset="-122"/>
                        </a:rPr>
                        <a:t>10</a:t>
                      </a:r>
                      <a:r>
                        <a:rPr kumimoji="1" lang="en-US" altLang="zh-CN" sz="2400" b="0" i="0" u="none" strike="noStrike" cap="none" normalizeH="0" baseline="3000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仿宋_GB2312" panose="02010609030101010101" pitchFamily="49" charset="-122"/>
                        </a:rPr>
                        <a:t>-5.7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7215412"/>
                  </a:ext>
                </a:extLst>
              </a:tr>
            </a:tbl>
          </a:graphicData>
        </a:graphic>
      </p:graphicFrame>
      <p:sp>
        <p:nvSpPr>
          <p:cNvPr id="796751" name="Rectangle 79">
            <a:extLst>
              <a:ext uri="{FF2B5EF4-FFF2-40B4-BE49-F238E27FC236}">
                <a16:creationId xmlns:a16="http://schemas.microsoft.com/office/drawing/2014/main" id="{93DF17ED-DCE2-4FD7-A0F7-87BD66F64F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40650" y="2205038"/>
            <a:ext cx="792163" cy="504825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96752" name="Rectangle 80">
            <a:extLst>
              <a:ext uri="{FF2B5EF4-FFF2-40B4-BE49-F238E27FC236}">
                <a16:creationId xmlns:a16="http://schemas.microsoft.com/office/drawing/2014/main" id="{7A9FCAAC-BD3D-4172-A1FF-A39502F7A5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6325" y="2636838"/>
            <a:ext cx="720725" cy="504825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7967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6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500"/>
                                        <p:tgtEl>
                                          <p:spTgt spid="7967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6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6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796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6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796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6680" grpId="0" animBg="1"/>
      <p:bldP spid="8195" grpId="0" build="p" autoUpdateAnimBg="0" advAuto="0"/>
      <p:bldP spid="796751" grpId="0" animBg="1"/>
      <p:bldP spid="79675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日期占位符 3">
            <a:extLst>
              <a:ext uri="{FF2B5EF4-FFF2-40B4-BE49-F238E27FC236}">
                <a16:creationId xmlns:a16="http://schemas.microsoft.com/office/drawing/2014/main" id="{C3CD4847-CCF2-408A-AFE1-BCF9954BDBE7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050173DC-DCFA-465C-81B7-CCE910700AE6}" type="datetime10">
              <a:rPr lang="zh-CN" altLang="en-US" sz="1400" b="0" smtClean="0">
                <a:solidFill>
                  <a:schemeClr val="tx1"/>
                </a:solidFill>
              </a:rPr>
              <a:pPr eaLnBrk="1" hangingPunct="1"/>
              <a:t>20:29</a:t>
            </a:fld>
            <a:endParaRPr lang="en-US" altLang="zh-CN" sz="1400" b="0">
              <a:solidFill>
                <a:schemeClr val="tx1"/>
              </a:solidFill>
            </a:endParaRPr>
          </a:p>
        </p:txBody>
      </p:sp>
      <p:sp>
        <p:nvSpPr>
          <p:cNvPr id="13" name="页脚占位符 4">
            <a:extLst>
              <a:ext uri="{FF2B5EF4-FFF2-40B4-BE49-F238E27FC236}">
                <a16:creationId xmlns:a16="http://schemas.microsoft.com/office/drawing/2014/main" id="{767A90C5-763A-4408-948F-BECE94584B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机电工程学院</a:t>
            </a:r>
          </a:p>
        </p:txBody>
      </p:sp>
      <p:sp>
        <p:nvSpPr>
          <p:cNvPr id="2053" name="Text Box 2">
            <a:extLst>
              <a:ext uri="{FF2B5EF4-FFF2-40B4-BE49-F238E27FC236}">
                <a16:creationId xmlns:a16="http://schemas.microsoft.com/office/drawing/2014/main" id="{FCB1F79B-8C95-402F-990A-C0360DF709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188" y="1341438"/>
            <a:ext cx="1084262" cy="349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en-US" altLang="zh-CN" sz="1400">
              <a:solidFill>
                <a:schemeClr val="tx1"/>
              </a:solidFill>
            </a:endParaRPr>
          </a:p>
          <a:p>
            <a:pPr eaLnBrk="1" hangingPunct="1"/>
            <a:endParaRPr kumimoji="0" lang="en-US" altLang="zh-CN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4.0 </a:t>
            </a:r>
            <a:r>
              <a:rPr kumimoji="0" lang="zh-CN" altLang="en-US" sz="1400">
                <a:solidFill>
                  <a:schemeClr val="tx1"/>
                </a:solidFill>
                <a:hlinkClick r:id="rId3" action="ppaction://hlinksldjump"/>
              </a:rPr>
              <a:t>概述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4.1 </a:t>
            </a:r>
            <a:r>
              <a:rPr kumimoji="0" lang="zh-CN" altLang="en-US" sz="1400">
                <a:solidFill>
                  <a:schemeClr val="tx1"/>
                </a:solidFill>
                <a:hlinkClick r:id="rId4" action="ppaction://hlinksldjump"/>
              </a:rPr>
              <a:t>点缺陷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4.2 </a:t>
            </a:r>
            <a:r>
              <a:rPr kumimoji="0" lang="zh-CN" altLang="en-US" sz="1400">
                <a:solidFill>
                  <a:schemeClr val="tx1"/>
                </a:solidFill>
                <a:hlinkClick r:id="rId3" action="ppaction://hlinksldjump"/>
              </a:rPr>
              <a:t>位错的基本概念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4.3 </a:t>
            </a:r>
            <a:r>
              <a:rPr kumimoji="0" lang="zh-CN" altLang="en-US" sz="1400">
                <a:solidFill>
                  <a:schemeClr val="tx1"/>
                </a:solidFill>
                <a:hlinkClick r:id="rId5" action="ppaction://hlinksldjump"/>
              </a:rPr>
              <a:t>位错的能量及交互作用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4.4</a:t>
            </a:r>
            <a:r>
              <a:rPr kumimoji="0" lang="zh-CN" altLang="en-US" sz="1400">
                <a:solidFill>
                  <a:schemeClr val="tx1"/>
                </a:solidFill>
                <a:hlinkClick r:id="rId6" action="ppaction://hlinksldjump"/>
              </a:rPr>
              <a:t>晶体中的界面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en-US" altLang="zh-CN" sz="1400">
              <a:solidFill>
                <a:schemeClr val="tx1"/>
              </a:solidFill>
            </a:endParaRPr>
          </a:p>
        </p:txBody>
      </p:sp>
      <p:grpSp>
        <p:nvGrpSpPr>
          <p:cNvPr id="2054" name="Group 3">
            <a:extLst>
              <a:ext uri="{FF2B5EF4-FFF2-40B4-BE49-F238E27FC236}">
                <a16:creationId xmlns:a16="http://schemas.microsoft.com/office/drawing/2014/main" id="{BB67D87C-92EB-46B6-9BE7-1477263D55CC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6237288"/>
            <a:ext cx="792163" cy="304800"/>
            <a:chOff x="731" y="3838"/>
            <a:chExt cx="615" cy="277"/>
          </a:xfrm>
        </p:grpSpPr>
        <p:sp>
          <p:nvSpPr>
            <p:cNvPr id="2060" name="Text Box 4">
              <a:hlinkClick r:id="rId7" action="ppaction://hlinksldjump"/>
              <a:extLst>
                <a:ext uri="{FF2B5EF4-FFF2-40B4-BE49-F238E27FC236}">
                  <a16:creationId xmlns:a16="http://schemas.microsoft.com/office/drawing/2014/main" id="{59CAD1A6-246D-46A2-93C7-C83BFB9620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3" y="3838"/>
              <a:ext cx="544" cy="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1400">
                  <a:solidFill>
                    <a:srgbClr val="0000C0"/>
                  </a:solidFill>
                  <a:latin typeface="Tahoma" panose="020B0604030504040204" pitchFamily="34" charset="0"/>
                  <a:hlinkClick r:id="rId7" action="ppaction://hlinksldjump"/>
                </a:rPr>
                <a:t>返回</a:t>
              </a:r>
              <a:endParaRPr lang="zh-CN" altLang="en-US" sz="1400">
                <a:solidFill>
                  <a:srgbClr val="0000C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2061" name="AutoShape 5">
              <a:extLst>
                <a:ext uri="{FF2B5EF4-FFF2-40B4-BE49-F238E27FC236}">
                  <a16:creationId xmlns:a16="http://schemas.microsoft.com/office/drawing/2014/main" id="{4E18AD6B-308E-4A7E-8850-79D50FB8062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731" y="3838"/>
              <a:ext cx="615" cy="261"/>
            </a:xfrm>
            <a:prstGeom prst="chevron">
              <a:avLst>
                <a:gd name="adj" fmla="val 58908"/>
              </a:avLst>
            </a:prstGeom>
            <a:noFill/>
            <a:ln w="25400" algn="ctr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2055" name="Rectangle 6">
            <a:extLst>
              <a:ext uri="{FF2B5EF4-FFF2-40B4-BE49-F238E27FC236}">
                <a16:creationId xmlns:a16="http://schemas.microsoft.com/office/drawing/2014/main" id="{184434A9-6C52-4DA2-BC03-0BECF8D3BC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4388" y="620713"/>
            <a:ext cx="1979612" cy="390525"/>
          </a:xfrm>
          <a:prstGeom prst="rect">
            <a:avLst/>
          </a:prstGeom>
          <a:solidFill>
            <a:srgbClr val="CCFFCC">
              <a:alpha val="30196"/>
            </a:srgbClr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9200" prstMaterial="legacyMatte">
            <a:bevelT w="13500" h="13500" prst="angle"/>
            <a:bevelB w="13500" h="13500" prst="angle"/>
            <a:extrusionClr>
              <a:srgbClr val="CCECFF"/>
            </a:extrusionClr>
            <a:contourClr>
              <a:srgbClr val="CCFFCC"/>
            </a:contourClr>
          </a:sp3d>
        </p:spPr>
        <p:txBody>
          <a:bodyPr anchor="ctr">
            <a:flatTx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0" lang="en-US" altLang="zh-CN" sz="2000">
                <a:solidFill>
                  <a:srgbClr val="000099"/>
                </a:solidFill>
              </a:rPr>
              <a:t>4.1 </a:t>
            </a:r>
            <a:r>
              <a:rPr kumimoji="0" lang="zh-CN" altLang="en-US" sz="2000">
                <a:solidFill>
                  <a:schemeClr val="tx2"/>
                </a:solidFill>
              </a:rPr>
              <a:t>点缺陷</a:t>
            </a:r>
            <a:endParaRPr kumimoji="0" lang="zh-CN" altLang="en-US" sz="2000">
              <a:solidFill>
                <a:schemeClr val="tx2"/>
              </a:solidFill>
              <a:latin typeface="宋体" panose="02010600030101010101" pitchFamily="2" charset="-122"/>
            </a:endParaRPr>
          </a:p>
        </p:txBody>
      </p:sp>
      <p:sp>
        <p:nvSpPr>
          <p:cNvPr id="2056" name="AutoShape 7">
            <a:extLst>
              <a:ext uri="{FF2B5EF4-FFF2-40B4-BE49-F238E27FC236}">
                <a16:creationId xmlns:a16="http://schemas.microsoft.com/office/drawing/2014/main" id="{1E435C51-F1F6-4025-9C05-D6B8690555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8888" y="2276475"/>
            <a:ext cx="144462" cy="142875"/>
          </a:xfrm>
          <a:prstGeom prst="rightArrow">
            <a:avLst>
              <a:gd name="adj1" fmla="val 50000"/>
              <a:gd name="adj2" fmla="val 25278"/>
            </a:avLst>
          </a:prstGeom>
          <a:noFill/>
          <a:ln w="9525" algn="ctr">
            <a:solidFill>
              <a:srgbClr val="0000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25320" name="Text Box 8">
            <a:extLst>
              <a:ext uri="{FF2B5EF4-FFF2-40B4-BE49-F238E27FC236}">
                <a16:creationId xmlns:a16="http://schemas.microsoft.com/office/drawing/2014/main" id="{EE97D904-54DB-4263-A993-888BC7A96D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13" y="958850"/>
            <a:ext cx="7345362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0">
                <a:solidFill>
                  <a:schemeClr val="tx2"/>
                </a:solidFill>
              </a:rPr>
              <a:t> </a:t>
            </a:r>
            <a:r>
              <a:rPr lang="zh-CN" altLang="en-US" b="0">
                <a:solidFill>
                  <a:schemeClr val="tx2"/>
                </a:solidFill>
              </a:rPr>
              <a:t>例：</a:t>
            </a:r>
            <a:r>
              <a:rPr lang="en-US" altLang="zh-CN" b="0">
                <a:solidFill>
                  <a:schemeClr val="tx2"/>
                </a:solidFill>
              </a:rPr>
              <a:t>Cu</a:t>
            </a:r>
            <a:r>
              <a:rPr lang="zh-CN" altLang="en-US" b="0">
                <a:solidFill>
                  <a:schemeClr val="tx2"/>
                </a:solidFill>
              </a:rPr>
              <a:t>晶体的空位形成能</a:t>
            </a:r>
            <a:r>
              <a:rPr lang="en-US" altLang="zh-CN" b="0" i="1">
                <a:solidFill>
                  <a:schemeClr val="tx2"/>
                </a:solidFill>
              </a:rPr>
              <a:t>u</a:t>
            </a:r>
            <a:r>
              <a:rPr lang="en-US" altLang="zh-CN" b="0" baseline="-30000">
                <a:solidFill>
                  <a:schemeClr val="tx2"/>
                </a:solidFill>
              </a:rPr>
              <a:t>v=</a:t>
            </a:r>
            <a:r>
              <a:rPr lang="en-US" altLang="zh-CN" b="0">
                <a:solidFill>
                  <a:schemeClr val="tx2"/>
                </a:solidFill>
              </a:rPr>
              <a:t>0.9ev/atom</a:t>
            </a:r>
            <a:r>
              <a:rPr lang="zh-CN" altLang="en-US" b="0">
                <a:solidFill>
                  <a:schemeClr val="tx2"/>
                </a:solidFill>
              </a:rPr>
              <a:t>或</a:t>
            </a:r>
          </a:p>
          <a:p>
            <a:pPr eaLnBrk="1" hangingPunct="1"/>
            <a:r>
              <a:rPr lang="en-US" altLang="zh-CN" b="0">
                <a:solidFill>
                  <a:schemeClr val="tx2"/>
                </a:solidFill>
              </a:rPr>
              <a:t>1.44×10</a:t>
            </a:r>
            <a:r>
              <a:rPr lang="en-US" altLang="zh-CN" b="0" baseline="30000">
                <a:solidFill>
                  <a:schemeClr val="tx2"/>
                </a:solidFill>
              </a:rPr>
              <a:t>-19</a:t>
            </a:r>
            <a:r>
              <a:rPr lang="en-US" altLang="zh-CN" b="0">
                <a:solidFill>
                  <a:schemeClr val="tx2"/>
                </a:solidFill>
              </a:rPr>
              <a:t>J/atom</a:t>
            </a:r>
            <a:r>
              <a:rPr lang="zh-CN" altLang="en-US" b="0">
                <a:solidFill>
                  <a:schemeClr val="tx2"/>
                </a:solidFill>
              </a:rPr>
              <a:t>材料常数</a:t>
            </a:r>
            <a:r>
              <a:rPr lang="en-US" altLang="zh-CN" b="0" i="1">
                <a:solidFill>
                  <a:schemeClr val="tx2"/>
                </a:solidFill>
              </a:rPr>
              <a:t>A</a:t>
            </a:r>
            <a:r>
              <a:rPr lang="zh-CN" altLang="en-US" b="0">
                <a:solidFill>
                  <a:schemeClr val="tx2"/>
                </a:solidFill>
              </a:rPr>
              <a:t>取作</a:t>
            </a:r>
            <a:r>
              <a:rPr lang="en-US" altLang="zh-CN" b="0">
                <a:solidFill>
                  <a:schemeClr val="tx2"/>
                </a:solidFill>
              </a:rPr>
              <a:t>1,</a:t>
            </a:r>
            <a:r>
              <a:rPr lang="en-US" altLang="zh-CN" b="0" i="1">
                <a:solidFill>
                  <a:schemeClr val="tx2"/>
                </a:solidFill>
              </a:rPr>
              <a:t>k</a:t>
            </a:r>
            <a:r>
              <a:rPr lang="en-US" altLang="zh-CN" b="0">
                <a:solidFill>
                  <a:schemeClr val="tx2"/>
                </a:solidFill>
              </a:rPr>
              <a:t>=1.38×10</a:t>
            </a:r>
            <a:r>
              <a:rPr lang="en-US" altLang="zh-CN" b="0" baseline="30000">
                <a:solidFill>
                  <a:schemeClr val="tx2"/>
                </a:solidFill>
              </a:rPr>
              <a:t>-23</a:t>
            </a:r>
            <a:r>
              <a:rPr lang="en-US" altLang="zh-CN" b="0">
                <a:solidFill>
                  <a:schemeClr val="tx2"/>
                </a:solidFill>
              </a:rPr>
              <a:t>.</a:t>
            </a:r>
          </a:p>
          <a:p>
            <a:pPr eaLnBrk="1" hangingPunct="1"/>
            <a:r>
              <a:rPr lang="zh-CN" altLang="en-US" b="0">
                <a:solidFill>
                  <a:schemeClr val="tx2"/>
                </a:solidFill>
              </a:rPr>
              <a:t>计算</a:t>
            </a:r>
            <a:r>
              <a:rPr lang="en-US" altLang="zh-CN" b="0">
                <a:solidFill>
                  <a:schemeClr val="tx2"/>
                </a:solidFill>
              </a:rPr>
              <a:t>: </a:t>
            </a:r>
          </a:p>
          <a:p>
            <a:pPr eaLnBrk="1" hangingPunct="1"/>
            <a:r>
              <a:rPr lang="en-US" altLang="zh-CN" b="0">
                <a:solidFill>
                  <a:schemeClr val="tx2"/>
                </a:solidFill>
              </a:rPr>
              <a:t>      1)</a:t>
            </a:r>
            <a:r>
              <a:rPr lang="zh-CN" altLang="en-US" b="0">
                <a:solidFill>
                  <a:schemeClr val="tx2"/>
                </a:solidFill>
              </a:rPr>
              <a:t>在</a:t>
            </a:r>
            <a:r>
              <a:rPr lang="en-US" altLang="zh-CN" b="0">
                <a:solidFill>
                  <a:schemeClr val="tx2"/>
                </a:solidFill>
              </a:rPr>
              <a:t>500℃</a:t>
            </a:r>
            <a:r>
              <a:rPr lang="zh-CN" altLang="en-US" b="0">
                <a:solidFill>
                  <a:schemeClr val="tx2"/>
                </a:solidFill>
              </a:rPr>
              <a:t>下，每立方米中的空位数目</a:t>
            </a:r>
            <a:r>
              <a:rPr lang="en-US" altLang="zh-CN" b="0">
                <a:solidFill>
                  <a:schemeClr val="tx2"/>
                </a:solidFill>
              </a:rPr>
              <a:t>;</a:t>
            </a:r>
          </a:p>
          <a:p>
            <a:pPr eaLnBrk="1" hangingPunct="1"/>
            <a:r>
              <a:rPr lang="en-US" altLang="zh-CN" b="0">
                <a:solidFill>
                  <a:schemeClr val="tx2"/>
                </a:solidFill>
              </a:rPr>
              <a:t>      2)500℃</a:t>
            </a:r>
            <a:r>
              <a:rPr lang="zh-CN" altLang="en-US" b="0">
                <a:solidFill>
                  <a:schemeClr val="tx2"/>
                </a:solidFill>
              </a:rPr>
              <a:t>下的平衡空位浓度 。</a:t>
            </a:r>
          </a:p>
        </p:txBody>
      </p:sp>
      <p:sp>
        <p:nvSpPr>
          <p:cNvPr id="525321" name="Text Box 9">
            <a:extLst>
              <a:ext uri="{FF2B5EF4-FFF2-40B4-BE49-F238E27FC236}">
                <a16:creationId xmlns:a16="http://schemas.microsoft.com/office/drawing/2014/main" id="{9F6C67E5-A962-4D94-9EFA-72E7A3998B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3713" y="3141663"/>
            <a:ext cx="67183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chemeClr val="tx2"/>
                </a:solidFill>
              </a:rPr>
              <a:t>解：首先确定</a:t>
            </a:r>
            <a:r>
              <a:rPr lang="en-US" altLang="zh-CN">
                <a:solidFill>
                  <a:schemeClr val="tx2"/>
                </a:solidFill>
              </a:rPr>
              <a:t>1m</a:t>
            </a:r>
            <a:r>
              <a:rPr lang="en-US" altLang="zh-CN" baseline="30000">
                <a:solidFill>
                  <a:schemeClr val="tx2"/>
                </a:solidFill>
              </a:rPr>
              <a:t>3</a:t>
            </a:r>
            <a:r>
              <a:rPr lang="zh-CN" altLang="en-US">
                <a:solidFill>
                  <a:schemeClr val="tx2"/>
                </a:solidFill>
              </a:rPr>
              <a:t>体积内原子</a:t>
            </a:r>
            <a:r>
              <a:rPr lang="en-US" altLang="zh-CN">
                <a:solidFill>
                  <a:schemeClr val="tx2"/>
                </a:solidFill>
              </a:rPr>
              <a:t>Cu</a:t>
            </a:r>
            <a:r>
              <a:rPr lang="zh-CN" altLang="en-US">
                <a:solidFill>
                  <a:schemeClr val="tx2"/>
                </a:solidFill>
              </a:rPr>
              <a:t>原子总数</a:t>
            </a:r>
          </a:p>
          <a:p>
            <a:pPr eaLnBrk="1" hangingPunct="1"/>
            <a:r>
              <a:rPr lang="zh-CN" altLang="en-US">
                <a:solidFill>
                  <a:schemeClr val="tx2"/>
                </a:solidFill>
              </a:rPr>
              <a:t>    （已知</a:t>
            </a:r>
            <a:r>
              <a:rPr lang="en-US" altLang="zh-CN">
                <a:solidFill>
                  <a:schemeClr val="tx2"/>
                </a:solidFill>
              </a:rPr>
              <a:t>Cu</a:t>
            </a:r>
            <a:r>
              <a:rPr lang="zh-CN" altLang="en-US">
                <a:solidFill>
                  <a:schemeClr val="tx2"/>
                </a:solidFill>
              </a:rPr>
              <a:t>的摩尔质量</a:t>
            </a:r>
            <a:r>
              <a:rPr lang="en-US" altLang="zh-CN">
                <a:solidFill>
                  <a:schemeClr val="tx2"/>
                </a:solidFill>
              </a:rPr>
              <a:t>M</a:t>
            </a:r>
            <a:r>
              <a:rPr lang="en-US" altLang="zh-CN" baseline="-30000">
                <a:solidFill>
                  <a:schemeClr val="tx2"/>
                </a:solidFill>
              </a:rPr>
              <a:t>Cu</a:t>
            </a:r>
            <a:r>
              <a:rPr lang="en-US" altLang="zh-CN">
                <a:solidFill>
                  <a:schemeClr val="tx2"/>
                </a:solidFill>
              </a:rPr>
              <a:t>=63.54g/mol,</a:t>
            </a:r>
          </a:p>
          <a:p>
            <a:pPr eaLnBrk="1" hangingPunct="1"/>
            <a:r>
              <a:rPr lang="en-US" altLang="zh-CN">
                <a:solidFill>
                  <a:schemeClr val="tx2"/>
                </a:solidFill>
              </a:rPr>
              <a:t>        500 ℃</a:t>
            </a:r>
            <a:r>
              <a:rPr lang="zh-CN" altLang="en-US">
                <a:solidFill>
                  <a:schemeClr val="tx2"/>
                </a:solidFill>
              </a:rPr>
              <a:t>下</a:t>
            </a:r>
            <a:r>
              <a:rPr lang="en-US" altLang="zh-CN">
                <a:solidFill>
                  <a:schemeClr val="tx2"/>
                </a:solidFill>
              </a:rPr>
              <a:t>Cu</a:t>
            </a:r>
            <a:r>
              <a:rPr lang="zh-CN" altLang="en-US">
                <a:solidFill>
                  <a:schemeClr val="tx2"/>
                </a:solidFill>
              </a:rPr>
              <a:t>的密度为８</a:t>
            </a:r>
            <a:r>
              <a:rPr lang="en-US" altLang="zh-CN">
                <a:solidFill>
                  <a:schemeClr val="tx2"/>
                </a:solidFill>
              </a:rPr>
              <a:t>.96×10</a:t>
            </a:r>
            <a:r>
              <a:rPr lang="en-US" altLang="zh-CN" baseline="30000">
                <a:solidFill>
                  <a:schemeClr val="tx2"/>
                </a:solidFill>
              </a:rPr>
              <a:t>6</a:t>
            </a:r>
            <a:r>
              <a:rPr lang="en-US" altLang="zh-CN">
                <a:solidFill>
                  <a:schemeClr val="tx2"/>
                </a:solidFill>
              </a:rPr>
              <a:t>g/m</a:t>
            </a:r>
            <a:r>
              <a:rPr lang="en-US" altLang="zh-CN" baseline="30000">
                <a:solidFill>
                  <a:schemeClr val="tx2"/>
                </a:solidFill>
              </a:rPr>
              <a:t>3</a:t>
            </a:r>
            <a:r>
              <a:rPr lang="zh-CN" altLang="en-US">
                <a:solidFill>
                  <a:schemeClr val="tx2"/>
                </a:solidFill>
              </a:rPr>
              <a:t>）</a:t>
            </a:r>
            <a:r>
              <a:rPr lang="en-US" altLang="zh-CN">
                <a:solidFill>
                  <a:schemeClr val="tx2"/>
                </a:solidFill>
              </a:rPr>
              <a:t>.       </a:t>
            </a:r>
          </a:p>
        </p:txBody>
      </p:sp>
      <p:graphicFrame>
        <p:nvGraphicFramePr>
          <p:cNvPr id="525322" name="Object 10">
            <a:extLst>
              <a:ext uri="{FF2B5EF4-FFF2-40B4-BE49-F238E27FC236}">
                <a16:creationId xmlns:a16="http://schemas.microsoft.com/office/drawing/2014/main" id="{83AFF276-4BB7-4C93-8575-41BBA119F26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124075" y="4581525"/>
          <a:ext cx="5545138" cy="1009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Equation" r:id="rId8" imgW="2298600" imgH="419040" progId="Equation.3">
                  <p:embed/>
                </p:oleObj>
              </mc:Choice>
              <mc:Fallback>
                <p:oleObj name="Equation" r:id="rId8" imgW="2298600" imgH="41904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4075" y="4581525"/>
                        <a:ext cx="5545138" cy="1009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5323" name="AutoShape 11">
            <a:extLst>
              <a:ext uri="{FF2B5EF4-FFF2-40B4-BE49-F238E27FC236}">
                <a16:creationId xmlns:a16="http://schemas.microsoft.com/office/drawing/2014/main" id="{7480B398-06C6-4030-B620-DB7FDE53B3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75700" y="6459538"/>
            <a:ext cx="288925" cy="331787"/>
          </a:xfrm>
          <a:prstGeom prst="horizontalScroll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rIns="92075" bIns="46038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25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25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25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25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5320" grpId="0"/>
      <p:bldP spid="525321" grpId="0"/>
      <p:bldP spid="52532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日期占位符 3">
            <a:extLst>
              <a:ext uri="{FF2B5EF4-FFF2-40B4-BE49-F238E27FC236}">
                <a16:creationId xmlns:a16="http://schemas.microsoft.com/office/drawing/2014/main" id="{34D79480-9B0A-4276-9630-723E214911B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AA95DED2-26AD-4362-A534-135BDB346DB3}" type="datetime10">
              <a:rPr lang="zh-CN" altLang="en-US" sz="1400" b="0" smtClean="0">
                <a:solidFill>
                  <a:schemeClr val="tx1"/>
                </a:solidFill>
              </a:rPr>
              <a:pPr eaLnBrk="1" hangingPunct="1"/>
              <a:t>20:29</a:t>
            </a:fld>
            <a:endParaRPr lang="en-US" altLang="zh-CN" sz="1400" b="0">
              <a:solidFill>
                <a:schemeClr val="tx1"/>
              </a:solidFill>
            </a:endParaRPr>
          </a:p>
        </p:txBody>
      </p:sp>
      <p:sp>
        <p:nvSpPr>
          <p:cNvPr id="18" name="页脚占位符 4">
            <a:extLst>
              <a:ext uri="{FF2B5EF4-FFF2-40B4-BE49-F238E27FC236}">
                <a16:creationId xmlns:a16="http://schemas.microsoft.com/office/drawing/2014/main" id="{CAF55DF7-E176-4B29-ACB7-225BD6D43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机电工程学院</a:t>
            </a:r>
          </a:p>
        </p:txBody>
      </p:sp>
      <p:sp>
        <p:nvSpPr>
          <p:cNvPr id="3081" name="Text Box 2">
            <a:extLst>
              <a:ext uri="{FF2B5EF4-FFF2-40B4-BE49-F238E27FC236}">
                <a16:creationId xmlns:a16="http://schemas.microsoft.com/office/drawing/2014/main" id="{242F56CA-0CA0-487D-A7AA-FB05E62C3A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188" y="1341438"/>
            <a:ext cx="1084262" cy="349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en-US" altLang="zh-CN" sz="1400">
              <a:solidFill>
                <a:schemeClr val="tx1"/>
              </a:solidFill>
            </a:endParaRPr>
          </a:p>
          <a:p>
            <a:pPr eaLnBrk="1" hangingPunct="1"/>
            <a:endParaRPr kumimoji="0" lang="en-US" altLang="zh-CN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4.0 </a:t>
            </a:r>
            <a:r>
              <a:rPr kumimoji="0" lang="zh-CN" altLang="en-US" sz="1400">
                <a:solidFill>
                  <a:schemeClr val="tx1"/>
                </a:solidFill>
                <a:hlinkClick r:id="rId3" action="ppaction://hlinksldjump"/>
              </a:rPr>
              <a:t>概述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4.1 </a:t>
            </a:r>
            <a:r>
              <a:rPr kumimoji="0" lang="zh-CN" altLang="en-US" sz="1400">
                <a:solidFill>
                  <a:schemeClr val="tx1"/>
                </a:solidFill>
                <a:hlinkClick r:id="rId4" action="ppaction://hlinksldjump"/>
              </a:rPr>
              <a:t>点缺陷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4.2 </a:t>
            </a:r>
            <a:r>
              <a:rPr kumimoji="0" lang="zh-CN" altLang="en-US" sz="1400">
                <a:solidFill>
                  <a:schemeClr val="tx1"/>
                </a:solidFill>
                <a:hlinkClick r:id="rId3" action="ppaction://hlinksldjump"/>
              </a:rPr>
              <a:t>位错的基本概念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4.3 </a:t>
            </a:r>
            <a:r>
              <a:rPr kumimoji="0" lang="zh-CN" altLang="en-US" sz="1400">
                <a:solidFill>
                  <a:schemeClr val="tx1"/>
                </a:solidFill>
                <a:hlinkClick r:id="rId5" action="ppaction://hlinksldjump"/>
              </a:rPr>
              <a:t>位错的能量及交互作用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4.4</a:t>
            </a:r>
            <a:r>
              <a:rPr kumimoji="0" lang="zh-CN" altLang="en-US" sz="1400">
                <a:solidFill>
                  <a:schemeClr val="tx1"/>
                </a:solidFill>
                <a:hlinkClick r:id="rId6" action="ppaction://hlinksldjump"/>
              </a:rPr>
              <a:t>晶体中的界面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en-US" altLang="zh-CN" sz="1400">
              <a:solidFill>
                <a:schemeClr val="tx1"/>
              </a:solidFill>
            </a:endParaRPr>
          </a:p>
        </p:txBody>
      </p:sp>
      <p:grpSp>
        <p:nvGrpSpPr>
          <p:cNvPr id="3082" name="Group 3">
            <a:extLst>
              <a:ext uri="{FF2B5EF4-FFF2-40B4-BE49-F238E27FC236}">
                <a16:creationId xmlns:a16="http://schemas.microsoft.com/office/drawing/2014/main" id="{E7A860A7-B401-451B-84EA-59F01246FD5F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6237288"/>
            <a:ext cx="792163" cy="304800"/>
            <a:chOff x="731" y="3838"/>
            <a:chExt cx="615" cy="277"/>
          </a:xfrm>
        </p:grpSpPr>
        <p:sp>
          <p:nvSpPr>
            <p:cNvPr id="3089" name="Text Box 4">
              <a:hlinkClick r:id="rId7" action="ppaction://hlinksldjump"/>
              <a:extLst>
                <a:ext uri="{FF2B5EF4-FFF2-40B4-BE49-F238E27FC236}">
                  <a16:creationId xmlns:a16="http://schemas.microsoft.com/office/drawing/2014/main" id="{EFE71644-E657-4843-90AE-8653A51FCB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3" y="3838"/>
              <a:ext cx="544" cy="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1400">
                  <a:solidFill>
                    <a:srgbClr val="0000C0"/>
                  </a:solidFill>
                  <a:latin typeface="Tahoma" panose="020B0604030504040204" pitchFamily="34" charset="0"/>
                  <a:hlinkClick r:id="rId7" action="ppaction://hlinksldjump"/>
                </a:rPr>
                <a:t>返回</a:t>
              </a:r>
              <a:endParaRPr lang="zh-CN" altLang="en-US" sz="1400">
                <a:solidFill>
                  <a:srgbClr val="0000C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3090" name="AutoShape 5">
              <a:extLst>
                <a:ext uri="{FF2B5EF4-FFF2-40B4-BE49-F238E27FC236}">
                  <a16:creationId xmlns:a16="http://schemas.microsoft.com/office/drawing/2014/main" id="{70D2D24C-6A19-4B2F-95C5-96107616C8E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731" y="3838"/>
              <a:ext cx="615" cy="261"/>
            </a:xfrm>
            <a:prstGeom prst="chevron">
              <a:avLst>
                <a:gd name="adj" fmla="val 58908"/>
              </a:avLst>
            </a:prstGeom>
            <a:noFill/>
            <a:ln w="25400" algn="ctr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3083" name="Rectangle 6">
            <a:extLst>
              <a:ext uri="{FF2B5EF4-FFF2-40B4-BE49-F238E27FC236}">
                <a16:creationId xmlns:a16="http://schemas.microsoft.com/office/drawing/2014/main" id="{E57308D9-AB72-4E73-80C4-75D940BF4D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4388" y="620713"/>
            <a:ext cx="1979612" cy="390525"/>
          </a:xfrm>
          <a:prstGeom prst="rect">
            <a:avLst/>
          </a:prstGeom>
          <a:solidFill>
            <a:srgbClr val="CCFFCC">
              <a:alpha val="30196"/>
            </a:srgbClr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9200" prstMaterial="legacyMatte">
            <a:bevelT w="13500" h="13500" prst="angle"/>
            <a:bevelB w="13500" h="13500" prst="angle"/>
            <a:extrusionClr>
              <a:srgbClr val="CCECFF"/>
            </a:extrusionClr>
            <a:contourClr>
              <a:srgbClr val="CCFFCC"/>
            </a:contourClr>
          </a:sp3d>
        </p:spPr>
        <p:txBody>
          <a:bodyPr anchor="ctr">
            <a:flatTx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0" lang="en-US" altLang="zh-CN" sz="2000">
                <a:solidFill>
                  <a:srgbClr val="000099"/>
                </a:solidFill>
              </a:rPr>
              <a:t>4.1 </a:t>
            </a:r>
            <a:r>
              <a:rPr kumimoji="0" lang="zh-CN" altLang="en-US" sz="2000">
                <a:solidFill>
                  <a:schemeClr val="tx2"/>
                </a:solidFill>
              </a:rPr>
              <a:t>点缺陷</a:t>
            </a:r>
            <a:endParaRPr kumimoji="0" lang="zh-CN" altLang="en-US" sz="2000">
              <a:solidFill>
                <a:schemeClr val="tx2"/>
              </a:solidFill>
              <a:latin typeface="宋体" panose="02010600030101010101" pitchFamily="2" charset="-122"/>
            </a:endParaRPr>
          </a:p>
        </p:txBody>
      </p:sp>
      <p:sp>
        <p:nvSpPr>
          <p:cNvPr id="3084" name="AutoShape 7">
            <a:extLst>
              <a:ext uri="{FF2B5EF4-FFF2-40B4-BE49-F238E27FC236}">
                <a16:creationId xmlns:a16="http://schemas.microsoft.com/office/drawing/2014/main" id="{60B512B1-47F2-4C42-9C3E-CAE8E95020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8888" y="2276475"/>
            <a:ext cx="144462" cy="142875"/>
          </a:xfrm>
          <a:prstGeom prst="rightArrow">
            <a:avLst>
              <a:gd name="adj1" fmla="val 50000"/>
              <a:gd name="adj2" fmla="val 25278"/>
            </a:avLst>
          </a:prstGeom>
          <a:noFill/>
          <a:ln w="9525" algn="ctr">
            <a:solidFill>
              <a:srgbClr val="0000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26344" name="Text Box 8">
            <a:extLst>
              <a:ext uri="{FF2B5EF4-FFF2-40B4-BE49-F238E27FC236}">
                <a16:creationId xmlns:a16="http://schemas.microsoft.com/office/drawing/2014/main" id="{F9E89AB8-CA72-4867-BFDE-654C4E556B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2275" y="765175"/>
            <a:ext cx="39766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0">
                <a:solidFill>
                  <a:schemeClr val="tx2"/>
                </a:solidFill>
              </a:rPr>
              <a:t>1)</a:t>
            </a:r>
            <a:r>
              <a:rPr lang="zh-CN" altLang="en-US" b="0">
                <a:solidFill>
                  <a:schemeClr val="tx2"/>
                </a:solidFill>
              </a:rPr>
              <a:t>将</a:t>
            </a:r>
            <a:r>
              <a:rPr lang="en-US" altLang="zh-CN" b="0" i="1">
                <a:solidFill>
                  <a:schemeClr val="tx2"/>
                </a:solidFill>
              </a:rPr>
              <a:t>N</a:t>
            </a:r>
            <a:r>
              <a:rPr lang="zh-CN" altLang="en-US" b="0">
                <a:solidFill>
                  <a:schemeClr val="tx2"/>
                </a:solidFill>
              </a:rPr>
              <a:t>代入，计算空位数目</a:t>
            </a:r>
            <a:r>
              <a:rPr lang="en-US" altLang="zh-CN" b="0" i="1">
                <a:solidFill>
                  <a:schemeClr val="tx2"/>
                </a:solidFill>
              </a:rPr>
              <a:t>n</a:t>
            </a:r>
            <a:r>
              <a:rPr lang="en-US" altLang="zh-CN" b="0">
                <a:solidFill>
                  <a:schemeClr val="tx2"/>
                </a:solidFill>
              </a:rPr>
              <a:t>e</a:t>
            </a:r>
          </a:p>
        </p:txBody>
      </p:sp>
      <p:graphicFrame>
        <p:nvGraphicFramePr>
          <p:cNvPr id="526345" name="Object 9">
            <a:extLst>
              <a:ext uri="{FF2B5EF4-FFF2-40B4-BE49-F238E27FC236}">
                <a16:creationId xmlns:a16="http://schemas.microsoft.com/office/drawing/2014/main" id="{71966D5B-1C1F-453C-8B1A-265A6B86409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124075" y="1341438"/>
          <a:ext cx="5308600" cy="954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1" name="Equation" r:id="rId8" imgW="2400120" imgH="431640" progId="Equation.3">
                  <p:embed/>
                </p:oleObj>
              </mc:Choice>
              <mc:Fallback>
                <p:oleObj name="Equation" r:id="rId8" imgW="2400120" imgH="43164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4075" y="1341438"/>
                        <a:ext cx="5308600" cy="954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6346" name="Object 10">
            <a:extLst>
              <a:ext uri="{FF2B5EF4-FFF2-40B4-BE49-F238E27FC236}">
                <a16:creationId xmlns:a16="http://schemas.microsoft.com/office/drawing/2014/main" id="{F1FCAAFA-912F-46EF-A15C-79D015D451D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195513" y="2276475"/>
          <a:ext cx="5003800" cy="955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2" name="Equation" r:id="rId10" imgW="2527200" imgH="482400" progId="Equation.3">
                  <p:embed/>
                </p:oleObj>
              </mc:Choice>
              <mc:Fallback>
                <p:oleObj name="Equation" r:id="rId10" imgW="2527200" imgH="4824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513" y="2276475"/>
                        <a:ext cx="5003800" cy="955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6347" name="Object 11">
            <a:extLst>
              <a:ext uri="{FF2B5EF4-FFF2-40B4-BE49-F238E27FC236}">
                <a16:creationId xmlns:a16="http://schemas.microsoft.com/office/drawing/2014/main" id="{FAD1AF1F-F1CE-4E07-9374-D55D47947E4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68538" y="3213100"/>
          <a:ext cx="2020887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3" name="Equation" r:id="rId12" imgW="952200" imgH="203040" progId="Equation.3">
                  <p:embed/>
                </p:oleObj>
              </mc:Choice>
              <mc:Fallback>
                <p:oleObj name="Equation" r:id="rId12" imgW="952200" imgH="2030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8538" y="3213100"/>
                        <a:ext cx="2020887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6348" name="Text Box 12">
            <a:extLst>
              <a:ext uri="{FF2B5EF4-FFF2-40B4-BE49-F238E27FC236}">
                <a16:creationId xmlns:a16="http://schemas.microsoft.com/office/drawing/2014/main" id="{B7F2EC9A-C008-4FC9-BB30-0E2D264FB7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9613" y="3768725"/>
            <a:ext cx="2317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0">
                <a:solidFill>
                  <a:srgbClr val="000000"/>
                </a:solidFill>
                <a:latin typeface="黑体" panose="02010609060101010101" pitchFamily="49" charset="-122"/>
              </a:rPr>
              <a:t>2)</a:t>
            </a:r>
            <a:r>
              <a:rPr lang="zh-CN" altLang="en-US" b="0">
                <a:solidFill>
                  <a:srgbClr val="000000"/>
                </a:solidFill>
                <a:latin typeface="黑体" panose="02010609060101010101" pitchFamily="49" charset="-122"/>
              </a:rPr>
              <a:t>计算空位浓度</a:t>
            </a:r>
            <a:endParaRPr lang="zh-CN" altLang="en-US" b="0">
              <a:solidFill>
                <a:schemeClr val="tx1"/>
              </a:solidFill>
              <a:latin typeface="黑体" panose="02010609060101010101" pitchFamily="49" charset="-122"/>
            </a:endParaRPr>
          </a:p>
        </p:txBody>
      </p:sp>
      <p:graphicFrame>
        <p:nvGraphicFramePr>
          <p:cNvPr id="526349" name="Object 13">
            <a:extLst>
              <a:ext uri="{FF2B5EF4-FFF2-40B4-BE49-F238E27FC236}">
                <a16:creationId xmlns:a16="http://schemas.microsoft.com/office/drawing/2014/main" id="{87E6B10C-52CF-4ECD-B70E-2B8D9D02FA4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125663" y="4221163"/>
          <a:ext cx="4389437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4" name="公式" r:id="rId14" imgW="1955520" imgH="419040" progId="Equation.3">
                  <p:embed/>
                </p:oleObj>
              </mc:Choice>
              <mc:Fallback>
                <p:oleObj name="公式" r:id="rId14" imgW="1955520" imgH="41904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5663" y="4221163"/>
                        <a:ext cx="4389437" cy="93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6350" name="Object 14">
            <a:extLst>
              <a:ext uri="{FF2B5EF4-FFF2-40B4-BE49-F238E27FC236}">
                <a16:creationId xmlns:a16="http://schemas.microsoft.com/office/drawing/2014/main" id="{C02E779A-C8F6-421A-9D76-25A8CB8E8E3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771775" y="5229225"/>
          <a:ext cx="1943100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5" name="Equation" r:id="rId16" imgW="698400" imgH="457200" progId="Equation.3">
                  <p:embed/>
                </p:oleObj>
              </mc:Choice>
              <mc:Fallback>
                <p:oleObj name="Equation" r:id="rId16" imgW="698400" imgH="4572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775" y="5229225"/>
                        <a:ext cx="1943100" cy="1079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6351" name="Text Box 15">
            <a:extLst>
              <a:ext uri="{FF2B5EF4-FFF2-40B4-BE49-F238E27FC236}">
                <a16:creationId xmlns:a16="http://schemas.microsoft.com/office/drawing/2014/main" id="{0D234C25-7EEB-447F-BD48-63782F7B23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2275" y="6400800"/>
            <a:ext cx="6305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0">
                <a:solidFill>
                  <a:srgbClr val="000000"/>
                </a:solidFill>
              </a:rPr>
              <a:t>即在</a:t>
            </a:r>
            <a:r>
              <a:rPr lang="en-US" altLang="zh-CN" b="0">
                <a:solidFill>
                  <a:srgbClr val="000000"/>
                </a:solidFill>
              </a:rPr>
              <a:t>500</a:t>
            </a:r>
            <a:r>
              <a:rPr lang="en-US" altLang="zh-CN" b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℃</a:t>
            </a:r>
            <a:r>
              <a:rPr lang="zh-CN" altLang="en-US" b="0">
                <a:solidFill>
                  <a:srgbClr val="000000"/>
                </a:solidFill>
              </a:rPr>
              <a:t>时，每</a:t>
            </a:r>
            <a:r>
              <a:rPr lang="en-US" altLang="zh-CN" b="0">
                <a:solidFill>
                  <a:srgbClr val="000000"/>
                </a:solidFill>
              </a:rPr>
              <a:t>10</a:t>
            </a:r>
            <a:r>
              <a:rPr lang="en-US" altLang="zh-CN" b="0" baseline="30000">
                <a:solidFill>
                  <a:srgbClr val="000000"/>
                </a:solidFill>
              </a:rPr>
              <a:t>6</a:t>
            </a:r>
            <a:r>
              <a:rPr lang="zh-CN" altLang="en-US" b="0">
                <a:solidFill>
                  <a:srgbClr val="000000"/>
                </a:solidFill>
              </a:rPr>
              <a:t>个原子中才有</a:t>
            </a:r>
            <a:r>
              <a:rPr lang="en-US" altLang="zh-CN" b="0">
                <a:solidFill>
                  <a:srgbClr val="000000"/>
                </a:solidFill>
              </a:rPr>
              <a:t>1.4</a:t>
            </a:r>
            <a:r>
              <a:rPr lang="zh-CN" altLang="en-US" b="0">
                <a:solidFill>
                  <a:srgbClr val="000000"/>
                </a:solidFill>
              </a:rPr>
              <a:t>个空位。</a:t>
            </a:r>
          </a:p>
        </p:txBody>
      </p:sp>
      <p:sp>
        <p:nvSpPr>
          <p:cNvPr id="526352" name="AutoShape 16">
            <a:extLst>
              <a:ext uri="{FF2B5EF4-FFF2-40B4-BE49-F238E27FC236}">
                <a16:creationId xmlns:a16="http://schemas.microsoft.com/office/drawing/2014/main" id="{51B372A7-EA92-4986-A874-75FDF87AFD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75700" y="6459538"/>
            <a:ext cx="288925" cy="331787"/>
          </a:xfrm>
          <a:prstGeom prst="horizontalScroll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rIns="92075" bIns="46038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26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26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26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26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26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26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26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26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526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6344" grpId="0"/>
      <p:bldP spid="526348" grpId="0"/>
      <p:bldP spid="526351" grpId="0"/>
      <p:bldP spid="52635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日期占位符 3">
            <a:extLst>
              <a:ext uri="{FF2B5EF4-FFF2-40B4-BE49-F238E27FC236}">
                <a16:creationId xmlns:a16="http://schemas.microsoft.com/office/drawing/2014/main" id="{835FACD8-F9D8-44ED-A30A-2C29C14E8C1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0125DFED-6358-4FD5-934A-1DBC4B88E178}" type="datetime10">
              <a:rPr lang="zh-CN" altLang="en-US" sz="1400" b="0" smtClean="0">
                <a:solidFill>
                  <a:schemeClr val="tx1"/>
                </a:solidFill>
              </a:rPr>
              <a:pPr eaLnBrk="1" hangingPunct="1"/>
              <a:t>20:29</a:t>
            </a:fld>
            <a:endParaRPr lang="en-US" altLang="zh-CN" sz="1400" b="0">
              <a:solidFill>
                <a:schemeClr val="tx1"/>
              </a:solidFill>
            </a:endParaRPr>
          </a:p>
        </p:txBody>
      </p:sp>
      <p:sp>
        <p:nvSpPr>
          <p:cNvPr id="13" name="页脚占位符 4">
            <a:extLst>
              <a:ext uri="{FF2B5EF4-FFF2-40B4-BE49-F238E27FC236}">
                <a16:creationId xmlns:a16="http://schemas.microsoft.com/office/drawing/2014/main" id="{BB0077BA-152E-4DE7-A54C-200929606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机电工程学院</a:t>
            </a:r>
          </a:p>
        </p:txBody>
      </p:sp>
      <p:sp>
        <p:nvSpPr>
          <p:cNvPr id="21508" name="Text Box 2">
            <a:extLst>
              <a:ext uri="{FF2B5EF4-FFF2-40B4-BE49-F238E27FC236}">
                <a16:creationId xmlns:a16="http://schemas.microsoft.com/office/drawing/2014/main" id="{274720E4-F809-4447-A109-731183B83A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188" y="1341438"/>
            <a:ext cx="1084262" cy="349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en-US" altLang="zh-CN" sz="1400">
              <a:solidFill>
                <a:schemeClr val="tx1"/>
              </a:solidFill>
            </a:endParaRPr>
          </a:p>
          <a:p>
            <a:pPr eaLnBrk="1" hangingPunct="1"/>
            <a:endParaRPr kumimoji="0" lang="en-US" altLang="zh-CN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4.0 </a:t>
            </a:r>
            <a:r>
              <a:rPr kumimoji="0" lang="zh-CN" altLang="en-US" sz="1400">
                <a:solidFill>
                  <a:schemeClr val="tx1"/>
                </a:solidFill>
                <a:hlinkClick r:id="rId2" action="ppaction://hlinksldjump"/>
              </a:rPr>
              <a:t>概述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4.1 </a:t>
            </a:r>
            <a:r>
              <a:rPr kumimoji="0" lang="zh-CN" altLang="en-US" sz="1400">
                <a:solidFill>
                  <a:schemeClr val="tx1"/>
                </a:solidFill>
                <a:hlinkClick r:id="rId3" action="ppaction://hlinksldjump"/>
              </a:rPr>
              <a:t>点缺陷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4.2 </a:t>
            </a:r>
            <a:r>
              <a:rPr kumimoji="0" lang="zh-CN" altLang="en-US" sz="1400">
                <a:solidFill>
                  <a:schemeClr val="tx1"/>
                </a:solidFill>
                <a:hlinkClick r:id="rId2" action="ppaction://hlinksldjump"/>
              </a:rPr>
              <a:t>位错的基本概念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4.3 </a:t>
            </a:r>
            <a:r>
              <a:rPr kumimoji="0" lang="zh-CN" altLang="en-US" sz="1400">
                <a:solidFill>
                  <a:schemeClr val="tx1"/>
                </a:solidFill>
                <a:hlinkClick r:id="rId4" action="ppaction://hlinksldjump"/>
              </a:rPr>
              <a:t>位错的能量及交互作用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4.4</a:t>
            </a:r>
            <a:r>
              <a:rPr kumimoji="0" lang="zh-CN" altLang="en-US" sz="1400">
                <a:solidFill>
                  <a:schemeClr val="tx1"/>
                </a:solidFill>
                <a:hlinkClick r:id="rId5" action="ppaction://hlinksldjump"/>
              </a:rPr>
              <a:t>晶体中的界面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en-US" altLang="zh-CN" sz="1400">
              <a:solidFill>
                <a:schemeClr val="tx1"/>
              </a:solidFill>
            </a:endParaRPr>
          </a:p>
        </p:txBody>
      </p:sp>
      <p:grpSp>
        <p:nvGrpSpPr>
          <p:cNvPr id="21509" name="Group 3">
            <a:extLst>
              <a:ext uri="{FF2B5EF4-FFF2-40B4-BE49-F238E27FC236}">
                <a16:creationId xmlns:a16="http://schemas.microsoft.com/office/drawing/2014/main" id="{2CB57454-23E3-4F39-A476-A2AD4EC6CF52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6237288"/>
            <a:ext cx="792163" cy="304800"/>
            <a:chOff x="731" y="3838"/>
            <a:chExt cx="615" cy="277"/>
          </a:xfrm>
        </p:grpSpPr>
        <p:sp>
          <p:nvSpPr>
            <p:cNvPr id="21516" name="Text Box 4">
              <a:hlinkClick r:id="rId6" action="ppaction://hlinksldjump"/>
              <a:extLst>
                <a:ext uri="{FF2B5EF4-FFF2-40B4-BE49-F238E27FC236}">
                  <a16:creationId xmlns:a16="http://schemas.microsoft.com/office/drawing/2014/main" id="{FF315AC5-2AD3-4422-9C29-2889420EAD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3" y="3838"/>
              <a:ext cx="544" cy="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1400">
                  <a:solidFill>
                    <a:srgbClr val="0000C0"/>
                  </a:solidFill>
                  <a:latin typeface="Tahoma" panose="020B0604030504040204" pitchFamily="34" charset="0"/>
                  <a:hlinkClick r:id="rId6" action="ppaction://hlinksldjump"/>
                </a:rPr>
                <a:t>返回</a:t>
              </a:r>
              <a:endParaRPr lang="zh-CN" altLang="en-US" sz="1400">
                <a:solidFill>
                  <a:srgbClr val="0000C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21517" name="AutoShape 5">
              <a:extLst>
                <a:ext uri="{FF2B5EF4-FFF2-40B4-BE49-F238E27FC236}">
                  <a16:creationId xmlns:a16="http://schemas.microsoft.com/office/drawing/2014/main" id="{8F5E5AC4-4A10-4108-A3CD-BEA09AA5E01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731" y="3838"/>
              <a:ext cx="615" cy="261"/>
            </a:xfrm>
            <a:prstGeom prst="chevron">
              <a:avLst>
                <a:gd name="adj" fmla="val 58908"/>
              </a:avLst>
            </a:prstGeom>
            <a:noFill/>
            <a:ln w="25400" algn="ctr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21510" name="Rectangle 6">
            <a:extLst>
              <a:ext uri="{FF2B5EF4-FFF2-40B4-BE49-F238E27FC236}">
                <a16:creationId xmlns:a16="http://schemas.microsoft.com/office/drawing/2014/main" id="{33F08EFD-59A1-4D7D-B7F7-5A149A9370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4388" y="620713"/>
            <a:ext cx="1979612" cy="390525"/>
          </a:xfrm>
          <a:prstGeom prst="rect">
            <a:avLst/>
          </a:prstGeom>
          <a:solidFill>
            <a:srgbClr val="CCFFCC">
              <a:alpha val="30196"/>
            </a:srgbClr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9200" prstMaterial="legacyMatte">
            <a:bevelT w="13500" h="13500" prst="angle"/>
            <a:bevelB w="13500" h="13500" prst="angle"/>
            <a:extrusionClr>
              <a:srgbClr val="CCECFF"/>
            </a:extrusionClr>
            <a:contourClr>
              <a:srgbClr val="CCFFCC"/>
            </a:contourClr>
          </a:sp3d>
        </p:spPr>
        <p:txBody>
          <a:bodyPr anchor="ctr">
            <a:flatTx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0" lang="en-US" altLang="zh-CN" sz="2000">
                <a:solidFill>
                  <a:srgbClr val="000099"/>
                </a:solidFill>
              </a:rPr>
              <a:t>4.1 </a:t>
            </a:r>
            <a:r>
              <a:rPr kumimoji="0" lang="zh-CN" altLang="en-US" sz="2000">
                <a:solidFill>
                  <a:schemeClr val="tx2"/>
                </a:solidFill>
              </a:rPr>
              <a:t>点缺陷</a:t>
            </a:r>
            <a:endParaRPr kumimoji="0" lang="zh-CN" altLang="en-US" sz="2000">
              <a:solidFill>
                <a:schemeClr val="tx2"/>
              </a:solidFill>
              <a:latin typeface="宋体" panose="02010600030101010101" pitchFamily="2" charset="-122"/>
            </a:endParaRPr>
          </a:p>
        </p:txBody>
      </p:sp>
      <p:sp>
        <p:nvSpPr>
          <p:cNvPr id="21511" name="AutoShape 7">
            <a:extLst>
              <a:ext uri="{FF2B5EF4-FFF2-40B4-BE49-F238E27FC236}">
                <a16:creationId xmlns:a16="http://schemas.microsoft.com/office/drawing/2014/main" id="{587D7A01-4BAD-4C7F-AC91-F4C12EFAF3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8888" y="2276475"/>
            <a:ext cx="144462" cy="142875"/>
          </a:xfrm>
          <a:prstGeom prst="rightArrow">
            <a:avLst>
              <a:gd name="adj1" fmla="val 50000"/>
              <a:gd name="adj2" fmla="val 25278"/>
            </a:avLst>
          </a:prstGeom>
          <a:noFill/>
          <a:ln w="9525" algn="ctr">
            <a:solidFill>
              <a:srgbClr val="0000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99752" name="Text Box 8">
            <a:extLst>
              <a:ext uri="{FF2B5EF4-FFF2-40B4-BE49-F238E27FC236}">
                <a16:creationId xmlns:a16="http://schemas.microsoft.com/office/drawing/2014/main" id="{D53F379C-5EE2-48EE-B46A-69FE328C4A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981075"/>
            <a:ext cx="41751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chemeClr val="accent2"/>
                </a:solidFill>
                <a:latin typeface="黑体" panose="02010609060101010101" pitchFamily="49" charset="-122"/>
              </a:rPr>
              <a:t>2.</a:t>
            </a:r>
            <a:r>
              <a:rPr lang="zh-CN" altLang="en-US" sz="2800">
                <a:solidFill>
                  <a:schemeClr val="accent2"/>
                </a:solidFill>
                <a:latin typeface="黑体" panose="02010609060101010101" pitchFamily="49" charset="-122"/>
              </a:rPr>
              <a:t>点缺陷的运动和作用</a:t>
            </a:r>
          </a:p>
        </p:txBody>
      </p:sp>
      <p:sp>
        <p:nvSpPr>
          <p:cNvPr id="799753" name="Rectangle 9">
            <a:extLst>
              <a:ext uri="{FF2B5EF4-FFF2-40B4-BE49-F238E27FC236}">
                <a16:creationId xmlns:a16="http://schemas.microsoft.com/office/drawing/2014/main" id="{19C05DDE-1C51-49D6-A542-73D4A6AA7D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813" y="1773238"/>
            <a:ext cx="7129462" cy="369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35000"/>
              </a:spcBef>
              <a:buClr>
                <a:srgbClr val="FF0066"/>
              </a:buClr>
              <a:buFont typeface="Wingdings" panose="05000000000000000000" pitchFamily="2" charset="2"/>
              <a:buChar char="Ø"/>
            </a:pPr>
            <a:r>
              <a:rPr lang="zh-CN" altLang="en-US">
                <a:solidFill>
                  <a:srgbClr val="000000"/>
                </a:solidFill>
              </a:rPr>
              <a:t>点缺陷并非固定不动，而是处在不断改变位置的运动过程中。</a:t>
            </a:r>
          </a:p>
          <a:p>
            <a:pPr eaLnBrk="1" hangingPunct="1">
              <a:spcBef>
                <a:spcPct val="35000"/>
              </a:spcBef>
              <a:buClr>
                <a:srgbClr val="FF0066"/>
              </a:buClr>
              <a:buFont typeface="Wingdings" panose="05000000000000000000" pitchFamily="2" charset="2"/>
              <a:buChar char="Ø"/>
            </a:pPr>
            <a:r>
              <a:rPr lang="zh-CN" altLang="en-US">
                <a:solidFill>
                  <a:srgbClr val="1313FF"/>
                </a:solidFill>
              </a:rPr>
              <a:t>空位周围的原子，由于热振动能量的起伏，有可能获得足够的能量而跳入空位，并占据这个平衡位置，这时在这个原子的原来位置上，就形成一个空位。这一过程可以看作是</a:t>
            </a:r>
            <a:r>
              <a:rPr lang="zh-CN" altLang="en-US">
                <a:solidFill>
                  <a:srgbClr val="CC0000"/>
                </a:solidFill>
              </a:rPr>
              <a:t>空位</a:t>
            </a:r>
            <a:r>
              <a:rPr lang="zh-CN" altLang="en-US">
                <a:solidFill>
                  <a:srgbClr val="1313FF"/>
                </a:solidFill>
              </a:rPr>
              <a:t>向邻近结点的</a:t>
            </a:r>
            <a:r>
              <a:rPr lang="zh-CN" altLang="en-US">
                <a:solidFill>
                  <a:srgbClr val="CC0000"/>
                </a:solidFill>
              </a:rPr>
              <a:t>迁移</a:t>
            </a:r>
            <a:r>
              <a:rPr lang="zh-CN" altLang="en-US">
                <a:solidFill>
                  <a:srgbClr val="1313FF"/>
                </a:solidFill>
              </a:rPr>
              <a:t>。</a:t>
            </a:r>
          </a:p>
          <a:p>
            <a:pPr eaLnBrk="1" hangingPunct="1">
              <a:spcBef>
                <a:spcPct val="35000"/>
              </a:spcBef>
              <a:buClr>
                <a:srgbClr val="FF0066"/>
              </a:buClr>
              <a:buFont typeface="Wingdings" panose="05000000000000000000" pitchFamily="2" charset="2"/>
              <a:buChar char="Ø"/>
            </a:pPr>
            <a:r>
              <a:rPr lang="zh-CN" altLang="en-US">
                <a:solidFill>
                  <a:schemeClr val="tx1"/>
                </a:solidFill>
              </a:rPr>
              <a:t>在运动过程中，当间隙原子与一个空位相遇时，它将落入这个空位，而使两者都消失，这一过程称为</a:t>
            </a:r>
            <a:r>
              <a:rPr lang="zh-CN" altLang="en-US" sz="2800">
                <a:solidFill>
                  <a:srgbClr val="CC0000"/>
                </a:solidFill>
              </a:rPr>
              <a:t>复合，或湮没</a:t>
            </a:r>
            <a:r>
              <a:rPr lang="zh-CN" altLang="en-US">
                <a:solidFill>
                  <a:schemeClr val="tx1"/>
                </a:solidFill>
              </a:rPr>
              <a:t>。</a:t>
            </a:r>
          </a:p>
        </p:txBody>
      </p:sp>
      <p:sp>
        <p:nvSpPr>
          <p:cNvPr id="799754" name="AutoShape 10">
            <a:extLst>
              <a:ext uri="{FF2B5EF4-FFF2-40B4-BE49-F238E27FC236}">
                <a16:creationId xmlns:a16="http://schemas.microsoft.com/office/drawing/2014/main" id="{BDFE443E-ED85-4758-8664-3412B6D6A2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75700" y="6459538"/>
            <a:ext cx="288925" cy="331787"/>
          </a:xfrm>
          <a:prstGeom prst="horizontalScroll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rIns="92075" bIns="46038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1515" name="AutoShape 11">
            <a:hlinkClick r:id="" action="ppaction://customshow?id=4&amp;return=true"/>
            <a:extLst>
              <a:ext uri="{FF2B5EF4-FFF2-40B4-BE49-F238E27FC236}">
                <a16:creationId xmlns:a16="http://schemas.microsoft.com/office/drawing/2014/main" id="{82138432-FB2A-4CB0-A86E-3B7B6BD784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72450" y="3933825"/>
            <a:ext cx="792163" cy="215900"/>
          </a:xfrm>
          <a:prstGeom prst="chevron">
            <a:avLst>
              <a:gd name="adj" fmla="val 91728"/>
            </a:avLst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kumimoji="0" lang="zh-CN" altLang="zh-CN" sz="1400" b="0">
              <a:solidFill>
                <a:schemeClr val="tx1"/>
              </a:solidFill>
              <a:latin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99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7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997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7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997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7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997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99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9752" grpId="0"/>
      <p:bldP spid="799753" grpId="0" build="p"/>
      <p:bldP spid="79975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日期占位符 3">
            <a:extLst>
              <a:ext uri="{FF2B5EF4-FFF2-40B4-BE49-F238E27FC236}">
                <a16:creationId xmlns:a16="http://schemas.microsoft.com/office/drawing/2014/main" id="{74D4D412-119E-4D9A-A050-D6298883FB6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A586E13E-AE15-41B4-9A94-5A517E948142}" type="datetime10">
              <a:rPr lang="zh-CN" altLang="en-US" sz="1400" b="0" smtClean="0">
                <a:solidFill>
                  <a:schemeClr val="tx1"/>
                </a:solidFill>
              </a:rPr>
              <a:pPr eaLnBrk="1" hangingPunct="1"/>
              <a:t>20:29</a:t>
            </a:fld>
            <a:endParaRPr lang="en-US" altLang="zh-CN" sz="1400" b="0">
              <a:solidFill>
                <a:schemeClr val="tx1"/>
              </a:solidFill>
            </a:endParaRPr>
          </a:p>
        </p:txBody>
      </p:sp>
      <p:sp>
        <p:nvSpPr>
          <p:cNvPr id="12" name="页脚占位符 4">
            <a:extLst>
              <a:ext uri="{FF2B5EF4-FFF2-40B4-BE49-F238E27FC236}">
                <a16:creationId xmlns:a16="http://schemas.microsoft.com/office/drawing/2014/main" id="{C0D94883-520D-4604-A61C-495A86AD6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机电工程学院</a:t>
            </a:r>
          </a:p>
        </p:txBody>
      </p:sp>
      <p:sp>
        <p:nvSpPr>
          <p:cNvPr id="22532" name="Text Box 2">
            <a:extLst>
              <a:ext uri="{FF2B5EF4-FFF2-40B4-BE49-F238E27FC236}">
                <a16:creationId xmlns:a16="http://schemas.microsoft.com/office/drawing/2014/main" id="{2F3B8397-6ACD-46E6-BF67-1869059F41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188" y="1341438"/>
            <a:ext cx="1084262" cy="349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en-US" altLang="zh-CN" sz="1400">
              <a:solidFill>
                <a:schemeClr val="tx1"/>
              </a:solidFill>
            </a:endParaRPr>
          </a:p>
          <a:p>
            <a:pPr eaLnBrk="1" hangingPunct="1"/>
            <a:endParaRPr kumimoji="0" lang="en-US" altLang="zh-CN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4.0 </a:t>
            </a:r>
            <a:r>
              <a:rPr kumimoji="0" lang="zh-CN" altLang="en-US" sz="1400">
                <a:solidFill>
                  <a:schemeClr val="tx1"/>
                </a:solidFill>
                <a:hlinkClick r:id="rId2" action="ppaction://hlinksldjump"/>
              </a:rPr>
              <a:t>概述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4.1 </a:t>
            </a:r>
            <a:r>
              <a:rPr kumimoji="0" lang="zh-CN" altLang="en-US" sz="1400">
                <a:solidFill>
                  <a:schemeClr val="tx1"/>
                </a:solidFill>
                <a:hlinkClick r:id="rId3" action="ppaction://hlinksldjump"/>
              </a:rPr>
              <a:t>点缺陷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4.2 </a:t>
            </a:r>
            <a:r>
              <a:rPr kumimoji="0" lang="zh-CN" altLang="en-US" sz="1400">
                <a:solidFill>
                  <a:schemeClr val="tx1"/>
                </a:solidFill>
                <a:hlinkClick r:id="rId2" action="ppaction://hlinksldjump"/>
              </a:rPr>
              <a:t>位错的基本概念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4.3 </a:t>
            </a:r>
            <a:r>
              <a:rPr kumimoji="0" lang="zh-CN" altLang="en-US" sz="1400">
                <a:solidFill>
                  <a:schemeClr val="tx1"/>
                </a:solidFill>
                <a:hlinkClick r:id="rId4" action="ppaction://hlinksldjump"/>
              </a:rPr>
              <a:t>位错的能量及交互作用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4.4</a:t>
            </a:r>
            <a:r>
              <a:rPr kumimoji="0" lang="zh-CN" altLang="en-US" sz="1400">
                <a:solidFill>
                  <a:schemeClr val="tx1"/>
                </a:solidFill>
                <a:hlinkClick r:id="rId5" action="ppaction://hlinksldjump"/>
              </a:rPr>
              <a:t>晶体中的界面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en-US" altLang="zh-CN" sz="1400">
              <a:solidFill>
                <a:schemeClr val="tx1"/>
              </a:solidFill>
            </a:endParaRPr>
          </a:p>
        </p:txBody>
      </p:sp>
      <p:grpSp>
        <p:nvGrpSpPr>
          <p:cNvPr id="22533" name="Group 3">
            <a:extLst>
              <a:ext uri="{FF2B5EF4-FFF2-40B4-BE49-F238E27FC236}">
                <a16:creationId xmlns:a16="http://schemas.microsoft.com/office/drawing/2014/main" id="{002E3A3C-1403-407F-92E5-0772B1962EED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6237288"/>
            <a:ext cx="792163" cy="304800"/>
            <a:chOff x="731" y="3838"/>
            <a:chExt cx="615" cy="277"/>
          </a:xfrm>
        </p:grpSpPr>
        <p:sp>
          <p:nvSpPr>
            <p:cNvPr id="22539" name="Text Box 4">
              <a:hlinkClick r:id="rId6" action="ppaction://hlinksldjump"/>
              <a:extLst>
                <a:ext uri="{FF2B5EF4-FFF2-40B4-BE49-F238E27FC236}">
                  <a16:creationId xmlns:a16="http://schemas.microsoft.com/office/drawing/2014/main" id="{FB700C42-4C63-4DC6-A769-14046ED8A1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3" y="3838"/>
              <a:ext cx="544" cy="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1400">
                  <a:solidFill>
                    <a:srgbClr val="0000C0"/>
                  </a:solidFill>
                  <a:latin typeface="Tahoma" panose="020B0604030504040204" pitchFamily="34" charset="0"/>
                  <a:hlinkClick r:id="rId6" action="ppaction://hlinksldjump"/>
                </a:rPr>
                <a:t>返回</a:t>
              </a:r>
              <a:endParaRPr lang="zh-CN" altLang="en-US" sz="1400">
                <a:solidFill>
                  <a:srgbClr val="0000C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22540" name="AutoShape 5">
              <a:extLst>
                <a:ext uri="{FF2B5EF4-FFF2-40B4-BE49-F238E27FC236}">
                  <a16:creationId xmlns:a16="http://schemas.microsoft.com/office/drawing/2014/main" id="{FDC4514B-1410-4794-B341-B9F5D707A34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731" y="3838"/>
              <a:ext cx="615" cy="261"/>
            </a:xfrm>
            <a:prstGeom prst="chevron">
              <a:avLst>
                <a:gd name="adj" fmla="val 58908"/>
              </a:avLst>
            </a:prstGeom>
            <a:noFill/>
            <a:ln w="25400" algn="ctr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22534" name="Rectangle 6">
            <a:extLst>
              <a:ext uri="{FF2B5EF4-FFF2-40B4-BE49-F238E27FC236}">
                <a16:creationId xmlns:a16="http://schemas.microsoft.com/office/drawing/2014/main" id="{E0F10F77-0EB6-41AB-B7AC-AF38AA93F9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4388" y="620713"/>
            <a:ext cx="1979612" cy="390525"/>
          </a:xfrm>
          <a:prstGeom prst="rect">
            <a:avLst/>
          </a:prstGeom>
          <a:solidFill>
            <a:srgbClr val="CCFFCC">
              <a:alpha val="30196"/>
            </a:srgbClr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9200" prstMaterial="legacyMatte">
            <a:bevelT w="13500" h="13500" prst="angle"/>
            <a:bevelB w="13500" h="13500" prst="angle"/>
            <a:extrusionClr>
              <a:srgbClr val="CCECFF"/>
            </a:extrusionClr>
            <a:contourClr>
              <a:srgbClr val="CCFFCC"/>
            </a:contourClr>
          </a:sp3d>
        </p:spPr>
        <p:txBody>
          <a:bodyPr anchor="ctr">
            <a:flatTx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0" lang="en-US" altLang="zh-CN" sz="2000">
                <a:solidFill>
                  <a:srgbClr val="000099"/>
                </a:solidFill>
              </a:rPr>
              <a:t>4.1 </a:t>
            </a:r>
            <a:r>
              <a:rPr kumimoji="0" lang="zh-CN" altLang="en-US" sz="2000">
                <a:solidFill>
                  <a:schemeClr val="tx2"/>
                </a:solidFill>
              </a:rPr>
              <a:t>点缺陷</a:t>
            </a:r>
            <a:endParaRPr kumimoji="0" lang="zh-CN" altLang="en-US" sz="2000">
              <a:solidFill>
                <a:schemeClr val="tx2"/>
              </a:solidFill>
              <a:latin typeface="宋体" panose="02010600030101010101" pitchFamily="2" charset="-122"/>
            </a:endParaRPr>
          </a:p>
        </p:txBody>
      </p:sp>
      <p:sp>
        <p:nvSpPr>
          <p:cNvPr id="22535" name="AutoShape 7">
            <a:extLst>
              <a:ext uri="{FF2B5EF4-FFF2-40B4-BE49-F238E27FC236}">
                <a16:creationId xmlns:a16="http://schemas.microsoft.com/office/drawing/2014/main" id="{49C22B8B-B3A3-4778-8E90-B046003D64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8888" y="2276475"/>
            <a:ext cx="144462" cy="142875"/>
          </a:xfrm>
          <a:prstGeom prst="rightArrow">
            <a:avLst>
              <a:gd name="adj1" fmla="val 50000"/>
              <a:gd name="adj2" fmla="val 25278"/>
            </a:avLst>
          </a:prstGeom>
          <a:noFill/>
          <a:ln w="9525" algn="ctr">
            <a:solidFill>
              <a:srgbClr val="0000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2536" name="Text Box 8">
            <a:extLst>
              <a:ext uri="{FF2B5EF4-FFF2-40B4-BE49-F238E27FC236}">
                <a16:creationId xmlns:a16="http://schemas.microsoft.com/office/drawing/2014/main" id="{26E0EC87-491D-4177-B5FC-7B0133CFFC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981075"/>
            <a:ext cx="41751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chemeClr val="accent2"/>
                </a:solidFill>
                <a:latin typeface="黑体" panose="02010609060101010101" pitchFamily="49" charset="-122"/>
              </a:rPr>
              <a:t>2.</a:t>
            </a:r>
            <a:r>
              <a:rPr lang="zh-CN" altLang="en-US" sz="2800">
                <a:solidFill>
                  <a:schemeClr val="accent2"/>
                </a:solidFill>
                <a:latin typeface="黑体" panose="02010609060101010101" pitchFamily="49" charset="-122"/>
              </a:rPr>
              <a:t>点缺陷的运动和作用</a:t>
            </a:r>
          </a:p>
        </p:txBody>
      </p:sp>
      <p:sp>
        <p:nvSpPr>
          <p:cNvPr id="803850" name="AutoShape 10">
            <a:extLst>
              <a:ext uri="{FF2B5EF4-FFF2-40B4-BE49-F238E27FC236}">
                <a16:creationId xmlns:a16="http://schemas.microsoft.com/office/drawing/2014/main" id="{578C6302-0980-4E38-9F3E-25CF6B6085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75700" y="6459538"/>
            <a:ext cx="288925" cy="331787"/>
          </a:xfrm>
          <a:prstGeom prst="horizontalScroll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rIns="92075" bIns="46038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803852" name="Rectangle 3">
            <a:extLst>
              <a:ext uri="{FF2B5EF4-FFF2-40B4-BE49-F238E27FC236}">
                <a16:creationId xmlns:a16="http://schemas.microsoft.com/office/drawing/2014/main" id="{41DC37D6-8A50-4492-805D-3E5202628F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6375" y="1628775"/>
            <a:ext cx="7273925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4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kumimoji="0" lang="en-US" altLang="zh-CN" b="0">
                <a:solidFill>
                  <a:srgbClr val="000000"/>
                </a:solidFill>
                <a:latin typeface="黑体" panose="02010609060101010101" pitchFamily="49" charset="-122"/>
              </a:rPr>
              <a:t>      </a:t>
            </a:r>
            <a:r>
              <a:rPr kumimoji="0" lang="zh-CN" altLang="en-US" b="0">
                <a:solidFill>
                  <a:srgbClr val="FF9966"/>
                </a:solidFill>
                <a:latin typeface="黑体" panose="02010609060101010101" pitchFamily="49" charset="-122"/>
              </a:rPr>
              <a:t>点缺陷运动的作用在于</a:t>
            </a:r>
            <a:r>
              <a:rPr kumimoji="0" lang="zh-CN" altLang="en-US" b="0">
                <a:solidFill>
                  <a:srgbClr val="000000"/>
                </a:solidFill>
                <a:latin typeface="黑体" panose="02010609060101010101" pitchFamily="49" charset="-122"/>
              </a:rPr>
              <a:t>：由于空位和间隙原子不断的</a:t>
            </a:r>
            <a:r>
              <a:rPr kumimoji="0" lang="zh-CN" altLang="en-US" b="0">
                <a:solidFill>
                  <a:srgbClr val="FF0066"/>
                </a:solidFill>
                <a:latin typeface="黑体" panose="02010609060101010101" pitchFamily="49" charset="-122"/>
              </a:rPr>
              <a:t>产生与复合</a:t>
            </a:r>
            <a:r>
              <a:rPr kumimoji="0" lang="zh-CN" altLang="en-US" b="0">
                <a:solidFill>
                  <a:srgbClr val="000000"/>
                </a:solidFill>
                <a:latin typeface="黑体" panose="02010609060101010101" pitchFamily="49" charset="-122"/>
              </a:rPr>
              <a:t>，使得晶体中的原子不停地向别处作不规则地布朗运动，这就是晶体的</a:t>
            </a:r>
            <a:r>
              <a:rPr kumimoji="0" lang="zh-CN" altLang="en-US" b="0">
                <a:solidFill>
                  <a:srgbClr val="FF0066"/>
                </a:solidFill>
                <a:latin typeface="黑体" panose="02010609060101010101" pitchFamily="49" charset="-122"/>
              </a:rPr>
              <a:t>自扩散</a:t>
            </a:r>
            <a:r>
              <a:rPr kumimoji="0" lang="zh-CN" altLang="en-US" b="0">
                <a:solidFill>
                  <a:srgbClr val="000000"/>
                </a:solidFill>
                <a:latin typeface="黑体" panose="02010609060101010101" pitchFamily="49" charset="-122"/>
              </a:rPr>
              <a:t>。材料加工工艺中不少过程都是以扩散作为基础的，如改变表面成分的</a:t>
            </a:r>
            <a:r>
              <a:rPr kumimoji="0" lang="zh-CN" altLang="en-US" b="0">
                <a:solidFill>
                  <a:schemeClr val="folHlink"/>
                </a:solidFill>
                <a:latin typeface="黑体" panose="02010609060101010101" pitchFamily="49" charset="-122"/>
              </a:rPr>
              <a:t>化学热处理</a:t>
            </a:r>
            <a:r>
              <a:rPr kumimoji="0" lang="zh-CN" altLang="en-US" b="0">
                <a:solidFill>
                  <a:srgbClr val="000000"/>
                </a:solidFill>
                <a:latin typeface="黑体" panose="02010609060101010101" pitchFamily="49" charset="-122"/>
              </a:rPr>
              <a:t>、</a:t>
            </a:r>
            <a:r>
              <a:rPr kumimoji="0" lang="zh-CN" altLang="en-US" b="0">
                <a:solidFill>
                  <a:schemeClr val="folHlink"/>
                </a:solidFill>
                <a:latin typeface="黑体" panose="02010609060101010101" pitchFamily="49" charset="-122"/>
              </a:rPr>
              <a:t>成分均匀化处理</a:t>
            </a:r>
            <a:r>
              <a:rPr kumimoji="0" lang="zh-CN" altLang="en-US" b="0">
                <a:solidFill>
                  <a:srgbClr val="000000"/>
                </a:solidFill>
                <a:latin typeface="黑体" panose="02010609060101010101" pitchFamily="49" charset="-122"/>
              </a:rPr>
              <a:t>，</a:t>
            </a:r>
            <a:r>
              <a:rPr kumimoji="0" lang="zh-CN" altLang="en-US" b="0">
                <a:solidFill>
                  <a:schemeClr val="folHlink"/>
                </a:solidFill>
                <a:latin typeface="黑体" panose="02010609060101010101" pitchFamily="49" charset="-122"/>
              </a:rPr>
              <a:t>退火与正火</a:t>
            </a:r>
            <a:r>
              <a:rPr kumimoji="0" lang="zh-CN" altLang="en-US" b="0">
                <a:solidFill>
                  <a:srgbClr val="000000"/>
                </a:solidFill>
                <a:latin typeface="黑体" panose="02010609060101010101" pitchFamily="49" charset="-122"/>
              </a:rPr>
              <a:t>、</a:t>
            </a:r>
            <a:r>
              <a:rPr kumimoji="0" lang="zh-CN" altLang="en-US" b="0">
                <a:solidFill>
                  <a:schemeClr val="folHlink"/>
                </a:solidFill>
                <a:latin typeface="黑体" panose="02010609060101010101" pitchFamily="49" charset="-122"/>
              </a:rPr>
              <a:t>时效硬化处理</a:t>
            </a:r>
            <a:r>
              <a:rPr kumimoji="0" lang="zh-CN" altLang="en-US" b="0">
                <a:solidFill>
                  <a:srgbClr val="000000"/>
                </a:solidFill>
                <a:latin typeface="黑体" panose="02010609060101010101" pitchFamily="49" charset="-122"/>
              </a:rPr>
              <a:t>、</a:t>
            </a:r>
            <a:r>
              <a:rPr kumimoji="0" lang="zh-CN" altLang="en-US" b="0">
                <a:solidFill>
                  <a:schemeClr val="folHlink"/>
                </a:solidFill>
                <a:latin typeface="黑体" panose="02010609060101010101" pitchFamily="49" charset="-122"/>
              </a:rPr>
              <a:t>表面氧化及烧结</a:t>
            </a:r>
            <a:r>
              <a:rPr kumimoji="0" lang="zh-CN" altLang="en-US" b="0">
                <a:solidFill>
                  <a:srgbClr val="000000"/>
                </a:solidFill>
                <a:latin typeface="黑体" panose="02010609060101010101" pitchFamily="49" charset="-122"/>
              </a:rPr>
              <a:t>等过程无一不与原子的扩散相联系，如果晶体中没有缺陷，这些工艺将无法进行。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3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03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3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03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3850" grpId="0" animBg="1"/>
      <p:bldP spid="80385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日期占位符 3">
            <a:extLst>
              <a:ext uri="{FF2B5EF4-FFF2-40B4-BE49-F238E27FC236}">
                <a16:creationId xmlns:a16="http://schemas.microsoft.com/office/drawing/2014/main" id="{053D982E-C3E6-485D-BFDA-5B1BDC3930E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636C4A5F-D9A5-4FCD-95B6-F9C97A1A665D}" type="datetime10">
              <a:rPr lang="zh-CN" altLang="en-US" sz="1400" b="0" smtClean="0">
                <a:solidFill>
                  <a:schemeClr val="tx1"/>
                </a:solidFill>
              </a:rPr>
              <a:pPr eaLnBrk="1" hangingPunct="1"/>
              <a:t>20:29</a:t>
            </a:fld>
            <a:endParaRPr lang="en-US" altLang="zh-CN" sz="1400" b="0">
              <a:solidFill>
                <a:schemeClr val="tx1"/>
              </a:solidFill>
            </a:endParaRPr>
          </a:p>
        </p:txBody>
      </p:sp>
      <p:sp>
        <p:nvSpPr>
          <p:cNvPr id="12" name="页脚占位符 4">
            <a:extLst>
              <a:ext uri="{FF2B5EF4-FFF2-40B4-BE49-F238E27FC236}">
                <a16:creationId xmlns:a16="http://schemas.microsoft.com/office/drawing/2014/main" id="{A77F00D8-E5B7-4F0D-8891-607758816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机电工程学院</a:t>
            </a:r>
          </a:p>
        </p:txBody>
      </p:sp>
      <p:sp>
        <p:nvSpPr>
          <p:cNvPr id="23556" name="Text Box 2">
            <a:extLst>
              <a:ext uri="{FF2B5EF4-FFF2-40B4-BE49-F238E27FC236}">
                <a16:creationId xmlns:a16="http://schemas.microsoft.com/office/drawing/2014/main" id="{DDEC65AF-6D28-4EB7-853A-3CE4F6CAF9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188" y="1341438"/>
            <a:ext cx="1084262" cy="349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en-US" altLang="zh-CN" sz="1400">
              <a:solidFill>
                <a:schemeClr val="tx1"/>
              </a:solidFill>
            </a:endParaRPr>
          </a:p>
          <a:p>
            <a:pPr eaLnBrk="1" hangingPunct="1"/>
            <a:endParaRPr kumimoji="0" lang="en-US" altLang="zh-CN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4.0 </a:t>
            </a:r>
            <a:r>
              <a:rPr kumimoji="0" lang="zh-CN" altLang="en-US" sz="1400">
                <a:solidFill>
                  <a:schemeClr val="tx1"/>
                </a:solidFill>
                <a:hlinkClick r:id="rId2" action="ppaction://hlinksldjump"/>
              </a:rPr>
              <a:t>概述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4.1 </a:t>
            </a:r>
            <a:r>
              <a:rPr kumimoji="0" lang="zh-CN" altLang="en-US" sz="1400">
                <a:solidFill>
                  <a:schemeClr val="tx1"/>
                </a:solidFill>
                <a:hlinkClick r:id="rId3" action="ppaction://hlinksldjump"/>
              </a:rPr>
              <a:t>点缺陷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4.2 </a:t>
            </a:r>
            <a:r>
              <a:rPr kumimoji="0" lang="zh-CN" altLang="en-US" sz="1400">
                <a:solidFill>
                  <a:schemeClr val="tx1"/>
                </a:solidFill>
                <a:hlinkClick r:id="rId2" action="ppaction://hlinksldjump"/>
              </a:rPr>
              <a:t>位错的基本概念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4.3 </a:t>
            </a:r>
            <a:r>
              <a:rPr kumimoji="0" lang="zh-CN" altLang="en-US" sz="1400">
                <a:solidFill>
                  <a:schemeClr val="tx1"/>
                </a:solidFill>
                <a:hlinkClick r:id="rId4" action="ppaction://hlinksldjump"/>
              </a:rPr>
              <a:t>位错的能量及交互作用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4.4</a:t>
            </a:r>
            <a:r>
              <a:rPr kumimoji="0" lang="zh-CN" altLang="en-US" sz="1400">
                <a:solidFill>
                  <a:schemeClr val="tx1"/>
                </a:solidFill>
                <a:hlinkClick r:id="rId5" action="ppaction://hlinksldjump"/>
              </a:rPr>
              <a:t>晶体中的界面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en-US" altLang="zh-CN" sz="1400">
              <a:solidFill>
                <a:schemeClr val="tx1"/>
              </a:solidFill>
            </a:endParaRPr>
          </a:p>
        </p:txBody>
      </p:sp>
      <p:grpSp>
        <p:nvGrpSpPr>
          <p:cNvPr id="23557" name="Group 3">
            <a:extLst>
              <a:ext uri="{FF2B5EF4-FFF2-40B4-BE49-F238E27FC236}">
                <a16:creationId xmlns:a16="http://schemas.microsoft.com/office/drawing/2014/main" id="{EABEC59A-FDE2-4303-AB7A-4A7AC123510B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6237288"/>
            <a:ext cx="792163" cy="304800"/>
            <a:chOff x="731" y="3838"/>
            <a:chExt cx="615" cy="277"/>
          </a:xfrm>
        </p:grpSpPr>
        <p:sp>
          <p:nvSpPr>
            <p:cNvPr id="23563" name="Text Box 4">
              <a:hlinkClick r:id="rId6" action="ppaction://hlinksldjump"/>
              <a:extLst>
                <a:ext uri="{FF2B5EF4-FFF2-40B4-BE49-F238E27FC236}">
                  <a16:creationId xmlns:a16="http://schemas.microsoft.com/office/drawing/2014/main" id="{C268FFDD-6B0A-4044-B8CE-B14DDD5048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3" y="3838"/>
              <a:ext cx="544" cy="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1400">
                  <a:solidFill>
                    <a:srgbClr val="0000C0"/>
                  </a:solidFill>
                  <a:latin typeface="Tahoma" panose="020B0604030504040204" pitchFamily="34" charset="0"/>
                  <a:hlinkClick r:id="rId6" action="ppaction://hlinksldjump"/>
                </a:rPr>
                <a:t>返回</a:t>
              </a:r>
              <a:endParaRPr lang="zh-CN" altLang="en-US" sz="1400">
                <a:solidFill>
                  <a:srgbClr val="0000C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23564" name="AutoShape 5">
              <a:extLst>
                <a:ext uri="{FF2B5EF4-FFF2-40B4-BE49-F238E27FC236}">
                  <a16:creationId xmlns:a16="http://schemas.microsoft.com/office/drawing/2014/main" id="{3EFFC1C2-4A52-4C10-8565-F78BB2AEC35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731" y="3838"/>
              <a:ext cx="615" cy="261"/>
            </a:xfrm>
            <a:prstGeom prst="chevron">
              <a:avLst>
                <a:gd name="adj" fmla="val 58908"/>
              </a:avLst>
            </a:prstGeom>
            <a:noFill/>
            <a:ln w="25400" algn="ctr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23558" name="Rectangle 6">
            <a:extLst>
              <a:ext uri="{FF2B5EF4-FFF2-40B4-BE49-F238E27FC236}">
                <a16:creationId xmlns:a16="http://schemas.microsoft.com/office/drawing/2014/main" id="{D7A0B00D-0469-47AD-ACA0-3FDE7758D9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4388" y="620713"/>
            <a:ext cx="1979612" cy="390525"/>
          </a:xfrm>
          <a:prstGeom prst="rect">
            <a:avLst/>
          </a:prstGeom>
          <a:solidFill>
            <a:srgbClr val="CCFFCC">
              <a:alpha val="30196"/>
            </a:srgbClr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9200" prstMaterial="legacyMatte">
            <a:bevelT w="13500" h="13500" prst="angle"/>
            <a:bevelB w="13500" h="13500" prst="angle"/>
            <a:extrusionClr>
              <a:srgbClr val="CCECFF"/>
            </a:extrusionClr>
            <a:contourClr>
              <a:srgbClr val="CCFFCC"/>
            </a:contourClr>
          </a:sp3d>
        </p:spPr>
        <p:txBody>
          <a:bodyPr anchor="ctr">
            <a:flatTx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0" lang="en-US" altLang="zh-CN" sz="2000">
                <a:solidFill>
                  <a:srgbClr val="000099"/>
                </a:solidFill>
              </a:rPr>
              <a:t>4.1 </a:t>
            </a:r>
            <a:r>
              <a:rPr kumimoji="0" lang="zh-CN" altLang="en-US" sz="2000">
                <a:solidFill>
                  <a:schemeClr val="tx2"/>
                </a:solidFill>
              </a:rPr>
              <a:t>点缺陷</a:t>
            </a:r>
            <a:endParaRPr kumimoji="0" lang="zh-CN" altLang="en-US" sz="2000">
              <a:solidFill>
                <a:schemeClr val="tx2"/>
              </a:solidFill>
              <a:latin typeface="宋体" panose="02010600030101010101" pitchFamily="2" charset="-122"/>
            </a:endParaRPr>
          </a:p>
        </p:txBody>
      </p:sp>
      <p:sp>
        <p:nvSpPr>
          <p:cNvPr id="23559" name="AutoShape 7">
            <a:extLst>
              <a:ext uri="{FF2B5EF4-FFF2-40B4-BE49-F238E27FC236}">
                <a16:creationId xmlns:a16="http://schemas.microsoft.com/office/drawing/2014/main" id="{8B48CEEE-7AA7-4EE3-9FC8-7522F8DC27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8888" y="2276475"/>
            <a:ext cx="144462" cy="142875"/>
          </a:xfrm>
          <a:prstGeom prst="rightArrow">
            <a:avLst>
              <a:gd name="adj1" fmla="val 50000"/>
              <a:gd name="adj2" fmla="val 25278"/>
            </a:avLst>
          </a:prstGeom>
          <a:noFill/>
          <a:ln w="9525" algn="ctr">
            <a:solidFill>
              <a:srgbClr val="0000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34539" name="AutoShape 11">
            <a:extLst>
              <a:ext uri="{FF2B5EF4-FFF2-40B4-BE49-F238E27FC236}">
                <a16:creationId xmlns:a16="http://schemas.microsoft.com/office/drawing/2014/main" id="{2B0B693E-7623-4D24-9069-259063BB81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75700" y="6459538"/>
            <a:ext cx="288925" cy="331787"/>
          </a:xfrm>
          <a:prstGeom prst="horizontalScroll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rIns="92075" bIns="46038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C0D64525-483D-4353-9DE9-234257B813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8888" y="1557338"/>
            <a:ext cx="7634287" cy="489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kumimoji="0" lang="en-US" altLang="zh-CN" b="0">
                <a:solidFill>
                  <a:srgbClr val="000000"/>
                </a:solidFill>
                <a:latin typeface="黑体" panose="02010609060101010101" pitchFamily="49" charset="-122"/>
              </a:rPr>
              <a:t>      </a:t>
            </a:r>
            <a:r>
              <a:rPr kumimoji="0" lang="zh-CN" altLang="en-US" b="0">
                <a:solidFill>
                  <a:srgbClr val="000000"/>
                </a:solidFill>
                <a:latin typeface="黑体" panose="02010609060101010101" pitchFamily="49" charset="-122"/>
              </a:rPr>
              <a:t>给定温度下，晶体中存在一平衡的点缺陷浓度，通过一些方法，晶体中的点缺陷浓度</a:t>
            </a:r>
            <a:r>
              <a:rPr kumimoji="0" lang="zh-CN" altLang="en-US" b="0">
                <a:solidFill>
                  <a:schemeClr val="folHlink"/>
                </a:solidFill>
                <a:latin typeface="黑体" panose="02010609060101010101" pitchFamily="49" charset="-122"/>
              </a:rPr>
              <a:t>超过平衡浓度</a:t>
            </a:r>
            <a:r>
              <a:rPr kumimoji="0" lang="zh-CN" altLang="en-US" b="0">
                <a:solidFill>
                  <a:srgbClr val="000000"/>
                </a:solidFill>
                <a:latin typeface="黑体" panose="02010609060101010101" pitchFamily="49" charset="-122"/>
              </a:rPr>
              <a:t>。</a:t>
            </a:r>
          </a:p>
          <a:p>
            <a:pPr algn="just" eaLnBrk="1" hangingPunct="1">
              <a:lnSpc>
                <a:spcPct val="12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kumimoji="0" lang="zh-CN" altLang="en-US" b="0">
                <a:solidFill>
                  <a:srgbClr val="000000"/>
                </a:solidFill>
                <a:latin typeface="黑体" panose="02010609060101010101" pitchFamily="49" charset="-122"/>
              </a:rPr>
              <a:t>  </a:t>
            </a:r>
            <a:r>
              <a:rPr kumimoji="0" lang="en-US" altLang="zh-CN">
                <a:solidFill>
                  <a:srgbClr val="FF0066"/>
                </a:solidFill>
                <a:latin typeface="黑体" panose="02010609060101010101" pitchFamily="49" charset="-122"/>
              </a:rPr>
              <a:t>1</a:t>
            </a:r>
            <a:r>
              <a:rPr kumimoji="0" lang="zh-CN" altLang="en-US">
                <a:solidFill>
                  <a:srgbClr val="FF0066"/>
                </a:solidFill>
                <a:latin typeface="黑体" panose="02010609060101010101" pitchFamily="49" charset="-122"/>
              </a:rPr>
              <a:t>）</a:t>
            </a:r>
            <a:r>
              <a:rPr kumimoji="0" lang="zh-CN" altLang="en-US">
                <a:solidFill>
                  <a:srgbClr val="FF0066"/>
                </a:solidFill>
                <a:latin typeface="黑体" panose="02010609060101010101" pitchFamily="49" charset="-122"/>
                <a:hlinkClick r:id="rId7" action="ppaction://hlinkfile"/>
              </a:rPr>
              <a:t>高温淬火</a:t>
            </a:r>
            <a:r>
              <a:rPr kumimoji="0" lang="zh-CN" altLang="en-US" b="0">
                <a:solidFill>
                  <a:srgbClr val="000000"/>
                </a:solidFill>
                <a:latin typeface="黑体" panose="02010609060101010101" pitchFamily="49" charset="-122"/>
              </a:rPr>
              <a:t>把空位保留到室温：加热后，使缺陷浓度较高，然后快速冷却，使点缺陷来不及复合过程。 </a:t>
            </a:r>
          </a:p>
          <a:p>
            <a:pPr algn="just" eaLnBrk="1" hangingPunct="1">
              <a:lnSpc>
                <a:spcPct val="12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kumimoji="0" lang="zh-CN" altLang="en-US" b="0">
                <a:solidFill>
                  <a:srgbClr val="000000"/>
                </a:solidFill>
                <a:latin typeface="黑体" panose="02010609060101010101" pitchFamily="49" charset="-122"/>
              </a:rPr>
              <a:t>  </a:t>
            </a:r>
            <a:r>
              <a:rPr kumimoji="0" lang="en-US" altLang="zh-CN">
                <a:solidFill>
                  <a:srgbClr val="FF0066"/>
                </a:solidFill>
                <a:latin typeface="黑体" panose="02010609060101010101" pitchFamily="49" charset="-122"/>
              </a:rPr>
              <a:t>2</a:t>
            </a:r>
            <a:r>
              <a:rPr kumimoji="0" lang="zh-CN" altLang="en-US">
                <a:solidFill>
                  <a:srgbClr val="FF0066"/>
                </a:solidFill>
                <a:latin typeface="黑体" panose="02010609060101010101" pitchFamily="49" charset="-122"/>
              </a:rPr>
              <a:t>）</a:t>
            </a:r>
            <a:r>
              <a:rPr kumimoji="0" lang="zh-CN" altLang="en-US">
                <a:solidFill>
                  <a:srgbClr val="FF0066"/>
                </a:solidFill>
                <a:latin typeface="黑体" panose="02010609060101010101" pitchFamily="49" charset="-122"/>
                <a:hlinkClick r:id="rId8" action="ppaction://hlinkfile"/>
              </a:rPr>
              <a:t>辐照</a:t>
            </a:r>
            <a:r>
              <a:rPr kumimoji="0" lang="zh-CN" altLang="en-US" b="0">
                <a:solidFill>
                  <a:srgbClr val="000000"/>
                </a:solidFill>
                <a:latin typeface="黑体" panose="02010609060101010101" pitchFamily="49" charset="-122"/>
              </a:rPr>
              <a:t>：高能粒子辐照晶体，形成数量相等的空位和间隙原子（原子不断离位而产生）。</a:t>
            </a:r>
          </a:p>
          <a:p>
            <a:pPr algn="just" eaLnBrk="1" hangingPunct="1">
              <a:lnSpc>
                <a:spcPct val="12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kumimoji="0" lang="zh-CN" altLang="en-US" b="0">
                <a:solidFill>
                  <a:srgbClr val="000000"/>
                </a:solidFill>
                <a:latin typeface="黑体" panose="02010609060101010101" pitchFamily="49" charset="-122"/>
              </a:rPr>
              <a:t>  </a:t>
            </a:r>
            <a:r>
              <a:rPr kumimoji="0" lang="en-US" altLang="zh-CN">
                <a:solidFill>
                  <a:srgbClr val="FF0066"/>
                </a:solidFill>
                <a:latin typeface="黑体" panose="02010609060101010101" pitchFamily="49" charset="-122"/>
              </a:rPr>
              <a:t>3</a:t>
            </a:r>
            <a:r>
              <a:rPr kumimoji="0" lang="zh-CN" altLang="en-US">
                <a:solidFill>
                  <a:srgbClr val="FF0066"/>
                </a:solidFill>
                <a:latin typeface="黑体" panose="02010609060101010101" pitchFamily="49" charset="-122"/>
              </a:rPr>
              <a:t>）塑性变形：</a:t>
            </a:r>
            <a:r>
              <a:rPr kumimoji="0" lang="zh-CN" altLang="en-US" b="0">
                <a:solidFill>
                  <a:srgbClr val="000000"/>
                </a:solidFill>
                <a:latin typeface="黑体" panose="02010609060101010101" pitchFamily="49" charset="-122"/>
              </a:rPr>
              <a:t>位错滑移并交割后留下大量的点缺陷。       </a:t>
            </a:r>
          </a:p>
          <a:p>
            <a:pPr algn="just" eaLnBrk="1" hangingPunct="1">
              <a:lnSpc>
                <a:spcPct val="12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kumimoji="0" lang="zh-CN" altLang="en-US" b="0">
                <a:solidFill>
                  <a:srgbClr val="000000"/>
                </a:solidFill>
                <a:latin typeface="黑体" panose="02010609060101010101" pitchFamily="49" charset="-122"/>
              </a:rPr>
              <a:t>           另外，点缺陷还会聚集成空位片，过多的空位片造成材料区域崩塌而破坏，形成孔洞。</a:t>
            </a:r>
          </a:p>
        </p:txBody>
      </p:sp>
      <p:sp>
        <p:nvSpPr>
          <p:cNvPr id="534541" name="Rectangle 13">
            <a:extLst>
              <a:ext uri="{FF2B5EF4-FFF2-40B4-BE49-F238E27FC236}">
                <a16:creationId xmlns:a16="http://schemas.microsoft.com/office/drawing/2014/main" id="{85BFFBBC-7F10-46CA-8A91-8E5A246679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2275" y="836613"/>
            <a:ext cx="43926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chemeClr val="accent2"/>
                </a:solidFill>
                <a:latin typeface="黑体" panose="02010609060101010101" pitchFamily="49" charset="-122"/>
              </a:rPr>
              <a:t>3. </a:t>
            </a:r>
            <a:r>
              <a:rPr lang="zh-CN" altLang="en-US" sz="2800">
                <a:solidFill>
                  <a:schemeClr val="accent2"/>
                </a:solidFill>
                <a:latin typeface="黑体" panose="02010609060101010101" pitchFamily="49" charset="-122"/>
              </a:rPr>
              <a:t>过饱和点缺陷的产生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34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534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4539" grpId="0" animBg="1"/>
      <p:bldP spid="9219" grpId="0" build="p"/>
      <p:bldP spid="53454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日期占位符 3">
            <a:extLst>
              <a:ext uri="{FF2B5EF4-FFF2-40B4-BE49-F238E27FC236}">
                <a16:creationId xmlns:a16="http://schemas.microsoft.com/office/drawing/2014/main" id="{D206D6CA-8329-4594-BD13-B2975B612F69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94D5824-E777-4E75-8078-530205201690}" type="datetime10">
              <a:rPr lang="zh-CN" altLang="en-US" sz="1400" b="0" smtClean="0">
                <a:solidFill>
                  <a:schemeClr val="tx1"/>
                </a:solidFill>
              </a:rPr>
              <a:pPr eaLnBrk="1" hangingPunct="1"/>
              <a:t>20:29</a:t>
            </a:fld>
            <a:endParaRPr lang="en-US" altLang="zh-CN" sz="1400" b="0">
              <a:solidFill>
                <a:schemeClr val="tx1"/>
              </a:solidFill>
            </a:endParaRPr>
          </a:p>
        </p:txBody>
      </p:sp>
      <p:sp>
        <p:nvSpPr>
          <p:cNvPr id="13" name="页脚占位符 4">
            <a:extLst>
              <a:ext uri="{FF2B5EF4-FFF2-40B4-BE49-F238E27FC236}">
                <a16:creationId xmlns:a16="http://schemas.microsoft.com/office/drawing/2014/main" id="{C57F5FDD-AA01-4DDC-97F1-170F13ACE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机电工程学院</a:t>
            </a:r>
          </a:p>
        </p:txBody>
      </p:sp>
      <p:sp>
        <p:nvSpPr>
          <p:cNvPr id="24580" name="Text Box 2">
            <a:extLst>
              <a:ext uri="{FF2B5EF4-FFF2-40B4-BE49-F238E27FC236}">
                <a16:creationId xmlns:a16="http://schemas.microsoft.com/office/drawing/2014/main" id="{ADBEE53D-B6B8-40F9-ADE0-4F1A82D266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188" y="1341438"/>
            <a:ext cx="1084262" cy="349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en-US" altLang="zh-CN" sz="1400">
              <a:solidFill>
                <a:schemeClr val="tx1"/>
              </a:solidFill>
            </a:endParaRPr>
          </a:p>
          <a:p>
            <a:pPr eaLnBrk="1" hangingPunct="1"/>
            <a:endParaRPr kumimoji="0" lang="en-US" altLang="zh-CN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4.0 </a:t>
            </a:r>
            <a:r>
              <a:rPr kumimoji="0" lang="zh-CN" altLang="en-US" sz="1400">
                <a:solidFill>
                  <a:schemeClr val="tx1"/>
                </a:solidFill>
                <a:hlinkClick r:id="rId2" action="ppaction://hlinksldjump"/>
              </a:rPr>
              <a:t>概述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4.1 </a:t>
            </a:r>
            <a:r>
              <a:rPr kumimoji="0" lang="zh-CN" altLang="en-US" sz="1400">
                <a:solidFill>
                  <a:schemeClr val="tx1"/>
                </a:solidFill>
                <a:hlinkClick r:id="rId3" action="ppaction://hlinksldjump"/>
              </a:rPr>
              <a:t>点缺陷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4.2 </a:t>
            </a:r>
            <a:r>
              <a:rPr kumimoji="0" lang="zh-CN" altLang="en-US" sz="1400">
                <a:solidFill>
                  <a:schemeClr val="tx1"/>
                </a:solidFill>
                <a:hlinkClick r:id="rId2" action="ppaction://hlinksldjump"/>
              </a:rPr>
              <a:t>位错的基本概念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4.3 </a:t>
            </a:r>
            <a:r>
              <a:rPr kumimoji="0" lang="zh-CN" altLang="en-US" sz="1400">
                <a:solidFill>
                  <a:schemeClr val="tx1"/>
                </a:solidFill>
                <a:hlinkClick r:id="rId4" action="ppaction://hlinksldjump"/>
              </a:rPr>
              <a:t>位错的能量及交互作用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4.4</a:t>
            </a:r>
            <a:r>
              <a:rPr kumimoji="0" lang="zh-CN" altLang="en-US" sz="1400">
                <a:solidFill>
                  <a:schemeClr val="tx1"/>
                </a:solidFill>
                <a:hlinkClick r:id="rId5" action="ppaction://hlinksldjump"/>
              </a:rPr>
              <a:t>晶体中的界面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en-US" altLang="zh-CN" sz="1400">
              <a:solidFill>
                <a:schemeClr val="tx1"/>
              </a:solidFill>
            </a:endParaRPr>
          </a:p>
        </p:txBody>
      </p:sp>
      <p:grpSp>
        <p:nvGrpSpPr>
          <p:cNvPr id="24581" name="Group 3">
            <a:extLst>
              <a:ext uri="{FF2B5EF4-FFF2-40B4-BE49-F238E27FC236}">
                <a16:creationId xmlns:a16="http://schemas.microsoft.com/office/drawing/2014/main" id="{C846E8DE-9701-415A-9DC6-788CA5C4F9B6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6237288"/>
            <a:ext cx="792163" cy="304800"/>
            <a:chOff x="731" y="3838"/>
            <a:chExt cx="615" cy="277"/>
          </a:xfrm>
        </p:grpSpPr>
        <p:sp>
          <p:nvSpPr>
            <p:cNvPr id="24588" name="Text Box 4">
              <a:hlinkClick r:id="rId6" action="ppaction://hlinksldjump"/>
              <a:extLst>
                <a:ext uri="{FF2B5EF4-FFF2-40B4-BE49-F238E27FC236}">
                  <a16:creationId xmlns:a16="http://schemas.microsoft.com/office/drawing/2014/main" id="{AF6120C6-B747-4EF9-9199-BB763FF0BD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3" y="3838"/>
              <a:ext cx="544" cy="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1400">
                  <a:solidFill>
                    <a:srgbClr val="0000C0"/>
                  </a:solidFill>
                  <a:latin typeface="Tahoma" panose="020B0604030504040204" pitchFamily="34" charset="0"/>
                  <a:hlinkClick r:id="rId6" action="ppaction://hlinksldjump"/>
                </a:rPr>
                <a:t>返回</a:t>
              </a:r>
              <a:endParaRPr lang="zh-CN" altLang="en-US" sz="1400">
                <a:solidFill>
                  <a:srgbClr val="0000C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24589" name="AutoShape 5">
              <a:extLst>
                <a:ext uri="{FF2B5EF4-FFF2-40B4-BE49-F238E27FC236}">
                  <a16:creationId xmlns:a16="http://schemas.microsoft.com/office/drawing/2014/main" id="{531D7474-4CC6-4959-9965-29EF003FA3D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731" y="3838"/>
              <a:ext cx="615" cy="261"/>
            </a:xfrm>
            <a:prstGeom prst="chevron">
              <a:avLst>
                <a:gd name="adj" fmla="val 58908"/>
              </a:avLst>
            </a:prstGeom>
            <a:noFill/>
            <a:ln w="25400" algn="ctr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24582" name="Rectangle 6">
            <a:extLst>
              <a:ext uri="{FF2B5EF4-FFF2-40B4-BE49-F238E27FC236}">
                <a16:creationId xmlns:a16="http://schemas.microsoft.com/office/drawing/2014/main" id="{D28FB077-D25A-4DE1-92EF-9AD81FB8AC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4388" y="620713"/>
            <a:ext cx="1979612" cy="390525"/>
          </a:xfrm>
          <a:prstGeom prst="rect">
            <a:avLst/>
          </a:prstGeom>
          <a:solidFill>
            <a:srgbClr val="CCFFCC">
              <a:alpha val="30196"/>
            </a:srgbClr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9200" prstMaterial="legacyMatte">
            <a:bevelT w="13500" h="13500" prst="angle"/>
            <a:bevelB w="13500" h="13500" prst="angle"/>
            <a:extrusionClr>
              <a:srgbClr val="CCECFF"/>
            </a:extrusionClr>
            <a:contourClr>
              <a:srgbClr val="CCFFCC"/>
            </a:contourClr>
          </a:sp3d>
        </p:spPr>
        <p:txBody>
          <a:bodyPr anchor="ctr">
            <a:flatTx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0" lang="en-US" altLang="zh-CN" sz="2000">
                <a:solidFill>
                  <a:srgbClr val="000099"/>
                </a:solidFill>
              </a:rPr>
              <a:t>4.1 </a:t>
            </a:r>
            <a:r>
              <a:rPr kumimoji="0" lang="zh-CN" altLang="en-US" sz="2000">
                <a:solidFill>
                  <a:schemeClr val="tx2"/>
                </a:solidFill>
              </a:rPr>
              <a:t>点缺陷</a:t>
            </a:r>
            <a:endParaRPr kumimoji="0" lang="zh-CN" altLang="en-US" sz="2000">
              <a:solidFill>
                <a:schemeClr val="tx2"/>
              </a:solidFill>
              <a:latin typeface="宋体" panose="02010600030101010101" pitchFamily="2" charset="-122"/>
            </a:endParaRPr>
          </a:p>
        </p:txBody>
      </p:sp>
      <p:sp>
        <p:nvSpPr>
          <p:cNvPr id="24583" name="AutoShape 7">
            <a:extLst>
              <a:ext uri="{FF2B5EF4-FFF2-40B4-BE49-F238E27FC236}">
                <a16:creationId xmlns:a16="http://schemas.microsoft.com/office/drawing/2014/main" id="{FD37E086-2256-47E2-9E72-C682F215FA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8888" y="2276475"/>
            <a:ext cx="144462" cy="142875"/>
          </a:xfrm>
          <a:prstGeom prst="rightArrow">
            <a:avLst>
              <a:gd name="adj1" fmla="val 50000"/>
              <a:gd name="adj2" fmla="val 25278"/>
            </a:avLst>
          </a:prstGeom>
          <a:noFill/>
          <a:ln w="9525" algn="ctr">
            <a:solidFill>
              <a:srgbClr val="0000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33512" name="Rectangle 8">
            <a:extLst>
              <a:ext uri="{FF2B5EF4-FFF2-40B4-BE49-F238E27FC236}">
                <a16:creationId xmlns:a16="http://schemas.microsoft.com/office/drawing/2014/main" id="{0DC87A25-3DA0-48C3-84D1-752C8BC268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6375" y="1341438"/>
            <a:ext cx="7667625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>
                <a:solidFill>
                  <a:schemeClr val="tx1"/>
                </a:solidFill>
              </a:rPr>
              <a:t>点缺陷还可以造成金属物理性能与力学性能的变化。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>
                <a:solidFill>
                  <a:srgbClr val="FF3300"/>
                </a:solidFill>
                <a:cs typeface="Times New Roman" panose="02020603050405020304" pitchFamily="18" charset="0"/>
              </a:rPr>
              <a:t>①</a:t>
            </a:r>
            <a:r>
              <a:rPr lang="zh-CN" altLang="en-US">
                <a:solidFill>
                  <a:schemeClr val="tx1"/>
                </a:solidFill>
              </a:rPr>
              <a:t>引起</a:t>
            </a:r>
            <a:r>
              <a:rPr lang="zh-CN" altLang="en-US" sz="2800">
                <a:solidFill>
                  <a:srgbClr val="CC0000"/>
                </a:solidFill>
              </a:rPr>
              <a:t>电阻的增加</a:t>
            </a:r>
            <a:r>
              <a:rPr lang="zh-CN" altLang="en-US">
                <a:solidFill>
                  <a:schemeClr val="tx1"/>
                </a:solidFill>
              </a:rPr>
              <a:t>，晶体中存在点缺陷。</a:t>
            </a:r>
          </a:p>
        </p:txBody>
      </p:sp>
      <p:sp>
        <p:nvSpPr>
          <p:cNvPr id="533513" name="Rectangle 9">
            <a:extLst>
              <a:ext uri="{FF2B5EF4-FFF2-40B4-BE49-F238E27FC236}">
                <a16:creationId xmlns:a16="http://schemas.microsoft.com/office/drawing/2014/main" id="{B5C4FE61-6428-44AB-BEAE-65E60F423A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350" y="2420938"/>
            <a:ext cx="7740650" cy="387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b="0">
                <a:solidFill>
                  <a:schemeClr val="tx1"/>
                </a:solidFill>
              </a:rPr>
              <a:t>破坏了原子排列的规律性，使电子在传导时的散射增加，从而增加了电阻。</a:t>
            </a:r>
          </a:p>
          <a:p>
            <a:pPr eaLnBrk="1" hangingPunct="1">
              <a:spcBef>
                <a:spcPct val="20000"/>
              </a:spcBef>
            </a:pPr>
            <a:r>
              <a:rPr lang="zh-CN" altLang="en-US" b="0">
                <a:solidFill>
                  <a:srgbClr val="FF3300"/>
                </a:solidFill>
              </a:rPr>
              <a:t>②</a:t>
            </a:r>
            <a:r>
              <a:rPr lang="zh-CN" altLang="en-US" b="0">
                <a:solidFill>
                  <a:schemeClr val="tx1"/>
                </a:solidFill>
              </a:rPr>
              <a:t>空位的存在使晶体的</a:t>
            </a:r>
            <a:r>
              <a:rPr lang="zh-CN" altLang="en-US" sz="2800" b="0">
                <a:solidFill>
                  <a:srgbClr val="CC0000"/>
                </a:solidFill>
              </a:rPr>
              <a:t>密度下降</a:t>
            </a:r>
            <a:r>
              <a:rPr lang="zh-CN" altLang="en-US" b="0">
                <a:solidFill>
                  <a:schemeClr val="tx1"/>
                </a:solidFill>
              </a:rPr>
              <a:t>，体积膨胀。</a:t>
            </a:r>
          </a:p>
          <a:p>
            <a:pPr eaLnBrk="1" hangingPunct="1">
              <a:spcBef>
                <a:spcPct val="20000"/>
              </a:spcBef>
            </a:pPr>
            <a:r>
              <a:rPr lang="zh-CN" altLang="en-US" b="0">
                <a:solidFill>
                  <a:srgbClr val="FF3300"/>
                </a:solidFill>
              </a:rPr>
              <a:t>③</a:t>
            </a:r>
            <a:r>
              <a:rPr lang="zh-CN" altLang="en-US" b="0">
                <a:solidFill>
                  <a:schemeClr val="tx1"/>
                </a:solidFill>
              </a:rPr>
              <a:t>空位的存在及其运动是晶体高温下发生</a:t>
            </a:r>
            <a:r>
              <a:rPr lang="zh-CN" altLang="en-US" sz="2800" b="0">
                <a:solidFill>
                  <a:srgbClr val="CC0000"/>
                </a:solidFill>
              </a:rPr>
              <a:t>蠕变</a:t>
            </a:r>
            <a:r>
              <a:rPr lang="zh-CN" altLang="en-US" b="0">
                <a:solidFill>
                  <a:schemeClr val="tx1"/>
                </a:solidFill>
              </a:rPr>
              <a:t>的重要原因之一。</a:t>
            </a:r>
          </a:p>
          <a:p>
            <a:pPr eaLnBrk="1" hangingPunct="1">
              <a:spcBef>
                <a:spcPct val="20000"/>
              </a:spcBef>
            </a:pPr>
            <a:r>
              <a:rPr lang="zh-CN" altLang="en-US" b="0">
                <a:solidFill>
                  <a:srgbClr val="FF3300"/>
                </a:solidFill>
              </a:rPr>
              <a:t>④</a:t>
            </a:r>
            <a:r>
              <a:rPr lang="zh-CN" altLang="en-US" b="0">
                <a:solidFill>
                  <a:schemeClr val="tx1"/>
                </a:solidFill>
              </a:rPr>
              <a:t>高温快速冷却时保留的空位，或经辐照处理后空位，这些过量空位往往沿一些晶面</a:t>
            </a:r>
            <a:r>
              <a:rPr lang="zh-CN" altLang="en-US" sz="2800" b="0">
                <a:solidFill>
                  <a:srgbClr val="CC0000"/>
                </a:solidFill>
              </a:rPr>
              <a:t>聚集</a:t>
            </a:r>
            <a:r>
              <a:rPr lang="zh-CN" altLang="en-US" b="0">
                <a:solidFill>
                  <a:schemeClr val="tx1"/>
                </a:solidFill>
              </a:rPr>
              <a:t>，形成空位片，或它们与其他晶体缺陷发生</a:t>
            </a:r>
            <a:r>
              <a:rPr lang="zh-CN" altLang="en-US" sz="2800" b="0">
                <a:solidFill>
                  <a:srgbClr val="CC0000"/>
                </a:solidFill>
              </a:rPr>
              <a:t>交互作用</a:t>
            </a:r>
            <a:r>
              <a:rPr lang="zh-CN" altLang="en-US" b="0">
                <a:solidFill>
                  <a:schemeClr val="tx1"/>
                </a:solidFill>
              </a:rPr>
              <a:t>，因而使材料强度有所提高，但同时也引起显著的脆性。</a:t>
            </a:r>
          </a:p>
        </p:txBody>
      </p:sp>
      <p:sp>
        <p:nvSpPr>
          <p:cNvPr id="533514" name="AutoShape 10">
            <a:extLst>
              <a:ext uri="{FF2B5EF4-FFF2-40B4-BE49-F238E27FC236}">
                <a16:creationId xmlns:a16="http://schemas.microsoft.com/office/drawing/2014/main" id="{F3B97545-974B-4E11-8EFB-56F56A13DA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75700" y="6459538"/>
            <a:ext cx="288925" cy="331787"/>
          </a:xfrm>
          <a:prstGeom prst="horizontalScroll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rIns="92075" bIns="46038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4587" name="Rectangle 11">
            <a:extLst>
              <a:ext uri="{FF2B5EF4-FFF2-40B4-BE49-F238E27FC236}">
                <a16:creationId xmlns:a16="http://schemas.microsoft.com/office/drawing/2014/main" id="{0E128519-4A0F-4458-A831-71EF5AB928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350" y="692150"/>
            <a:ext cx="4824413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/>
              <a:t>三、点缺陷与材料行为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33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33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5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335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5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335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5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335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533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3512" grpId="0"/>
      <p:bldP spid="533513" grpId="0" build="p"/>
      <p:bldP spid="53351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日期占位符 1">
            <a:extLst>
              <a:ext uri="{FF2B5EF4-FFF2-40B4-BE49-F238E27FC236}">
                <a16:creationId xmlns:a16="http://schemas.microsoft.com/office/drawing/2014/main" id="{AD9CC73B-3B77-458C-A96B-D7E601406B2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B296B8E8-4E8D-45FD-B7B8-2BDA44B2A8A5}" type="datetime10">
              <a:rPr lang="zh-CN" altLang="en-US" sz="1400" b="0" smtClean="0">
                <a:solidFill>
                  <a:schemeClr val="tx1"/>
                </a:solidFill>
              </a:rPr>
              <a:pPr eaLnBrk="1" hangingPunct="1"/>
              <a:t>20:29</a:t>
            </a:fld>
            <a:endParaRPr lang="en-US" altLang="zh-CN" sz="1400" b="0">
              <a:solidFill>
                <a:schemeClr val="tx1"/>
              </a:solidFill>
            </a:endParaRPr>
          </a:p>
        </p:txBody>
      </p:sp>
      <p:sp>
        <p:nvSpPr>
          <p:cNvPr id="7" name="页脚占位符 2">
            <a:extLst>
              <a:ext uri="{FF2B5EF4-FFF2-40B4-BE49-F238E27FC236}">
                <a16:creationId xmlns:a16="http://schemas.microsoft.com/office/drawing/2014/main" id="{7AA97DD6-D856-4795-AC71-67BB72DBB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机电工程学院</a:t>
            </a:r>
          </a:p>
        </p:txBody>
      </p:sp>
      <p:sp>
        <p:nvSpPr>
          <p:cNvPr id="805990" name="AutoShape 102">
            <a:extLst>
              <a:ext uri="{FF2B5EF4-FFF2-40B4-BE49-F238E27FC236}">
                <a16:creationId xmlns:a16="http://schemas.microsoft.com/office/drawing/2014/main" id="{E70BA984-681E-4029-A89B-BEA5ABA19C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75700" y="6459538"/>
            <a:ext cx="288925" cy="331787"/>
          </a:xfrm>
          <a:prstGeom prst="horizontalScroll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rIns="92075" bIns="46038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805991" name="Rectangle 1030">
            <a:extLst>
              <a:ext uri="{FF2B5EF4-FFF2-40B4-BE49-F238E27FC236}">
                <a16:creationId xmlns:a16="http://schemas.microsoft.com/office/drawing/2014/main" id="{9C728716-2D19-4BDF-821A-D8E9CAE067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1916113"/>
            <a:ext cx="8534400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kumimoji="0" lang="en-US" altLang="zh-CN" b="0">
                <a:solidFill>
                  <a:schemeClr val="tx1"/>
                </a:solidFill>
                <a:latin typeface="黑体" panose="02010609060101010101" pitchFamily="49" charset="-122"/>
              </a:rPr>
              <a:t>1</a:t>
            </a:r>
            <a:r>
              <a:rPr kumimoji="0" lang="zh-CN" altLang="en-US" b="0">
                <a:solidFill>
                  <a:schemeClr val="tx1"/>
                </a:solidFill>
                <a:latin typeface="黑体" panose="02010609060101010101" pitchFamily="49" charset="-122"/>
              </a:rPr>
              <a:t>、</a:t>
            </a:r>
            <a:r>
              <a:rPr kumimoji="0" lang="zh-CN" altLang="en-US" b="0">
                <a:solidFill>
                  <a:srgbClr val="000000"/>
                </a:solidFill>
                <a:latin typeface="黑体" panose="02010609060101010101" pitchFamily="49" charset="-122"/>
              </a:rPr>
              <a:t>点缺陷是热力学稳定的缺陷。</a:t>
            </a:r>
          </a:p>
          <a:p>
            <a:pPr eaLnBrk="1" hangingPunct="1">
              <a:lnSpc>
                <a:spcPct val="110000"/>
              </a:lnSpc>
            </a:pPr>
            <a:r>
              <a:rPr kumimoji="0" lang="en-US" altLang="zh-CN" b="0">
                <a:solidFill>
                  <a:srgbClr val="000000"/>
                </a:solidFill>
                <a:latin typeface="黑体" panose="02010609060101010101" pitchFamily="49" charset="-122"/>
              </a:rPr>
              <a:t>2</a:t>
            </a:r>
            <a:r>
              <a:rPr kumimoji="0" lang="zh-CN" altLang="en-US" b="0">
                <a:solidFill>
                  <a:srgbClr val="000000"/>
                </a:solidFill>
                <a:latin typeface="黑体" panose="02010609060101010101" pitchFamily="49" charset="-122"/>
              </a:rPr>
              <a:t>、不同金属点缺陷形成能不同，空位形成能比间隙原子低。</a:t>
            </a:r>
          </a:p>
          <a:p>
            <a:pPr eaLnBrk="1" hangingPunct="1">
              <a:lnSpc>
                <a:spcPct val="110000"/>
              </a:lnSpc>
            </a:pPr>
            <a:r>
              <a:rPr kumimoji="0" lang="en-US" altLang="zh-CN" b="0">
                <a:solidFill>
                  <a:srgbClr val="000000"/>
                </a:solidFill>
                <a:latin typeface="黑体" panose="02010609060101010101" pitchFamily="49" charset="-122"/>
              </a:rPr>
              <a:t>3</a:t>
            </a:r>
            <a:r>
              <a:rPr kumimoji="0" lang="zh-CN" altLang="en-US" b="0">
                <a:solidFill>
                  <a:srgbClr val="000000"/>
                </a:solidFill>
                <a:latin typeface="黑体" panose="02010609060101010101" pitchFamily="49" charset="-122"/>
              </a:rPr>
              <a:t>、点缺陷浓度与点缺陷形成能、温度密切相关。</a:t>
            </a:r>
          </a:p>
          <a:p>
            <a:pPr eaLnBrk="1" hangingPunct="1">
              <a:lnSpc>
                <a:spcPct val="110000"/>
              </a:lnSpc>
            </a:pPr>
            <a:endParaRPr kumimoji="0" lang="zh-CN" altLang="en-US" b="0">
              <a:solidFill>
                <a:srgbClr val="000000"/>
              </a:solidFill>
              <a:latin typeface="黑体" panose="02010609060101010101" pitchFamily="49" charset="-122"/>
            </a:endParaRPr>
          </a:p>
          <a:p>
            <a:pPr eaLnBrk="1" hangingPunct="1">
              <a:lnSpc>
                <a:spcPct val="110000"/>
              </a:lnSpc>
            </a:pPr>
            <a:endParaRPr kumimoji="0" lang="zh-CN" altLang="en-US" b="0">
              <a:solidFill>
                <a:srgbClr val="000000"/>
              </a:solidFill>
              <a:latin typeface="黑体" panose="02010609060101010101" pitchFamily="49" charset="-122"/>
            </a:endParaRPr>
          </a:p>
          <a:p>
            <a:pPr eaLnBrk="1" hangingPunct="1">
              <a:lnSpc>
                <a:spcPct val="110000"/>
              </a:lnSpc>
            </a:pPr>
            <a:endParaRPr kumimoji="0" lang="zh-CN" altLang="en-US" b="0">
              <a:solidFill>
                <a:srgbClr val="000000"/>
              </a:solidFill>
              <a:latin typeface="黑体" panose="02010609060101010101" pitchFamily="49" charset="-122"/>
            </a:endParaRPr>
          </a:p>
          <a:p>
            <a:pPr eaLnBrk="1" hangingPunct="1">
              <a:lnSpc>
                <a:spcPct val="110000"/>
              </a:lnSpc>
            </a:pPr>
            <a:r>
              <a:rPr kumimoji="0" lang="en-US" altLang="zh-CN" b="0">
                <a:solidFill>
                  <a:srgbClr val="000000"/>
                </a:solidFill>
                <a:latin typeface="黑体" panose="02010609060101010101" pitchFamily="49" charset="-122"/>
              </a:rPr>
              <a:t>4</a:t>
            </a:r>
            <a:r>
              <a:rPr kumimoji="0" lang="zh-CN" altLang="en-US" b="0">
                <a:solidFill>
                  <a:srgbClr val="000000"/>
                </a:solidFill>
                <a:latin typeface="黑体" panose="02010609060101010101" pitchFamily="49" charset="-122"/>
              </a:rPr>
              <a:t>、点缺陷对金属的物理及力学性能有明显影响</a:t>
            </a:r>
          </a:p>
          <a:p>
            <a:pPr eaLnBrk="1" hangingPunct="1">
              <a:lnSpc>
                <a:spcPct val="110000"/>
              </a:lnSpc>
            </a:pPr>
            <a:r>
              <a:rPr kumimoji="0" lang="en-US" altLang="zh-CN" b="0">
                <a:solidFill>
                  <a:srgbClr val="000000"/>
                </a:solidFill>
                <a:latin typeface="黑体" panose="02010609060101010101" pitchFamily="49" charset="-122"/>
              </a:rPr>
              <a:t>5</a:t>
            </a:r>
            <a:r>
              <a:rPr kumimoji="0" lang="zh-CN" altLang="en-US" b="0">
                <a:solidFill>
                  <a:srgbClr val="000000"/>
                </a:solidFill>
                <a:latin typeface="黑体" panose="02010609060101010101" pitchFamily="49" charset="-122"/>
              </a:rPr>
              <a:t>、点缺陷对材料的高温蠕变、化学热处理、时效、表面氧化、烧结有重要影响</a:t>
            </a:r>
          </a:p>
          <a:p>
            <a:pPr eaLnBrk="1" hangingPunct="1"/>
            <a:endParaRPr kumimoji="0" lang="en-US" altLang="zh-CN" b="0">
              <a:solidFill>
                <a:srgbClr val="000000"/>
              </a:solidFill>
              <a:latin typeface="黑体" panose="02010609060101010101" pitchFamily="49" charset="-122"/>
            </a:endParaRPr>
          </a:p>
        </p:txBody>
      </p:sp>
      <p:graphicFrame>
        <p:nvGraphicFramePr>
          <p:cNvPr id="805992" name="Object 104">
            <a:extLst>
              <a:ext uri="{FF2B5EF4-FFF2-40B4-BE49-F238E27FC236}">
                <a16:creationId xmlns:a16="http://schemas.microsoft.com/office/drawing/2014/main" id="{F2FC1662-F6E1-4A44-89BB-8DD941D01C9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476375" y="3213100"/>
          <a:ext cx="4464050" cy="1265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8" name="Equation" r:id="rId3" imgW="1523880" imgH="431640" progId="Equation.3">
                  <p:embed/>
                </p:oleObj>
              </mc:Choice>
              <mc:Fallback>
                <p:oleObj name="Equation" r:id="rId3" imgW="1523880" imgH="431640" progId="Equation.3">
                  <p:embed/>
                  <p:pic>
                    <p:nvPicPr>
                      <p:cNvPr id="0" name="Object 10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375" y="3213100"/>
                        <a:ext cx="4464050" cy="1265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3" name="Rectangle 105">
            <a:extLst>
              <a:ext uri="{FF2B5EF4-FFF2-40B4-BE49-F238E27FC236}">
                <a16:creationId xmlns:a16="http://schemas.microsoft.com/office/drawing/2014/main" id="{F8DE8634-C2E7-402A-8DE8-3B56BE7D47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981075"/>
            <a:ext cx="33845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/>
              <a:t>点缺陷小结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9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059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9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059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9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059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05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9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059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9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059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805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5990" grpId="0" animBg="1"/>
      <p:bldP spid="80599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日期占位符 3">
            <a:extLst>
              <a:ext uri="{FF2B5EF4-FFF2-40B4-BE49-F238E27FC236}">
                <a16:creationId xmlns:a16="http://schemas.microsoft.com/office/drawing/2014/main" id="{6D7AA3F4-E33D-4EAC-AE09-E4DE06F4A1F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71831061-9533-488C-960B-9E6873E8ADBD}" type="datetime10">
              <a:rPr lang="zh-CN" altLang="en-US" sz="1400" b="0" smtClean="0">
                <a:solidFill>
                  <a:schemeClr val="tx1"/>
                </a:solidFill>
              </a:rPr>
              <a:pPr eaLnBrk="1" hangingPunct="1"/>
              <a:t>20:29</a:t>
            </a:fld>
            <a:endParaRPr lang="en-US" altLang="zh-CN" sz="1400" b="0">
              <a:solidFill>
                <a:schemeClr val="tx1"/>
              </a:solidFill>
            </a:endParaRPr>
          </a:p>
        </p:txBody>
      </p:sp>
      <p:sp>
        <p:nvSpPr>
          <p:cNvPr id="4" name="页脚占位符 4">
            <a:extLst>
              <a:ext uri="{FF2B5EF4-FFF2-40B4-BE49-F238E27FC236}">
                <a16:creationId xmlns:a16="http://schemas.microsoft.com/office/drawing/2014/main" id="{8436E060-580F-43D3-B7A5-79425A0BD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机电工程学院</a:t>
            </a:r>
          </a:p>
        </p:txBody>
      </p:sp>
      <p:sp>
        <p:nvSpPr>
          <p:cNvPr id="11268" name="Rectangle 4">
            <a:extLst>
              <a:ext uri="{FF2B5EF4-FFF2-40B4-BE49-F238E27FC236}">
                <a16:creationId xmlns:a16="http://schemas.microsoft.com/office/drawing/2014/main" id="{6F725F7F-327F-4099-8E74-0AA63BC5D53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331913" y="1341438"/>
            <a:ext cx="7067550" cy="4525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buFontTx/>
              <a:buNone/>
            </a:pPr>
            <a:r>
              <a:rPr lang="zh-CN" altLang="en-US" sz="4000" b="1" dirty="0">
                <a:latin typeface="黑体" panose="02010609060101010101" pitchFamily="49" charset="-122"/>
              </a:rPr>
              <a:t>第四章 晶体缺陷</a:t>
            </a:r>
          </a:p>
          <a:p>
            <a:pPr eaLnBrk="1" hangingPunct="1">
              <a:buFontTx/>
              <a:buNone/>
            </a:pPr>
            <a:r>
              <a:rPr lang="en-US" altLang="zh-CN" b="1" dirty="0">
                <a:solidFill>
                  <a:srgbClr val="C00000"/>
                </a:solidFill>
                <a:latin typeface="黑体" panose="02010609060101010101" pitchFamily="49" charset="-122"/>
              </a:rPr>
              <a:t>4.0 </a:t>
            </a:r>
            <a:r>
              <a:rPr lang="zh-CN" altLang="en-US" b="1" dirty="0">
                <a:solidFill>
                  <a:srgbClr val="C00000"/>
                </a:solidFill>
                <a:latin typeface="黑体" panose="02010609060101010101" pitchFamily="49" charset="-122"/>
              </a:rPr>
              <a:t>概述</a:t>
            </a:r>
          </a:p>
          <a:p>
            <a:pPr eaLnBrk="1" hangingPunct="1">
              <a:buFontTx/>
              <a:buNone/>
            </a:pPr>
            <a:r>
              <a:rPr lang="en-US" altLang="zh-CN" b="1" dirty="0">
                <a:solidFill>
                  <a:srgbClr val="C00000"/>
                </a:solidFill>
                <a:latin typeface="黑体" panose="02010609060101010101" pitchFamily="49" charset="-122"/>
              </a:rPr>
              <a:t>4.1 </a:t>
            </a:r>
            <a:r>
              <a:rPr lang="zh-CN" altLang="en-US" b="1" dirty="0">
                <a:solidFill>
                  <a:srgbClr val="C00000"/>
                </a:solidFill>
                <a:latin typeface="黑体" panose="02010609060101010101" pitchFamily="49" charset="-122"/>
              </a:rPr>
              <a:t>点缺陷</a:t>
            </a:r>
          </a:p>
          <a:p>
            <a:pPr eaLnBrk="1" hangingPunct="1">
              <a:buFontTx/>
              <a:buNone/>
            </a:pPr>
            <a:r>
              <a:rPr lang="en-US" altLang="zh-CN" b="1" dirty="0">
                <a:latin typeface="黑体" panose="02010609060101010101" pitchFamily="49" charset="-122"/>
              </a:rPr>
              <a:t>4.2 </a:t>
            </a:r>
            <a:r>
              <a:rPr lang="zh-CN" altLang="en-US" b="1" dirty="0">
                <a:latin typeface="黑体" panose="02010609060101010101" pitchFamily="49" charset="-122"/>
              </a:rPr>
              <a:t>位错的基本概念</a:t>
            </a:r>
          </a:p>
          <a:p>
            <a:pPr eaLnBrk="1" hangingPunct="1">
              <a:buFontTx/>
              <a:buNone/>
            </a:pPr>
            <a:r>
              <a:rPr lang="en-US" altLang="zh-CN" b="1" dirty="0">
                <a:latin typeface="黑体" panose="02010609060101010101" pitchFamily="49" charset="-122"/>
              </a:rPr>
              <a:t>4.3 </a:t>
            </a:r>
            <a:r>
              <a:rPr lang="zh-CN" altLang="en-US" b="1" dirty="0">
                <a:latin typeface="黑体" panose="02010609060101010101" pitchFamily="49" charset="-122"/>
              </a:rPr>
              <a:t>位错的能量及交互作用</a:t>
            </a:r>
          </a:p>
          <a:p>
            <a:pPr eaLnBrk="1" hangingPunct="1">
              <a:buFontTx/>
              <a:buNone/>
            </a:pPr>
            <a:r>
              <a:rPr lang="en-US" altLang="zh-CN" b="1" dirty="0">
                <a:latin typeface="黑体" panose="02010609060101010101" pitchFamily="49" charset="-122"/>
              </a:rPr>
              <a:t>4.4 </a:t>
            </a:r>
            <a:r>
              <a:rPr lang="zh-CN" altLang="en-US" b="1" dirty="0">
                <a:latin typeface="黑体" panose="02010609060101010101" pitchFamily="49" charset="-122"/>
              </a:rPr>
              <a:t>晶体中的界面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日期占位符 3">
            <a:extLst>
              <a:ext uri="{FF2B5EF4-FFF2-40B4-BE49-F238E27FC236}">
                <a16:creationId xmlns:a16="http://schemas.microsoft.com/office/drawing/2014/main" id="{F7FDB96E-7A6E-4717-BCBA-9029ECE9D9F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5F4AC656-F42C-4142-8F9E-E1D6E7676007}" type="datetime10">
              <a:rPr lang="zh-CN" altLang="en-US" sz="1400" b="0" smtClean="0">
                <a:solidFill>
                  <a:schemeClr val="tx1"/>
                </a:solidFill>
              </a:rPr>
              <a:pPr eaLnBrk="1" hangingPunct="1"/>
              <a:t>20:29</a:t>
            </a:fld>
            <a:endParaRPr lang="en-US" altLang="zh-CN" sz="1400" b="0">
              <a:solidFill>
                <a:schemeClr val="tx1"/>
              </a:solidFill>
            </a:endParaRPr>
          </a:p>
        </p:txBody>
      </p:sp>
      <p:sp>
        <p:nvSpPr>
          <p:cNvPr id="4" name="页脚占位符 4">
            <a:extLst>
              <a:ext uri="{FF2B5EF4-FFF2-40B4-BE49-F238E27FC236}">
                <a16:creationId xmlns:a16="http://schemas.microsoft.com/office/drawing/2014/main" id="{B9CCA351-AFCF-4EBD-AB14-40ADDD95F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机电工程学院</a:t>
            </a:r>
          </a:p>
        </p:txBody>
      </p:sp>
      <p:sp>
        <p:nvSpPr>
          <p:cNvPr id="25604" name="Rectangle 2">
            <a:extLst>
              <a:ext uri="{FF2B5EF4-FFF2-40B4-BE49-F238E27FC236}">
                <a16:creationId xmlns:a16="http://schemas.microsoft.com/office/drawing/2014/main" id="{7FBFDA61-A003-496F-A1FA-B1AF2DCA77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916113"/>
            <a:ext cx="8229600" cy="4525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buFontTx/>
              <a:buNone/>
            </a:pPr>
            <a:r>
              <a:rPr lang="en-US" altLang="zh-CN" sz="9600"/>
              <a:t>END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11" descr="图片1">
            <a:extLst>
              <a:ext uri="{FF2B5EF4-FFF2-40B4-BE49-F238E27FC236}">
                <a16:creationId xmlns:a16="http://schemas.microsoft.com/office/drawing/2014/main" id="{104AD413-7C63-474B-B2A0-F905A455DD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1" b="11108"/>
          <a:stretch>
            <a:fillRect/>
          </a:stretch>
        </p:blipFill>
        <p:spPr bwMode="auto">
          <a:xfrm>
            <a:off x="323850" y="1125538"/>
            <a:ext cx="8305800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1100" name="AutoShape 12">
            <a:extLst>
              <a:ext uri="{FF2B5EF4-FFF2-40B4-BE49-F238E27FC236}">
                <a16:creationId xmlns:a16="http://schemas.microsoft.com/office/drawing/2014/main" id="{3AD241B7-F8E7-4EF7-8E28-13B771386F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75700" y="6459538"/>
            <a:ext cx="288925" cy="331787"/>
          </a:xfrm>
          <a:prstGeom prst="horizontalScroll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rIns="92075" bIns="46038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01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110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日期占位符 3">
            <a:extLst>
              <a:ext uri="{FF2B5EF4-FFF2-40B4-BE49-F238E27FC236}">
                <a16:creationId xmlns:a16="http://schemas.microsoft.com/office/drawing/2014/main" id="{2DB3DFD3-193A-4A68-A2BF-D1C1702E5F0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C47DE14A-1075-43C8-8B14-B97D803EF190}" type="datetime10">
              <a:rPr lang="zh-CN" altLang="en-US" sz="1400" b="0" smtClean="0">
                <a:solidFill>
                  <a:schemeClr val="tx1"/>
                </a:solidFill>
              </a:rPr>
              <a:pPr eaLnBrk="1" hangingPunct="1"/>
              <a:t>20:29</a:t>
            </a:fld>
            <a:endParaRPr lang="en-US" altLang="zh-CN" sz="1400" b="0">
              <a:solidFill>
                <a:schemeClr val="tx1"/>
              </a:solidFill>
            </a:endParaRPr>
          </a:p>
        </p:txBody>
      </p:sp>
      <p:sp>
        <p:nvSpPr>
          <p:cNvPr id="8" name="页脚占位符 4">
            <a:extLst>
              <a:ext uri="{FF2B5EF4-FFF2-40B4-BE49-F238E27FC236}">
                <a16:creationId xmlns:a16="http://schemas.microsoft.com/office/drawing/2014/main" id="{D7D3D9A4-DADC-4BAA-BDAF-686C43866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机电工程学院</a:t>
            </a:r>
          </a:p>
        </p:txBody>
      </p:sp>
      <p:grpSp>
        <p:nvGrpSpPr>
          <p:cNvPr id="2" name="Group 2">
            <a:extLst>
              <a:ext uri="{FF2B5EF4-FFF2-40B4-BE49-F238E27FC236}">
                <a16:creationId xmlns:a16="http://schemas.microsoft.com/office/drawing/2014/main" id="{90C8C794-45F2-40C4-8ACB-C44EC9D522FE}"/>
              </a:ext>
            </a:extLst>
          </p:cNvPr>
          <p:cNvGrpSpPr>
            <a:grpSpLocks/>
          </p:cNvGrpSpPr>
          <p:nvPr/>
        </p:nvGrpSpPr>
        <p:grpSpPr bwMode="auto">
          <a:xfrm>
            <a:off x="971550" y="1196975"/>
            <a:ext cx="7391400" cy="2759075"/>
            <a:chOff x="576" y="1008"/>
            <a:chExt cx="4656" cy="1738"/>
          </a:xfrm>
        </p:grpSpPr>
        <p:sp>
          <p:nvSpPr>
            <p:cNvPr id="27655" name="Rectangle 3">
              <a:extLst>
                <a:ext uri="{FF2B5EF4-FFF2-40B4-BE49-F238E27FC236}">
                  <a16:creationId xmlns:a16="http://schemas.microsoft.com/office/drawing/2014/main" id="{56AB3CF1-DD9E-474A-9A8D-FA291CD029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" y="2496"/>
              <a:ext cx="465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zh-CN" altLang="en-US" sz="2000">
                  <a:solidFill>
                    <a:srgbClr val="101016"/>
                  </a:solidFill>
                </a:rPr>
                <a:t>图</a:t>
              </a:r>
              <a:r>
                <a:rPr lang="zh-CN" altLang="en-US" sz="2000">
                  <a:solidFill>
                    <a:srgbClr val="101016"/>
                  </a:solidFill>
                  <a:cs typeface="Times New Roman" panose="02020603050405020304" pitchFamily="18" charset="0"/>
                </a:rPr>
                <a:t> </a:t>
              </a:r>
              <a:r>
                <a:rPr lang="zh-CN" altLang="en-US" sz="2000">
                  <a:solidFill>
                    <a:srgbClr val="101016"/>
                  </a:solidFill>
                </a:rPr>
                <a:t>晶体中的点缺陷</a:t>
              </a:r>
              <a:r>
                <a:rPr lang="en-US" altLang="zh-CN" sz="2000">
                  <a:solidFill>
                    <a:srgbClr val="101016"/>
                  </a:solidFill>
                  <a:cs typeface="Times New Roman" panose="02020603050405020304" pitchFamily="18" charset="0"/>
                </a:rPr>
                <a:t>(a) </a:t>
              </a:r>
              <a:r>
                <a:rPr lang="zh-CN" altLang="en-US" sz="2000">
                  <a:solidFill>
                    <a:srgbClr val="101016"/>
                  </a:solidFill>
                </a:rPr>
                <a:t>肖脱基空位</a:t>
              </a:r>
              <a:r>
                <a:rPr lang="zh-CN" altLang="en-US" sz="2000">
                  <a:solidFill>
                    <a:srgbClr val="101016"/>
                  </a:solidFill>
                  <a:cs typeface="Times New Roman" panose="02020603050405020304" pitchFamily="18" charset="0"/>
                </a:rPr>
                <a:t>         </a:t>
              </a:r>
              <a:r>
                <a:rPr lang="en-US" altLang="zh-CN" sz="2000">
                  <a:solidFill>
                    <a:srgbClr val="101016"/>
                  </a:solidFill>
                  <a:cs typeface="Times New Roman" panose="02020603050405020304" pitchFamily="18" charset="0"/>
                </a:rPr>
                <a:t>(b) </a:t>
              </a:r>
              <a:r>
                <a:rPr lang="zh-CN" altLang="en-US" sz="2000">
                  <a:solidFill>
                    <a:srgbClr val="101016"/>
                  </a:solidFill>
                </a:rPr>
                <a:t>弗兰克尔空位</a:t>
              </a:r>
              <a:r>
                <a:rPr lang="zh-CN" altLang="en-US" sz="2000">
                  <a:solidFill>
                    <a:srgbClr val="101016"/>
                  </a:solidFill>
                  <a:cs typeface="Times New Roman" panose="02020603050405020304" pitchFamily="18" charset="0"/>
                </a:rPr>
                <a:t></a:t>
              </a:r>
            </a:p>
          </p:txBody>
        </p:sp>
        <p:pic>
          <p:nvPicPr>
            <p:cNvPr id="27656" name="Picture 4" descr="Image00003">
              <a:extLst>
                <a:ext uri="{FF2B5EF4-FFF2-40B4-BE49-F238E27FC236}">
                  <a16:creationId xmlns:a16="http://schemas.microsoft.com/office/drawing/2014/main" id="{2D18011D-923F-4748-AAB2-D888249FBB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17" y="1008"/>
              <a:ext cx="3126" cy="1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03813" name="Text Box 5">
            <a:extLst>
              <a:ext uri="{FF2B5EF4-FFF2-40B4-BE49-F238E27FC236}">
                <a16:creationId xmlns:a16="http://schemas.microsoft.com/office/drawing/2014/main" id="{ADE6DB92-64EE-47DA-B70D-D048EDFF79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88" y="4292600"/>
            <a:ext cx="8153400" cy="199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Clr>
                <a:srgbClr val="FF0066"/>
              </a:buClr>
              <a:buSzPct val="80000"/>
              <a:buFont typeface="Wingdings" panose="05000000000000000000" pitchFamily="2" charset="2"/>
              <a:buChar char="u"/>
            </a:pPr>
            <a:r>
              <a:rPr lang="zh-CN" altLang="en-US">
                <a:solidFill>
                  <a:srgbClr val="FB359D"/>
                </a:solidFill>
              </a:rPr>
              <a:t>空位的两种类型：</a:t>
            </a:r>
          </a:p>
          <a:p>
            <a:pPr eaLnBrk="1" hangingPunct="1">
              <a:lnSpc>
                <a:spcPct val="120000"/>
              </a:lnSpc>
              <a:buClr>
                <a:srgbClr val="FF0066"/>
              </a:buClr>
              <a:buSzPct val="80000"/>
              <a:buFont typeface="Wingdings" panose="05000000000000000000" pitchFamily="2" charset="2"/>
              <a:buChar char="u"/>
            </a:pPr>
            <a:r>
              <a:rPr lang="zh-CN" altLang="en-US">
                <a:solidFill>
                  <a:srgbClr val="000000"/>
                </a:solidFill>
              </a:rPr>
              <a:t>离位原子迁移到晶体的表面上，这样形成的空位通常称为</a:t>
            </a:r>
            <a:r>
              <a:rPr lang="zh-CN" altLang="en-US" sz="2800">
                <a:solidFill>
                  <a:srgbClr val="CC0000"/>
                </a:solidFill>
              </a:rPr>
              <a:t>肖脱基缺陷</a:t>
            </a:r>
            <a:r>
              <a:rPr lang="zh-CN" altLang="en-US">
                <a:solidFill>
                  <a:srgbClr val="000000"/>
                </a:solidFill>
              </a:rPr>
              <a:t>；</a:t>
            </a:r>
            <a:r>
              <a:rPr lang="zh-CN" altLang="en-US">
                <a:solidFill>
                  <a:srgbClr val="1313FF"/>
                </a:solidFill>
              </a:rPr>
              <a:t>可迁移到晶体点阵的间隙中，这样的空位称</a:t>
            </a:r>
            <a:r>
              <a:rPr lang="zh-CN" altLang="en-US" sz="2800">
                <a:solidFill>
                  <a:srgbClr val="CC0000"/>
                </a:solidFill>
              </a:rPr>
              <a:t>弗兰克尔缺陷</a:t>
            </a:r>
            <a:r>
              <a:rPr lang="zh-CN" altLang="en-US">
                <a:solidFill>
                  <a:srgbClr val="1313FF"/>
                </a:solidFill>
              </a:rPr>
              <a:t>。</a:t>
            </a:r>
          </a:p>
        </p:txBody>
      </p:sp>
      <p:sp>
        <p:nvSpPr>
          <p:cNvPr id="503814" name="AutoShape 6">
            <a:extLst>
              <a:ext uri="{FF2B5EF4-FFF2-40B4-BE49-F238E27FC236}">
                <a16:creationId xmlns:a16="http://schemas.microsoft.com/office/drawing/2014/main" id="{D20F6AB8-8F59-44FA-A8E0-9778E5214E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75700" y="6459538"/>
            <a:ext cx="288925" cy="331787"/>
          </a:xfrm>
          <a:prstGeom prst="horizontalScroll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rIns="92075" bIns="46038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8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038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038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038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8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038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038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038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03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3813" grpId="0" build="p" autoUpdateAnimBg="0"/>
      <p:bldP spid="50381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日期占位符 3">
            <a:extLst>
              <a:ext uri="{FF2B5EF4-FFF2-40B4-BE49-F238E27FC236}">
                <a16:creationId xmlns:a16="http://schemas.microsoft.com/office/drawing/2014/main" id="{3C34CA4C-C234-4AD5-8484-BBE93DC98DB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A27DC474-CD4E-4B3B-9CBF-ABAEF4565261}" type="datetime10">
              <a:rPr lang="zh-CN" altLang="en-US" sz="1400" b="0" smtClean="0">
                <a:solidFill>
                  <a:schemeClr val="tx1"/>
                </a:solidFill>
              </a:rPr>
              <a:pPr eaLnBrk="1" hangingPunct="1"/>
              <a:t>20:29</a:t>
            </a:fld>
            <a:endParaRPr lang="en-US" altLang="zh-CN" sz="1400" b="0">
              <a:solidFill>
                <a:schemeClr val="tx1"/>
              </a:solidFill>
            </a:endParaRPr>
          </a:p>
        </p:txBody>
      </p:sp>
      <p:sp>
        <p:nvSpPr>
          <p:cNvPr id="7" name="页脚占位符 4">
            <a:extLst>
              <a:ext uri="{FF2B5EF4-FFF2-40B4-BE49-F238E27FC236}">
                <a16:creationId xmlns:a16="http://schemas.microsoft.com/office/drawing/2014/main" id="{5970A55A-7DC5-4DDB-978F-D337B0568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机电工程学院</a:t>
            </a:r>
          </a:p>
        </p:txBody>
      </p:sp>
      <p:sp>
        <p:nvSpPr>
          <p:cNvPr id="5125" name="Rectangle 5">
            <a:extLst>
              <a:ext uri="{FF2B5EF4-FFF2-40B4-BE49-F238E27FC236}">
                <a16:creationId xmlns:a16="http://schemas.microsoft.com/office/drawing/2014/main" id="{9D3AAE2E-CBBF-46E8-B008-6B4D4DB673F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zh-CN"/>
          </a:p>
        </p:txBody>
      </p:sp>
      <p:graphicFrame>
        <p:nvGraphicFramePr>
          <p:cNvPr id="818180" name="Object 4">
            <a:extLst>
              <a:ext uri="{FF2B5EF4-FFF2-40B4-BE49-F238E27FC236}">
                <a16:creationId xmlns:a16="http://schemas.microsoft.com/office/drawing/2014/main" id="{37A83FA0-E297-4E35-98D8-6D0B6D6AFBDB}"/>
              </a:ext>
            </a:extLst>
          </p:cNvPr>
          <p:cNvGraphicFramePr>
            <a:graphicFrameLocks noGrp="1" noChangeAspect="1"/>
          </p:cNvGraphicFramePr>
          <p:nvPr>
            <p:ph idx="1"/>
          </p:nvPr>
        </p:nvGraphicFramePr>
        <p:xfrm>
          <a:off x="611188" y="1700213"/>
          <a:ext cx="3059112" cy="3671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2" name="Image" r:id="rId3" imgW="5933333" imgH="7123810" progId="Photoshop.Image.7">
                  <p:embed/>
                </p:oleObj>
              </mc:Choice>
              <mc:Fallback>
                <p:oleObj name="Image" r:id="rId3" imgW="5933333" imgH="7123810" progId="Photoshop.Image.7">
                  <p:embed/>
                  <p:pic>
                    <p:nvPicPr>
                      <p:cNvPr id="0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1700213"/>
                        <a:ext cx="3059112" cy="367188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66"/>
                        </a:solidFill>
                        <a:miter lim="800000"/>
                        <a:headEnd/>
                        <a:tailEnd/>
                      </a:ln>
                      <a:effectLst>
                        <a:outerShdw dist="107763" dir="2700000" algn="ctr" rotWithShape="0">
                          <a:schemeClr val="bg2">
                            <a:alpha val="50000"/>
                          </a:schemeClr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8183" name="Rectangle 7">
            <a:extLst>
              <a:ext uri="{FF2B5EF4-FFF2-40B4-BE49-F238E27FC236}">
                <a16:creationId xmlns:a16="http://schemas.microsoft.com/office/drawing/2014/main" id="{0E1686AC-8DB3-49A9-A101-DB9B413817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7175" y="2133600"/>
            <a:ext cx="4752975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kumimoji="0" lang="en-US" altLang="zh-CN" sz="2800">
                <a:solidFill>
                  <a:schemeClr val="tx1"/>
                </a:solidFill>
              </a:rPr>
              <a:t>   </a:t>
            </a:r>
            <a:r>
              <a:rPr kumimoji="0" lang="en-US" altLang="zh-CN" sz="3600">
                <a:solidFill>
                  <a:schemeClr val="tx1"/>
                </a:solidFill>
              </a:rPr>
              <a:t>“</a:t>
            </a:r>
            <a:r>
              <a:rPr kumimoji="0" lang="zh-CN" altLang="en-US" sz="3600">
                <a:solidFill>
                  <a:srgbClr val="FF0066"/>
                </a:solidFill>
              </a:rPr>
              <a:t>金无足赤</a:t>
            </a:r>
            <a:r>
              <a:rPr kumimoji="0" lang="zh-CN" altLang="en-US" sz="3600">
                <a:solidFill>
                  <a:schemeClr val="tx1"/>
                </a:solidFill>
              </a:rPr>
              <a:t>”</a:t>
            </a:r>
          </a:p>
          <a:p>
            <a:pPr eaLnBrk="1" hangingPunct="1">
              <a:spcBef>
                <a:spcPct val="20000"/>
              </a:spcBef>
            </a:pPr>
            <a:r>
              <a:rPr kumimoji="0" lang="zh-CN" altLang="en-US" sz="2800">
                <a:solidFill>
                  <a:schemeClr val="tx1"/>
                </a:solidFill>
              </a:rPr>
              <a:t>   每“</a:t>
            </a:r>
            <a:r>
              <a:rPr kumimoji="0" lang="en-US" altLang="zh-CN" sz="2800" b="0">
                <a:solidFill>
                  <a:schemeClr val="tx1"/>
                </a:solidFill>
              </a:rPr>
              <a:t>k</a:t>
            </a:r>
            <a:r>
              <a:rPr kumimoji="0" lang="en-US" altLang="zh-CN" sz="2800">
                <a:solidFill>
                  <a:schemeClr val="tx1"/>
                </a:solidFill>
              </a:rPr>
              <a:t>”</a:t>
            </a:r>
            <a:r>
              <a:rPr kumimoji="0" lang="zh-CN" altLang="en-US" sz="2800">
                <a:solidFill>
                  <a:schemeClr val="tx1"/>
                </a:solidFill>
              </a:rPr>
              <a:t>含金量为</a:t>
            </a:r>
            <a:r>
              <a:rPr kumimoji="0" lang="en-US" altLang="zh-CN" sz="2800" b="0">
                <a:solidFill>
                  <a:schemeClr val="tx1"/>
                </a:solidFill>
              </a:rPr>
              <a:t>4.166</a:t>
            </a:r>
            <a:r>
              <a:rPr kumimoji="0" lang="en-US" altLang="zh-CN" sz="2800">
                <a:solidFill>
                  <a:schemeClr val="tx1"/>
                </a:solidFill>
              </a:rPr>
              <a:t>%</a:t>
            </a:r>
            <a:r>
              <a:rPr kumimoji="0" lang="zh-CN" altLang="en-US" sz="2800">
                <a:solidFill>
                  <a:schemeClr val="tx1"/>
                </a:solidFill>
              </a:rPr>
              <a:t>，</a:t>
            </a:r>
          </a:p>
          <a:p>
            <a:pPr eaLnBrk="1" hangingPunct="1">
              <a:spcBef>
                <a:spcPct val="20000"/>
              </a:spcBef>
            </a:pPr>
            <a:r>
              <a:rPr kumimoji="0" lang="zh-CN" altLang="en-US" sz="2800">
                <a:solidFill>
                  <a:schemeClr val="tx1"/>
                </a:solidFill>
              </a:rPr>
              <a:t>   </a:t>
            </a:r>
            <a:r>
              <a:rPr kumimoji="0" lang="en-US" altLang="zh-CN" sz="2800" b="0">
                <a:solidFill>
                  <a:schemeClr val="tx1"/>
                </a:solidFill>
              </a:rPr>
              <a:t>18k=18×4.166%=74.998%,  </a:t>
            </a:r>
          </a:p>
          <a:p>
            <a:pPr eaLnBrk="1" hangingPunct="1">
              <a:spcBef>
                <a:spcPct val="20000"/>
              </a:spcBef>
            </a:pPr>
            <a:r>
              <a:rPr kumimoji="0" lang="en-US" altLang="zh-CN" sz="2800" b="0">
                <a:solidFill>
                  <a:schemeClr val="tx1"/>
                </a:solidFill>
              </a:rPr>
              <a:t>   24k=24×4.166%=99.984% </a:t>
            </a:r>
            <a:br>
              <a:rPr kumimoji="0" lang="en-US" altLang="zh-CN" sz="2800" b="0">
                <a:solidFill>
                  <a:schemeClr val="tx1"/>
                </a:solidFill>
              </a:rPr>
            </a:br>
            <a:endParaRPr kumimoji="0" lang="en-US" altLang="zh-CN" sz="2800" b="0">
              <a:solidFill>
                <a:schemeClr val="tx1"/>
              </a:solidFill>
            </a:endParaRPr>
          </a:p>
        </p:txBody>
      </p:sp>
      <p:sp>
        <p:nvSpPr>
          <p:cNvPr id="818184" name="AutoShape 8">
            <a:extLst>
              <a:ext uri="{FF2B5EF4-FFF2-40B4-BE49-F238E27FC236}">
                <a16:creationId xmlns:a16="http://schemas.microsoft.com/office/drawing/2014/main" id="{C9E72315-9203-4838-A652-1F7ABDA0B3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75700" y="6459538"/>
            <a:ext cx="288925" cy="331787"/>
          </a:xfrm>
          <a:prstGeom prst="horizontalScroll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rIns="92075" bIns="46038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8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8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81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181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81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181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81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181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81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181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8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818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8183" grpId="0" build="p"/>
      <p:bldP spid="81818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日期占位符 3">
            <a:extLst>
              <a:ext uri="{FF2B5EF4-FFF2-40B4-BE49-F238E27FC236}">
                <a16:creationId xmlns:a16="http://schemas.microsoft.com/office/drawing/2014/main" id="{36EFC26A-D491-4A8D-AD9F-200A9874DCA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13E621BC-B31E-45DD-8F4A-60228EDA7575}" type="datetime10">
              <a:rPr lang="zh-CN" altLang="en-US" sz="1400" b="0" smtClean="0">
                <a:solidFill>
                  <a:schemeClr val="tx1"/>
                </a:solidFill>
              </a:rPr>
              <a:pPr eaLnBrk="1" hangingPunct="1"/>
              <a:t>20:29</a:t>
            </a:fld>
            <a:endParaRPr lang="en-US" altLang="zh-CN" sz="1400" b="0">
              <a:solidFill>
                <a:schemeClr val="tx1"/>
              </a:solidFill>
            </a:endParaRPr>
          </a:p>
        </p:txBody>
      </p:sp>
      <p:sp>
        <p:nvSpPr>
          <p:cNvPr id="6" name="页脚占位符 4">
            <a:extLst>
              <a:ext uri="{FF2B5EF4-FFF2-40B4-BE49-F238E27FC236}">
                <a16:creationId xmlns:a16="http://schemas.microsoft.com/office/drawing/2014/main" id="{BC2B80F5-FA80-46BA-AC08-45D5D5915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机电工程学院</a:t>
            </a:r>
          </a:p>
        </p:txBody>
      </p:sp>
      <p:sp>
        <p:nvSpPr>
          <p:cNvPr id="28676" name="Rectangle 2">
            <a:extLst>
              <a:ext uri="{FF2B5EF4-FFF2-40B4-BE49-F238E27FC236}">
                <a16:creationId xmlns:a16="http://schemas.microsoft.com/office/drawing/2014/main" id="{4D5B3C45-F252-4B86-8E5B-E93AEA763B7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zh-CN"/>
          </a:p>
        </p:txBody>
      </p:sp>
      <p:sp>
        <p:nvSpPr>
          <p:cNvPr id="28677" name="Rectangle 3">
            <a:extLst>
              <a:ext uri="{FF2B5EF4-FFF2-40B4-BE49-F238E27FC236}">
                <a16:creationId xmlns:a16="http://schemas.microsoft.com/office/drawing/2014/main" id="{AD5AC6E1-53E1-45D5-99CB-086C6DBA40C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Tx/>
              <a:buNone/>
            </a:pPr>
            <a:r>
              <a:rPr lang="en-US" altLang="zh-CN" b="1"/>
              <a:t>     </a:t>
            </a:r>
            <a:r>
              <a:rPr lang="zh-CN" altLang="en-US" b="1"/>
              <a:t>在晶体中位于点阵结点上的原于</a:t>
            </a:r>
            <a:r>
              <a:rPr lang="zh-CN" altLang="en-US" b="1">
                <a:solidFill>
                  <a:srgbClr val="FF0066"/>
                </a:solidFill>
              </a:rPr>
              <a:t>并非静止</a:t>
            </a:r>
            <a:r>
              <a:rPr lang="zh-CN" altLang="en-US" b="1"/>
              <a:t>的，而是以其平衡位置为中心作</a:t>
            </a:r>
            <a:r>
              <a:rPr lang="zh-CN" altLang="en-US" b="1">
                <a:solidFill>
                  <a:srgbClr val="FF0066"/>
                </a:solidFill>
              </a:rPr>
              <a:t>热振动</a:t>
            </a:r>
            <a:r>
              <a:rPr lang="zh-CN" altLang="en-US" b="1"/>
              <a:t>，其</a:t>
            </a:r>
            <a:r>
              <a:rPr lang="zh-CN" altLang="en-US" b="1">
                <a:solidFill>
                  <a:srgbClr val="FF0066"/>
                </a:solidFill>
              </a:rPr>
              <a:t>平均动能取决于温度</a:t>
            </a:r>
            <a:r>
              <a:rPr lang="zh-CN" altLang="en-US" b="1"/>
              <a:t>（≈</a:t>
            </a:r>
            <a:r>
              <a:rPr lang="en-US" altLang="zh-CN" b="1"/>
              <a:t>3/2kT</a:t>
            </a:r>
            <a:r>
              <a:rPr lang="zh-CN" altLang="en-US" b="1"/>
              <a:t>）。原子振动能按几率分布，有起伏涨落期。当某一原子具有足够大的振动能而使振幅增大到一定限度时，就可能克服周围原于对它的制约作用，</a:t>
            </a:r>
            <a:r>
              <a:rPr lang="zh-CN" altLang="en-US" b="1">
                <a:solidFill>
                  <a:srgbClr val="FF0066"/>
                </a:solidFill>
              </a:rPr>
              <a:t>跳离</a:t>
            </a:r>
            <a:r>
              <a:rPr lang="zh-CN" altLang="en-US" b="1"/>
              <a:t>其原来的位置</a:t>
            </a:r>
            <a:r>
              <a:rPr lang="zh-CN" altLang="en-US"/>
              <a:t>。</a:t>
            </a:r>
          </a:p>
        </p:txBody>
      </p:sp>
      <p:sp>
        <p:nvSpPr>
          <p:cNvPr id="817156" name="AutoShape 4">
            <a:extLst>
              <a:ext uri="{FF2B5EF4-FFF2-40B4-BE49-F238E27FC236}">
                <a16:creationId xmlns:a16="http://schemas.microsoft.com/office/drawing/2014/main" id="{ECB76037-CCA4-4AA7-A1BD-B5F0638530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75700" y="6459538"/>
            <a:ext cx="288925" cy="331787"/>
          </a:xfrm>
          <a:prstGeom prst="horizontalScroll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rIns="92075" bIns="46038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7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7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715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日期占位符 1">
            <a:extLst>
              <a:ext uri="{FF2B5EF4-FFF2-40B4-BE49-F238E27FC236}">
                <a16:creationId xmlns:a16="http://schemas.microsoft.com/office/drawing/2014/main" id="{CA850C44-7E83-4DBD-BC14-E660AE3C872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36298811-8CBB-461A-8E7C-6B47AAF88291}" type="datetime10">
              <a:rPr lang="zh-CN" altLang="en-US" sz="1400" b="0" smtClean="0">
                <a:solidFill>
                  <a:schemeClr val="tx1"/>
                </a:solidFill>
              </a:rPr>
              <a:pPr eaLnBrk="1" hangingPunct="1"/>
              <a:t>20:29</a:t>
            </a:fld>
            <a:endParaRPr lang="en-US" altLang="zh-CN" sz="1400" b="0">
              <a:solidFill>
                <a:schemeClr val="tx1"/>
              </a:solidFill>
            </a:endParaRPr>
          </a:p>
        </p:txBody>
      </p:sp>
      <p:sp>
        <p:nvSpPr>
          <p:cNvPr id="68" name="页脚占位符 2">
            <a:extLst>
              <a:ext uri="{FF2B5EF4-FFF2-40B4-BE49-F238E27FC236}">
                <a16:creationId xmlns:a16="http://schemas.microsoft.com/office/drawing/2014/main" id="{7CA09078-6EEE-403E-8AE8-49F2E731A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机电工程学院</a:t>
            </a:r>
          </a:p>
        </p:txBody>
      </p:sp>
      <p:sp>
        <p:nvSpPr>
          <p:cNvPr id="29700" name="Rectangle 2">
            <a:extLst>
              <a:ext uri="{FF2B5EF4-FFF2-40B4-BE49-F238E27FC236}">
                <a16:creationId xmlns:a16="http://schemas.microsoft.com/office/drawing/2014/main" id="{8FE8DB16-22A1-44D0-A508-D2FD7EBABCAA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39750" y="6021388"/>
            <a:ext cx="8229600" cy="576262"/>
          </a:xfrm>
          <a:prstGeom prst="rect">
            <a:avLst/>
          </a:prstGeo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85000"/>
              </a:lnSpc>
              <a:spcAft>
                <a:spcPct val="10000"/>
              </a:spcAft>
            </a:pPr>
            <a:r>
              <a:rPr lang="zh-CN" altLang="en-US" sz="3600" b="1">
                <a:solidFill>
                  <a:schemeClr val="accent2"/>
                </a:solidFill>
              </a:rPr>
              <a:t>热缺陷产生示意图</a:t>
            </a:r>
            <a:br>
              <a:rPr lang="zh-CN" altLang="en-US" sz="3600" b="1">
                <a:solidFill>
                  <a:schemeClr val="accent2"/>
                </a:solidFill>
              </a:rPr>
            </a:br>
            <a:endParaRPr lang="zh-CN" altLang="en-US" sz="3600" b="1">
              <a:solidFill>
                <a:schemeClr val="accent2"/>
              </a:solidFill>
            </a:endParaRPr>
          </a:p>
        </p:txBody>
      </p:sp>
      <p:sp>
        <p:nvSpPr>
          <p:cNvPr id="812035" name="Rectangle 3">
            <a:extLst>
              <a:ext uri="{FF2B5EF4-FFF2-40B4-BE49-F238E27FC236}">
                <a16:creationId xmlns:a16="http://schemas.microsoft.com/office/drawing/2014/main" id="{A2D8D465-8679-4018-81D5-D242C7F66F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4941888"/>
            <a:ext cx="38163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0" lang="zh-CN" altLang="en-US" sz="2000" b="0">
                <a:solidFill>
                  <a:schemeClr val="tx2"/>
                </a:solidFill>
                <a:latin typeface="黑体" panose="02010609060101010101" pitchFamily="49" charset="-122"/>
              </a:rPr>
              <a:t>（</a:t>
            </a:r>
            <a:r>
              <a:rPr kumimoji="0" lang="en-US" altLang="zh-CN" sz="2000" b="0">
                <a:solidFill>
                  <a:schemeClr val="tx2"/>
                </a:solidFill>
                <a:latin typeface="黑体" panose="02010609060101010101" pitchFamily="49" charset="-122"/>
              </a:rPr>
              <a:t>a</a:t>
            </a:r>
            <a:r>
              <a:rPr kumimoji="0" lang="zh-CN" altLang="en-US" sz="2000" b="0">
                <a:solidFill>
                  <a:schemeClr val="tx2"/>
                </a:solidFill>
                <a:latin typeface="黑体" panose="02010609060101010101" pitchFamily="49" charset="-122"/>
              </a:rPr>
              <a:t>）单质中</a:t>
            </a:r>
            <a:r>
              <a:rPr kumimoji="0" lang="zh-CN" altLang="en-US" sz="2000" b="0">
                <a:solidFill>
                  <a:srgbClr val="FF0066"/>
                </a:solidFill>
                <a:latin typeface="黑体" panose="02010609060101010101" pitchFamily="49" charset="-122"/>
              </a:rPr>
              <a:t>弗仑克尔缺陷</a:t>
            </a:r>
            <a:r>
              <a:rPr kumimoji="0" lang="zh-CN" altLang="en-US" sz="2000" b="0">
                <a:solidFill>
                  <a:schemeClr val="tx2"/>
                </a:solidFill>
                <a:latin typeface="黑体" panose="02010609060101010101" pitchFamily="49" charset="-122"/>
              </a:rPr>
              <a:t>的形成（空位与间隙质点成对出现）</a:t>
            </a:r>
          </a:p>
        </p:txBody>
      </p:sp>
      <p:sp>
        <p:nvSpPr>
          <p:cNvPr id="812036" name="Rectangle 4">
            <a:extLst>
              <a:ext uri="{FF2B5EF4-FFF2-40B4-BE49-F238E27FC236}">
                <a16:creationId xmlns:a16="http://schemas.microsoft.com/office/drawing/2014/main" id="{35FEFB48-4E34-46D3-916E-E3EFD00DAD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2725" y="5013325"/>
            <a:ext cx="30956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0" lang="zh-CN" altLang="en-US" sz="2000" b="0">
                <a:solidFill>
                  <a:schemeClr val="tx2"/>
                </a:solidFill>
                <a:latin typeface="黑体" panose="02010609060101010101" pitchFamily="49" charset="-122"/>
              </a:rPr>
              <a:t>（</a:t>
            </a:r>
            <a:r>
              <a:rPr kumimoji="0" lang="en-US" altLang="zh-CN" sz="2000" b="0">
                <a:solidFill>
                  <a:schemeClr val="tx2"/>
                </a:solidFill>
                <a:latin typeface="黑体" panose="02010609060101010101" pitchFamily="49" charset="-122"/>
              </a:rPr>
              <a:t>b</a:t>
            </a:r>
            <a:r>
              <a:rPr kumimoji="0" lang="zh-CN" altLang="en-US" sz="2000" b="0">
                <a:solidFill>
                  <a:schemeClr val="tx2"/>
                </a:solidFill>
                <a:latin typeface="黑体" panose="02010609060101010101" pitchFamily="49" charset="-122"/>
              </a:rPr>
              <a:t>）单质中的</a:t>
            </a:r>
            <a:r>
              <a:rPr kumimoji="0" lang="zh-CN" altLang="en-US" sz="2000" b="0">
                <a:solidFill>
                  <a:srgbClr val="FF0066"/>
                </a:solidFill>
                <a:latin typeface="黑体" panose="02010609060101010101" pitchFamily="49" charset="-122"/>
              </a:rPr>
              <a:t>肖特基缺陷</a:t>
            </a:r>
            <a:r>
              <a:rPr kumimoji="0" lang="zh-CN" altLang="en-US" sz="2000" b="0">
                <a:solidFill>
                  <a:schemeClr val="tx2"/>
                </a:solidFill>
                <a:latin typeface="黑体" panose="02010609060101010101" pitchFamily="49" charset="-122"/>
              </a:rPr>
              <a:t>的形成</a:t>
            </a:r>
          </a:p>
        </p:txBody>
      </p:sp>
      <p:sp>
        <p:nvSpPr>
          <p:cNvPr id="29703" name="Oval 5">
            <a:extLst>
              <a:ext uri="{FF2B5EF4-FFF2-40B4-BE49-F238E27FC236}">
                <a16:creationId xmlns:a16="http://schemas.microsoft.com/office/drawing/2014/main" id="{B66C65CD-1DA1-4D18-9D03-664BBD96F6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836613"/>
            <a:ext cx="215900" cy="215900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18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9704" name="Oval 6">
            <a:extLst>
              <a:ext uri="{FF2B5EF4-FFF2-40B4-BE49-F238E27FC236}">
                <a16:creationId xmlns:a16="http://schemas.microsoft.com/office/drawing/2014/main" id="{09DE24B8-4D16-4DE4-B5DD-19E94EA643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6375" y="836613"/>
            <a:ext cx="215900" cy="215900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18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9705" name="Oval 7">
            <a:extLst>
              <a:ext uri="{FF2B5EF4-FFF2-40B4-BE49-F238E27FC236}">
                <a16:creationId xmlns:a16="http://schemas.microsoft.com/office/drawing/2014/main" id="{F5476C1D-98A1-497D-8DC4-976623F22F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5513" y="836613"/>
            <a:ext cx="215900" cy="215900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18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9706" name="Oval 8">
            <a:extLst>
              <a:ext uri="{FF2B5EF4-FFF2-40B4-BE49-F238E27FC236}">
                <a16:creationId xmlns:a16="http://schemas.microsoft.com/office/drawing/2014/main" id="{ABD13EEA-D6EE-432E-A4C9-8887F7923F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3213" y="836613"/>
            <a:ext cx="215900" cy="215900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18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9707" name="Oval 9">
            <a:extLst>
              <a:ext uri="{FF2B5EF4-FFF2-40B4-BE49-F238E27FC236}">
                <a16:creationId xmlns:a16="http://schemas.microsoft.com/office/drawing/2014/main" id="{FA5F5B95-8020-48A1-B0B3-BCE0393BD7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3938" y="836613"/>
            <a:ext cx="215900" cy="215900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18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9708" name="Oval 10">
            <a:extLst>
              <a:ext uri="{FF2B5EF4-FFF2-40B4-BE49-F238E27FC236}">
                <a16:creationId xmlns:a16="http://schemas.microsoft.com/office/drawing/2014/main" id="{8694F108-D9EC-4D46-A318-6D6F5F71D2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96188" y="1557338"/>
            <a:ext cx="215900" cy="215900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18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9709" name="Oval 11">
            <a:extLst>
              <a:ext uri="{FF2B5EF4-FFF2-40B4-BE49-F238E27FC236}">
                <a16:creationId xmlns:a16="http://schemas.microsoft.com/office/drawing/2014/main" id="{E2D20219-93AC-4E3F-86AB-B380CE1EDA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6825" y="765175"/>
            <a:ext cx="215900" cy="215900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18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9710" name="Oval 12">
            <a:extLst>
              <a:ext uri="{FF2B5EF4-FFF2-40B4-BE49-F238E27FC236}">
                <a16:creationId xmlns:a16="http://schemas.microsoft.com/office/drawing/2014/main" id="{756CD099-E58D-435E-ABA0-C81688B1FC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6825" y="1557338"/>
            <a:ext cx="215900" cy="215900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18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9711" name="Oval 13">
            <a:extLst>
              <a:ext uri="{FF2B5EF4-FFF2-40B4-BE49-F238E27FC236}">
                <a16:creationId xmlns:a16="http://schemas.microsoft.com/office/drawing/2014/main" id="{E9A85213-B064-4C8A-95CD-5AB21D951E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0425" y="1557338"/>
            <a:ext cx="215900" cy="215900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18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9712" name="Oval 14">
            <a:extLst>
              <a:ext uri="{FF2B5EF4-FFF2-40B4-BE49-F238E27FC236}">
                <a16:creationId xmlns:a16="http://schemas.microsoft.com/office/drawing/2014/main" id="{81ABD68C-2479-44FC-B714-185E7D8365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4025" y="1557338"/>
            <a:ext cx="215900" cy="215900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18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9713" name="Oval 15">
            <a:extLst>
              <a:ext uri="{FF2B5EF4-FFF2-40B4-BE49-F238E27FC236}">
                <a16:creationId xmlns:a16="http://schemas.microsoft.com/office/drawing/2014/main" id="{787ECEC0-7A39-42F2-A8E6-AAB4A763D0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8350" y="1557338"/>
            <a:ext cx="215900" cy="215900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18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9714" name="Oval 16">
            <a:extLst>
              <a:ext uri="{FF2B5EF4-FFF2-40B4-BE49-F238E27FC236}">
                <a16:creationId xmlns:a16="http://schemas.microsoft.com/office/drawing/2014/main" id="{4B26B006-551C-4731-A249-1B2373F5C4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1557338"/>
            <a:ext cx="215900" cy="215900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18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9715" name="Oval 17">
            <a:extLst>
              <a:ext uri="{FF2B5EF4-FFF2-40B4-BE49-F238E27FC236}">
                <a16:creationId xmlns:a16="http://schemas.microsoft.com/office/drawing/2014/main" id="{791AE315-9399-4714-8533-7E3EA91E73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6375" y="1557338"/>
            <a:ext cx="215900" cy="215900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18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9716" name="Oval 18">
            <a:extLst>
              <a:ext uri="{FF2B5EF4-FFF2-40B4-BE49-F238E27FC236}">
                <a16:creationId xmlns:a16="http://schemas.microsoft.com/office/drawing/2014/main" id="{C8EEEA71-9F3F-48CA-A6EE-577909E4DF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5513" y="1557338"/>
            <a:ext cx="215900" cy="215900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18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9717" name="Oval 19">
            <a:extLst>
              <a:ext uri="{FF2B5EF4-FFF2-40B4-BE49-F238E27FC236}">
                <a16:creationId xmlns:a16="http://schemas.microsoft.com/office/drawing/2014/main" id="{CC8BF603-9236-4D70-81FF-F4D3C3E649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3213" y="1557338"/>
            <a:ext cx="215900" cy="215900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18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9718" name="Oval 20">
            <a:extLst>
              <a:ext uri="{FF2B5EF4-FFF2-40B4-BE49-F238E27FC236}">
                <a16:creationId xmlns:a16="http://schemas.microsoft.com/office/drawing/2014/main" id="{7A1A8739-C3E4-4705-9E52-107ABCC2E4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3938" y="1557338"/>
            <a:ext cx="215900" cy="215900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18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9719" name="Oval 21">
            <a:extLst>
              <a:ext uri="{FF2B5EF4-FFF2-40B4-BE49-F238E27FC236}">
                <a16:creationId xmlns:a16="http://schemas.microsoft.com/office/drawing/2014/main" id="{283F009A-3A19-446E-9637-7BD2733626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2276475"/>
            <a:ext cx="215900" cy="215900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18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9720" name="Oval 22">
            <a:extLst>
              <a:ext uri="{FF2B5EF4-FFF2-40B4-BE49-F238E27FC236}">
                <a16:creationId xmlns:a16="http://schemas.microsoft.com/office/drawing/2014/main" id="{59C8E987-93E6-4190-B7BD-9C809CF065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6375" y="2276475"/>
            <a:ext cx="215900" cy="215900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18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9721" name="Oval 23">
            <a:extLst>
              <a:ext uri="{FF2B5EF4-FFF2-40B4-BE49-F238E27FC236}">
                <a16:creationId xmlns:a16="http://schemas.microsoft.com/office/drawing/2014/main" id="{475E01CC-A665-4018-8821-D502A24DDC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5513" y="2276475"/>
            <a:ext cx="215900" cy="215900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18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9722" name="Oval 24">
            <a:extLst>
              <a:ext uri="{FF2B5EF4-FFF2-40B4-BE49-F238E27FC236}">
                <a16:creationId xmlns:a16="http://schemas.microsoft.com/office/drawing/2014/main" id="{FE19D836-CCC1-49DA-878E-95C3FBD460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3213" y="2276475"/>
            <a:ext cx="215900" cy="215900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18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9723" name="Oval 25">
            <a:extLst>
              <a:ext uri="{FF2B5EF4-FFF2-40B4-BE49-F238E27FC236}">
                <a16:creationId xmlns:a16="http://schemas.microsoft.com/office/drawing/2014/main" id="{CB188CFA-0E45-45D8-B59E-FD09DBC56C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3938" y="2276475"/>
            <a:ext cx="215900" cy="215900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18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9724" name="Oval 26">
            <a:extLst>
              <a:ext uri="{FF2B5EF4-FFF2-40B4-BE49-F238E27FC236}">
                <a16:creationId xmlns:a16="http://schemas.microsoft.com/office/drawing/2014/main" id="{DB15E66C-06E8-4225-BEE2-878EBBFDC9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3573463"/>
            <a:ext cx="215900" cy="215900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18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9725" name="Oval 27">
            <a:extLst>
              <a:ext uri="{FF2B5EF4-FFF2-40B4-BE49-F238E27FC236}">
                <a16:creationId xmlns:a16="http://schemas.microsoft.com/office/drawing/2014/main" id="{702CD168-D06C-4EED-BBD2-C96313BDB6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6375" y="3573463"/>
            <a:ext cx="215900" cy="215900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18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9726" name="Oval 28">
            <a:extLst>
              <a:ext uri="{FF2B5EF4-FFF2-40B4-BE49-F238E27FC236}">
                <a16:creationId xmlns:a16="http://schemas.microsoft.com/office/drawing/2014/main" id="{027A099D-8653-44DF-BBF5-B5DE8EE09B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5513" y="3573463"/>
            <a:ext cx="215900" cy="215900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18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9727" name="Oval 29">
            <a:extLst>
              <a:ext uri="{FF2B5EF4-FFF2-40B4-BE49-F238E27FC236}">
                <a16:creationId xmlns:a16="http://schemas.microsoft.com/office/drawing/2014/main" id="{3187AB40-ADD1-4D29-900B-28F5E93604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3213" y="3573463"/>
            <a:ext cx="215900" cy="215900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18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9728" name="Oval 30">
            <a:extLst>
              <a:ext uri="{FF2B5EF4-FFF2-40B4-BE49-F238E27FC236}">
                <a16:creationId xmlns:a16="http://schemas.microsoft.com/office/drawing/2014/main" id="{D12C54DA-EE12-412E-AB3A-1D136B3141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3938" y="3573463"/>
            <a:ext cx="215900" cy="215900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18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9729" name="Oval 31">
            <a:extLst>
              <a:ext uri="{FF2B5EF4-FFF2-40B4-BE49-F238E27FC236}">
                <a16:creationId xmlns:a16="http://schemas.microsoft.com/office/drawing/2014/main" id="{8C2812D5-A7A0-4C07-8A07-9E3FB3DDB5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2924175"/>
            <a:ext cx="215900" cy="215900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18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18816" name="Oval 32">
            <a:extLst>
              <a:ext uri="{FF2B5EF4-FFF2-40B4-BE49-F238E27FC236}">
                <a16:creationId xmlns:a16="http://schemas.microsoft.com/office/drawing/2014/main" id="{43EFDEFD-1D57-4DF1-94DA-C3E66C0EC8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6375" y="2924175"/>
            <a:ext cx="215900" cy="2159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18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9731" name="Oval 33">
            <a:extLst>
              <a:ext uri="{FF2B5EF4-FFF2-40B4-BE49-F238E27FC236}">
                <a16:creationId xmlns:a16="http://schemas.microsoft.com/office/drawing/2014/main" id="{A90B613E-3CE4-451F-9ED5-271DC3D904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5513" y="2924175"/>
            <a:ext cx="215900" cy="215900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18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9732" name="Oval 34">
            <a:extLst>
              <a:ext uri="{FF2B5EF4-FFF2-40B4-BE49-F238E27FC236}">
                <a16:creationId xmlns:a16="http://schemas.microsoft.com/office/drawing/2014/main" id="{92B12FC0-6292-4F7E-8FA5-06C3CC5785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3213" y="2924175"/>
            <a:ext cx="215900" cy="215900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18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9733" name="Oval 35">
            <a:extLst>
              <a:ext uri="{FF2B5EF4-FFF2-40B4-BE49-F238E27FC236}">
                <a16:creationId xmlns:a16="http://schemas.microsoft.com/office/drawing/2014/main" id="{3EA068C2-1BEF-433E-AAD8-C28FC1EE2D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3938" y="2924175"/>
            <a:ext cx="215900" cy="215900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18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18820" name="Line 36">
            <a:extLst>
              <a:ext uri="{FF2B5EF4-FFF2-40B4-BE49-F238E27FC236}">
                <a16:creationId xmlns:a16="http://schemas.microsoft.com/office/drawing/2014/main" id="{95C8CE69-B51B-4836-87F6-AE13BCB2817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619250" y="2636838"/>
            <a:ext cx="215900" cy="2889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8821" name="Line 37">
            <a:extLst>
              <a:ext uri="{FF2B5EF4-FFF2-40B4-BE49-F238E27FC236}">
                <a16:creationId xmlns:a16="http://schemas.microsoft.com/office/drawing/2014/main" id="{F63508E3-912D-427B-A9BD-D56BE73DAA7A}"/>
              </a:ext>
            </a:extLst>
          </p:cNvPr>
          <p:cNvSpPr>
            <a:spLocks noChangeShapeType="1"/>
          </p:cNvSpPr>
          <p:nvPr/>
        </p:nvSpPr>
        <p:spPr bwMode="auto">
          <a:xfrm>
            <a:off x="1835150" y="2636838"/>
            <a:ext cx="14414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8822" name="Line 38">
            <a:extLst>
              <a:ext uri="{FF2B5EF4-FFF2-40B4-BE49-F238E27FC236}">
                <a16:creationId xmlns:a16="http://schemas.microsoft.com/office/drawing/2014/main" id="{D4761744-35D6-47DB-9395-FE337197C75C}"/>
              </a:ext>
            </a:extLst>
          </p:cNvPr>
          <p:cNvSpPr>
            <a:spLocks noChangeShapeType="1"/>
          </p:cNvSpPr>
          <p:nvPr/>
        </p:nvSpPr>
        <p:spPr bwMode="auto">
          <a:xfrm>
            <a:off x="3276600" y="2636838"/>
            <a:ext cx="0" cy="6477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37" name="Oval 39">
            <a:extLst>
              <a:ext uri="{FF2B5EF4-FFF2-40B4-BE49-F238E27FC236}">
                <a16:creationId xmlns:a16="http://schemas.microsoft.com/office/drawing/2014/main" id="{8C38B9BC-4134-42B3-B248-BEB1D09B92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96188" y="2276475"/>
            <a:ext cx="215900" cy="215900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18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9738" name="Oval 40">
            <a:extLst>
              <a:ext uri="{FF2B5EF4-FFF2-40B4-BE49-F238E27FC236}">
                <a16:creationId xmlns:a16="http://schemas.microsoft.com/office/drawing/2014/main" id="{0B885DEF-E8AF-4B4A-BFB3-3EDD38523F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6825" y="2276475"/>
            <a:ext cx="215900" cy="215900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18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9739" name="Oval 41">
            <a:extLst>
              <a:ext uri="{FF2B5EF4-FFF2-40B4-BE49-F238E27FC236}">
                <a16:creationId xmlns:a16="http://schemas.microsoft.com/office/drawing/2014/main" id="{7DBFB152-A868-4282-8329-DB41BA169C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0425" y="2276475"/>
            <a:ext cx="215900" cy="215900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18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9740" name="Oval 42">
            <a:extLst>
              <a:ext uri="{FF2B5EF4-FFF2-40B4-BE49-F238E27FC236}">
                <a16:creationId xmlns:a16="http://schemas.microsoft.com/office/drawing/2014/main" id="{BFD7A848-8598-4657-A4B7-4D44CE457C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4025" y="2276475"/>
            <a:ext cx="215900" cy="215900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18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9741" name="Oval 43">
            <a:extLst>
              <a:ext uri="{FF2B5EF4-FFF2-40B4-BE49-F238E27FC236}">
                <a16:creationId xmlns:a16="http://schemas.microsoft.com/office/drawing/2014/main" id="{79CE3AF8-E5CA-44B8-A3DC-C31F1111AB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8350" y="2276475"/>
            <a:ext cx="215900" cy="215900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18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9742" name="Oval 44">
            <a:extLst>
              <a:ext uri="{FF2B5EF4-FFF2-40B4-BE49-F238E27FC236}">
                <a16:creationId xmlns:a16="http://schemas.microsoft.com/office/drawing/2014/main" id="{5EE5A1FD-4C24-4E82-9273-D9CD9975D5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96188" y="2997200"/>
            <a:ext cx="215900" cy="215900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18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9743" name="Oval 45">
            <a:extLst>
              <a:ext uri="{FF2B5EF4-FFF2-40B4-BE49-F238E27FC236}">
                <a16:creationId xmlns:a16="http://schemas.microsoft.com/office/drawing/2014/main" id="{E8657D87-629D-40C6-83BA-CECC91EF35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6825" y="2997200"/>
            <a:ext cx="215900" cy="215900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18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18830" name="Oval 46">
            <a:extLst>
              <a:ext uri="{FF2B5EF4-FFF2-40B4-BE49-F238E27FC236}">
                <a16:creationId xmlns:a16="http://schemas.microsoft.com/office/drawing/2014/main" id="{6DEB2BCF-AB7B-4C6F-A6D4-6013EA2186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0425" y="2997200"/>
            <a:ext cx="215900" cy="2159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18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9745" name="Oval 47">
            <a:extLst>
              <a:ext uri="{FF2B5EF4-FFF2-40B4-BE49-F238E27FC236}">
                <a16:creationId xmlns:a16="http://schemas.microsoft.com/office/drawing/2014/main" id="{7B6C9A5D-4FCD-47AF-8CED-D215C0F391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4025" y="2997200"/>
            <a:ext cx="215900" cy="215900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18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9746" name="Oval 48">
            <a:extLst>
              <a:ext uri="{FF2B5EF4-FFF2-40B4-BE49-F238E27FC236}">
                <a16:creationId xmlns:a16="http://schemas.microsoft.com/office/drawing/2014/main" id="{CA657CF4-CCF2-4C90-884B-860309ADCD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8350" y="2997200"/>
            <a:ext cx="215900" cy="215900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18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9747" name="Oval 49">
            <a:extLst>
              <a:ext uri="{FF2B5EF4-FFF2-40B4-BE49-F238E27FC236}">
                <a16:creationId xmlns:a16="http://schemas.microsoft.com/office/drawing/2014/main" id="{2027A935-8925-49E4-992A-ABC9E56CCE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96188" y="3789363"/>
            <a:ext cx="215900" cy="215900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18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9748" name="Oval 50">
            <a:extLst>
              <a:ext uri="{FF2B5EF4-FFF2-40B4-BE49-F238E27FC236}">
                <a16:creationId xmlns:a16="http://schemas.microsoft.com/office/drawing/2014/main" id="{17EBE1A0-2A2B-46DD-9B45-2FEABE5A64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6825" y="3789363"/>
            <a:ext cx="215900" cy="215900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18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9749" name="Oval 51">
            <a:extLst>
              <a:ext uri="{FF2B5EF4-FFF2-40B4-BE49-F238E27FC236}">
                <a16:creationId xmlns:a16="http://schemas.microsoft.com/office/drawing/2014/main" id="{23CC417B-717D-4F8F-B452-25021A55F4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0425" y="3789363"/>
            <a:ext cx="215900" cy="215900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18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9750" name="Oval 52">
            <a:extLst>
              <a:ext uri="{FF2B5EF4-FFF2-40B4-BE49-F238E27FC236}">
                <a16:creationId xmlns:a16="http://schemas.microsoft.com/office/drawing/2014/main" id="{36CAAFC9-8000-4EFE-B3EE-329BB05535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4025" y="3789363"/>
            <a:ext cx="215900" cy="215900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18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9751" name="Oval 53">
            <a:extLst>
              <a:ext uri="{FF2B5EF4-FFF2-40B4-BE49-F238E27FC236}">
                <a16:creationId xmlns:a16="http://schemas.microsoft.com/office/drawing/2014/main" id="{72CC21A7-AD83-45EA-8737-AB6E1074EF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8350" y="3789363"/>
            <a:ext cx="215900" cy="215900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18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18838" name="Oval 54">
            <a:extLst>
              <a:ext uri="{FF2B5EF4-FFF2-40B4-BE49-F238E27FC236}">
                <a16:creationId xmlns:a16="http://schemas.microsoft.com/office/drawing/2014/main" id="{068B59CC-DB11-4727-B3DA-1B62724515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0425" y="2276475"/>
            <a:ext cx="215900" cy="2159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18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18839" name="Oval 55">
            <a:extLst>
              <a:ext uri="{FF2B5EF4-FFF2-40B4-BE49-F238E27FC236}">
                <a16:creationId xmlns:a16="http://schemas.microsoft.com/office/drawing/2014/main" id="{D530E256-4BD1-4B64-9E00-2CD33C1A4B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0425" y="1557338"/>
            <a:ext cx="215900" cy="2159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18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18840" name="Oval 56">
            <a:extLst>
              <a:ext uri="{FF2B5EF4-FFF2-40B4-BE49-F238E27FC236}">
                <a16:creationId xmlns:a16="http://schemas.microsoft.com/office/drawing/2014/main" id="{1B7B5F27-0EB8-4C6C-9304-C0B8553AEC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0425" y="765175"/>
            <a:ext cx="215900" cy="2159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zh-CN" altLang="zh-CN" sz="18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18841" name="Line 57">
            <a:extLst>
              <a:ext uri="{FF2B5EF4-FFF2-40B4-BE49-F238E27FC236}">
                <a16:creationId xmlns:a16="http://schemas.microsoft.com/office/drawing/2014/main" id="{A539A6EA-F53F-4E0C-A339-3D47694FBC1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084888" y="2565400"/>
            <a:ext cx="287337" cy="431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8842" name="Line 58">
            <a:extLst>
              <a:ext uri="{FF2B5EF4-FFF2-40B4-BE49-F238E27FC236}">
                <a16:creationId xmlns:a16="http://schemas.microsoft.com/office/drawing/2014/main" id="{956642BB-BE3A-4EF6-AA4E-E8B6B9B4438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372225" y="1341438"/>
            <a:ext cx="0" cy="12239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8843" name="Line 59">
            <a:extLst>
              <a:ext uri="{FF2B5EF4-FFF2-40B4-BE49-F238E27FC236}">
                <a16:creationId xmlns:a16="http://schemas.microsoft.com/office/drawing/2014/main" id="{0A0176F0-734C-4AB2-A24C-F9EECF85BE0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084888" y="908050"/>
            <a:ext cx="287337" cy="4333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8844" name="Line 60">
            <a:extLst>
              <a:ext uri="{FF2B5EF4-FFF2-40B4-BE49-F238E27FC236}">
                <a16:creationId xmlns:a16="http://schemas.microsoft.com/office/drawing/2014/main" id="{E14ECE8C-5A65-490D-9845-8516F1D8722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084888" y="2492375"/>
            <a:ext cx="0" cy="5048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8845" name="Line 61">
            <a:extLst>
              <a:ext uri="{FF2B5EF4-FFF2-40B4-BE49-F238E27FC236}">
                <a16:creationId xmlns:a16="http://schemas.microsoft.com/office/drawing/2014/main" id="{D4A5903C-BEBF-440C-8B7B-1F2DFEB402F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084888" y="1773238"/>
            <a:ext cx="0" cy="4333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8846" name="Line 62">
            <a:extLst>
              <a:ext uri="{FF2B5EF4-FFF2-40B4-BE49-F238E27FC236}">
                <a16:creationId xmlns:a16="http://schemas.microsoft.com/office/drawing/2014/main" id="{9636DAD7-489B-4B7C-BFBF-62D3F31D343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084888" y="1052513"/>
            <a:ext cx="0" cy="5048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61" name="TextBox 62">
            <a:extLst>
              <a:ext uri="{FF2B5EF4-FFF2-40B4-BE49-F238E27FC236}">
                <a16:creationId xmlns:a16="http://schemas.microsoft.com/office/drawing/2014/main" id="{2B0DA99E-588D-447A-88E3-5255949D49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1775" y="4292600"/>
            <a:ext cx="32146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0" lang="zh-CN" altLang="en-US" sz="2800" b="0">
                <a:solidFill>
                  <a:schemeClr val="tx2"/>
                </a:solidFill>
                <a:latin typeface="Arial" panose="020B0604020202020204" pitchFamily="34" charset="0"/>
              </a:rPr>
              <a:t>单质中热缺陷产生</a:t>
            </a:r>
          </a:p>
        </p:txBody>
      </p:sp>
      <p:sp>
        <p:nvSpPr>
          <p:cNvPr id="812096" name="AutoShape 64">
            <a:extLst>
              <a:ext uri="{FF2B5EF4-FFF2-40B4-BE49-F238E27FC236}">
                <a16:creationId xmlns:a16="http://schemas.microsoft.com/office/drawing/2014/main" id="{8BB81E36-EDA2-45C0-A2AB-4C52CF3756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75700" y="6459538"/>
            <a:ext cx="288925" cy="331787"/>
          </a:xfrm>
          <a:prstGeom prst="horizontalScroll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rIns="92075" bIns="46038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812097" name="Rectangle 65">
            <a:extLst>
              <a:ext uri="{FF2B5EF4-FFF2-40B4-BE49-F238E27FC236}">
                <a16:creationId xmlns:a16="http://schemas.microsoft.com/office/drawing/2014/main" id="{BB86EC94-B75D-4F30-B424-AFE94186AA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1773238"/>
            <a:ext cx="7775575" cy="504825"/>
          </a:xfrm>
          <a:prstGeom prst="rect">
            <a:avLst/>
          </a:prstGeom>
          <a:solidFill>
            <a:schemeClr val="accent1">
              <a:alpha val="39999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0" lang="zh-CN" altLang="en-US" sz="1800">
                <a:solidFill>
                  <a:schemeClr val="tx1"/>
                </a:solidFill>
                <a:latin typeface="Arial" panose="020B0604020202020204" pitchFamily="34" charset="0"/>
              </a:rPr>
              <a:t>以前苏联物理学家雅科夫</a:t>
            </a:r>
            <a:r>
              <a:rPr kumimoji="0" lang="en-US" altLang="zh-CN" sz="1800">
                <a:solidFill>
                  <a:schemeClr val="tx1"/>
                </a:solidFill>
                <a:latin typeface="Arial" panose="020B0604020202020204" pitchFamily="34" charset="0"/>
              </a:rPr>
              <a:t>·</a:t>
            </a:r>
            <a:r>
              <a:rPr kumimoji="0" lang="zh-CN" altLang="en-US" sz="1800">
                <a:solidFill>
                  <a:schemeClr val="tx1"/>
                </a:solidFill>
                <a:latin typeface="Arial" panose="020B0604020202020204" pitchFamily="34" charset="0"/>
              </a:rPr>
              <a:t>弗仑克尔</a:t>
            </a:r>
            <a:r>
              <a:rPr kumimoji="0" lang="zh-CN" altLang="en-US" sz="1800">
                <a:solidFill>
                  <a:schemeClr val="tx1"/>
                </a:solidFill>
                <a:ea typeface="Gungsuh" panose="02030600000101010101" pitchFamily="18" charset="-127"/>
              </a:rPr>
              <a:t>（</a:t>
            </a:r>
            <a:r>
              <a:rPr kumimoji="0" lang="en-US" altLang="zh-CN" sz="1800">
                <a:solidFill>
                  <a:schemeClr val="tx1"/>
                </a:solidFill>
                <a:ea typeface="Gungsuh" panose="02030600000101010101" pitchFamily="18" charset="-127"/>
              </a:rPr>
              <a:t>Яков Френкель</a:t>
            </a:r>
            <a:r>
              <a:rPr kumimoji="0" lang="zh-CN" altLang="en-US" sz="1800">
                <a:solidFill>
                  <a:schemeClr val="tx1"/>
                </a:solidFill>
                <a:ea typeface="Gungsuh" panose="02030600000101010101" pitchFamily="18" charset="-127"/>
              </a:rPr>
              <a:t>）</a:t>
            </a:r>
            <a:r>
              <a:rPr kumimoji="0" lang="zh-CN" altLang="en-US" sz="1800">
                <a:solidFill>
                  <a:schemeClr val="tx1"/>
                </a:solidFill>
                <a:latin typeface="Arial" panose="020B0604020202020204" pitchFamily="34" charset="0"/>
              </a:rPr>
              <a:t>名字命名 </a:t>
            </a:r>
          </a:p>
        </p:txBody>
      </p:sp>
      <p:sp>
        <p:nvSpPr>
          <p:cNvPr id="812098" name="Rectangle 66">
            <a:extLst>
              <a:ext uri="{FF2B5EF4-FFF2-40B4-BE49-F238E27FC236}">
                <a16:creationId xmlns:a16="http://schemas.microsoft.com/office/drawing/2014/main" id="{935F29DB-FFB7-4783-A154-A2BF1429B3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350" y="2420938"/>
            <a:ext cx="6769100" cy="5032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0" lang="zh-CN" altLang="en-US" sz="1800">
                <a:solidFill>
                  <a:schemeClr val="tx1"/>
                </a:solidFill>
                <a:latin typeface="Arial" panose="020B0604020202020204" pitchFamily="34" charset="0"/>
              </a:rPr>
              <a:t>以德国物理学家沃尔特</a:t>
            </a:r>
            <a:r>
              <a:rPr kumimoji="0" lang="en-US" altLang="zh-CN" sz="1800">
                <a:solidFill>
                  <a:schemeClr val="tx1"/>
                </a:solidFill>
                <a:latin typeface="Arial" panose="020B0604020202020204" pitchFamily="34" charset="0"/>
              </a:rPr>
              <a:t>·</a:t>
            </a:r>
            <a:r>
              <a:rPr kumimoji="0" lang="zh-CN" altLang="en-US" sz="1800">
                <a:solidFill>
                  <a:schemeClr val="tx1"/>
                </a:solidFill>
                <a:latin typeface="Arial" panose="020B0604020202020204" pitchFamily="34" charset="0"/>
              </a:rPr>
              <a:t>肖特基（</a:t>
            </a:r>
            <a:r>
              <a:rPr kumimoji="0" lang="en-US" altLang="zh-CN" sz="1800">
                <a:solidFill>
                  <a:schemeClr val="tx1"/>
                </a:solidFill>
                <a:latin typeface="Arial" panose="020B0604020202020204" pitchFamily="34" charset="0"/>
              </a:rPr>
              <a:t>Walter Schottky</a:t>
            </a:r>
            <a:r>
              <a:rPr kumimoji="0" lang="zh-CN" altLang="en-US" sz="1800">
                <a:solidFill>
                  <a:schemeClr val="tx1"/>
                </a:solidFill>
                <a:latin typeface="Arial" panose="020B0604020202020204" pitchFamily="34" charset="0"/>
              </a:rPr>
              <a:t>）的名字命名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2948E-6 L 0.02951 -0.06104 L 0.18524 -0.06104 L 0.18524 0.0504 " pathEditMode="relative" rAng="0" ptsTypes="AAAA">
                                      <p:cBhvr>
                                        <p:cTn id="6" dur="3000" fill="hold"/>
                                        <p:tgtEl>
                                          <p:spTgt spid="1188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253" y="-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2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812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2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12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8120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2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9" presetID="1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4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6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6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66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09827E-6 C 0.00539 -0.00254 0.01476 -0.01179 0.01476 -0.01156 C 0.01928 -0.02104 0.02448 -0.03098 0.03108 -0.03746 C 0.03629 -0.04832 0.03386 -0.04185 0.03768 -0.05827 C 0.0382 -0.06081 0.03924 -0.0652 0.03924 -0.06497 C 0.04046 -0.10705 0.04271 -0.14312 0.04428 -0.18428 C 0.04306 -0.20624 0.04237 -0.22243 0.03768 -0.24254 C 0.03664 -0.24717 0.03612 -0.25202 0.03438 -0.25619 C 0.03247 -0.26127 0.02778 -0.27029 0.02778 -0.27006 C 0.02518 -0.28162 0.02153 -0.28971 0.01476 -0.29595 C 0.00712 -0.31237 0.01042 -0.30543 0.00487 -0.317 C 0.00382 -0.31931 0.00157 -0.32393 0.00157 -0.3237 C -0.00017 -0.33179 5E-6 -0.32856 5E-6 -0.33318 " pathEditMode="relative" rAng="0" ptsTypes="ffffffffffffA">
                                      <p:cBhvr>
                                        <p:cTn id="67" dur="2000" fill="hold"/>
                                        <p:tgtEl>
                                          <p:spTgt spid="1188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5" y="-166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6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7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7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2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812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2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812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0" dur="500"/>
                                        <p:tgtEl>
                                          <p:spTgt spid="812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2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2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500"/>
                                        <p:tgtEl>
                                          <p:spTgt spid="812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2035" grpId="0"/>
      <p:bldP spid="812036" grpId="0"/>
      <p:bldP spid="118816" grpId="0" animBg="1"/>
      <p:bldP spid="118830" grpId="0" animBg="1"/>
      <p:bldP spid="118830" grpId="1" animBg="1"/>
      <p:bldP spid="118830" grpId="2" animBg="1"/>
      <p:bldP spid="118838" grpId="0" animBg="1"/>
      <p:bldP spid="118838" grpId="1" animBg="1"/>
      <p:bldP spid="118839" grpId="0" animBg="1"/>
      <p:bldP spid="118839" grpId="1" animBg="1"/>
      <p:bldP spid="118840" grpId="0" animBg="1"/>
      <p:bldP spid="118840" grpId="1" animBg="1"/>
      <p:bldP spid="812096" grpId="0" animBg="1"/>
      <p:bldP spid="812097" grpId="0" animBg="1"/>
      <p:bldP spid="812097" grpId="1" animBg="1"/>
      <p:bldP spid="812098" grpId="0" animBg="1"/>
      <p:bldP spid="812098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日期占位符 1">
            <a:extLst>
              <a:ext uri="{FF2B5EF4-FFF2-40B4-BE49-F238E27FC236}">
                <a16:creationId xmlns:a16="http://schemas.microsoft.com/office/drawing/2014/main" id="{AF22FD41-E2CF-4138-B419-B697CF7AE5F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79B95B0B-56E8-49B4-A09A-BE73F9113107}" type="datetime10">
              <a:rPr lang="zh-CN" altLang="en-US" sz="1400" b="0" smtClean="0">
                <a:solidFill>
                  <a:schemeClr val="tx1"/>
                </a:solidFill>
              </a:rPr>
              <a:pPr eaLnBrk="1" hangingPunct="1"/>
              <a:t>20:29</a:t>
            </a:fld>
            <a:endParaRPr lang="en-US" altLang="zh-CN" sz="1400" b="0">
              <a:solidFill>
                <a:schemeClr val="tx1"/>
              </a:solidFill>
            </a:endParaRPr>
          </a:p>
        </p:txBody>
      </p:sp>
      <p:sp>
        <p:nvSpPr>
          <p:cNvPr id="57" name="页脚占位符 2">
            <a:extLst>
              <a:ext uri="{FF2B5EF4-FFF2-40B4-BE49-F238E27FC236}">
                <a16:creationId xmlns:a16="http://schemas.microsoft.com/office/drawing/2014/main" id="{FA62AAD5-0003-44DF-98AF-FDC5FEF61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机电工程学院</a:t>
            </a:r>
          </a:p>
        </p:txBody>
      </p:sp>
      <p:sp>
        <p:nvSpPr>
          <p:cNvPr id="813058" name="Rectangle 2">
            <a:extLst>
              <a:ext uri="{FF2B5EF4-FFF2-40B4-BE49-F238E27FC236}">
                <a16:creationId xmlns:a16="http://schemas.microsoft.com/office/drawing/2014/main" id="{2F55FDBA-07C1-4F0C-8D46-BF2DF9895F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7538" y="1268413"/>
            <a:ext cx="4603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0">
                <a:solidFill>
                  <a:schemeClr val="tx1"/>
                </a:solidFill>
                <a:latin typeface="黑体" panose="02010609060101010101" pitchFamily="49" charset="-122"/>
              </a:rPr>
              <a:t>② </a:t>
            </a:r>
            <a:r>
              <a:rPr lang="zh-CN" altLang="en-US" b="0">
                <a:solidFill>
                  <a:schemeClr val="tx1"/>
                </a:solidFill>
                <a:latin typeface="黑体" panose="02010609060101010101" pitchFamily="49" charset="-122"/>
              </a:rPr>
              <a:t>表面位置 </a:t>
            </a:r>
            <a:r>
              <a:rPr lang="en-US" altLang="zh-CN" b="0">
                <a:solidFill>
                  <a:schemeClr val="tx1"/>
                </a:solidFill>
                <a:latin typeface="黑体" panose="02010609060101010101" pitchFamily="49" charset="-122"/>
              </a:rPr>
              <a:t>(</a:t>
            </a:r>
            <a:r>
              <a:rPr lang="zh-CN" altLang="en-US" b="0">
                <a:solidFill>
                  <a:schemeClr val="tx1"/>
                </a:solidFill>
                <a:latin typeface="黑体" panose="02010609060101010101" pitchFamily="49" charset="-122"/>
              </a:rPr>
              <a:t>间隙小</a:t>
            </a:r>
            <a:r>
              <a:rPr lang="en-US" altLang="zh-CN" b="0">
                <a:solidFill>
                  <a:schemeClr val="tx1"/>
                </a:solidFill>
                <a:latin typeface="黑体" panose="02010609060101010101" pitchFamily="49" charset="-122"/>
              </a:rPr>
              <a:t>/</a:t>
            </a:r>
            <a:r>
              <a:rPr lang="zh-CN" altLang="en-US" b="0">
                <a:solidFill>
                  <a:schemeClr val="tx1"/>
                </a:solidFill>
                <a:latin typeface="黑体" panose="02010609060101010101" pitchFamily="49" charset="-122"/>
              </a:rPr>
              <a:t>结构紧凑</a:t>
            </a:r>
            <a:r>
              <a:rPr lang="en-US" altLang="zh-CN" b="0">
                <a:solidFill>
                  <a:schemeClr val="tx1"/>
                </a:solidFill>
                <a:latin typeface="黑体" panose="02010609060101010101" pitchFamily="49" charset="-122"/>
              </a:rPr>
              <a:t>)</a:t>
            </a:r>
          </a:p>
        </p:txBody>
      </p:sp>
      <p:sp>
        <p:nvSpPr>
          <p:cNvPr id="30725" name="Line 3">
            <a:extLst>
              <a:ext uri="{FF2B5EF4-FFF2-40B4-BE49-F238E27FC236}">
                <a16:creationId xmlns:a16="http://schemas.microsoft.com/office/drawing/2014/main" id="{B268ABD0-1D28-4FAE-9E3B-6C4334BDA9CA}"/>
              </a:ext>
            </a:extLst>
          </p:cNvPr>
          <p:cNvSpPr>
            <a:spLocks noChangeShapeType="1"/>
          </p:cNvSpPr>
          <p:nvPr/>
        </p:nvSpPr>
        <p:spPr bwMode="auto">
          <a:xfrm>
            <a:off x="4140200" y="1196975"/>
            <a:ext cx="0" cy="32766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813060" name="Rectangle 4">
            <a:extLst>
              <a:ext uri="{FF2B5EF4-FFF2-40B4-BE49-F238E27FC236}">
                <a16:creationId xmlns:a16="http://schemas.microsoft.com/office/drawing/2014/main" id="{1F36D821-B6DE-4B6F-8DFA-4F6B4CF3CA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1341438"/>
            <a:ext cx="3744913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zh-CN" b="0">
                <a:solidFill>
                  <a:schemeClr val="tx1"/>
                </a:solidFill>
                <a:latin typeface="黑体" panose="02010609060101010101" pitchFamily="49" charset="-122"/>
              </a:rPr>
              <a:t>① </a:t>
            </a:r>
            <a:r>
              <a:rPr lang="zh-CN" altLang="en-US" b="0">
                <a:solidFill>
                  <a:schemeClr val="tx1"/>
                </a:solidFill>
                <a:latin typeface="黑体" panose="02010609060101010101" pitchFamily="49" charset="-122"/>
              </a:rPr>
              <a:t>间隙位置 </a:t>
            </a:r>
            <a:r>
              <a:rPr lang="en-US" altLang="zh-CN" b="0">
                <a:solidFill>
                  <a:schemeClr val="tx1"/>
                </a:solidFill>
                <a:latin typeface="黑体" panose="02010609060101010101" pitchFamily="49" charset="-122"/>
              </a:rPr>
              <a:t>(</a:t>
            </a:r>
            <a:r>
              <a:rPr lang="zh-CN" altLang="en-US" b="0">
                <a:solidFill>
                  <a:schemeClr val="tx1"/>
                </a:solidFill>
                <a:latin typeface="黑体" panose="02010609060101010101" pitchFamily="49" charset="-122"/>
              </a:rPr>
              <a:t>结构空隙大</a:t>
            </a:r>
            <a:r>
              <a:rPr lang="en-US" altLang="zh-CN" b="0">
                <a:solidFill>
                  <a:schemeClr val="tx1"/>
                </a:solidFill>
                <a:latin typeface="黑体" panose="02010609060101010101" pitchFamily="49" charset="-122"/>
              </a:rPr>
              <a:t>)</a:t>
            </a:r>
          </a:p>
        </p:txBody>
      </p:sp>
      <p:sp>
        <p:nvSpPr>
          <p:cNvPr id="813061" name="Rectangle 5">
            <a:extLst>
              <a:ext uri="{FF2B5EF4-FFF2-40B4-BE49-F238E27FC236}">
                <a16:creationId xmlns:a16="http://schemas.microsoft.com/office/drawing/2014/main" id="{A5DCEF27-5B86-412B-B32C-17185FB667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6013" y="4149725"/>
            <a:ext cx="20653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solidFill>
                  <a:schemeClr val="tx1"/>
                </a:solidFill>
              </a:rPr>
              <a:t>Frenkel </a:t>
            </a:r>
            <a:r>
              <a:rPr lang="zh-CN" altLang="en-US">
                <a:solidFill>
                  <a:schemeClr val="tx1"/>
                </a:solidFill>
              </a:rPr>
              <a:t>缺陷</a:t>
            </a:r>
          </a:p>
        </p:txBody>
      </p:sp>
      <p:sp>
        <p:nvSpPr>
          <p:cNvPr id="813062" name="Rectangle 6">
            <a:extLst>
              <a:ext uri="{FF2B5EF4-FFF2-40B4-BE49-F238E27FC236}">
                <a16:creationId xmlns:a16="http://schemas.microsoft.com/office/drawing/2014/main" id="{07A1CD95-B298-4E7F-B665-1CBEDD9A77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2492375"/>
            <a:ext cx="869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tx1"/>
                </a:solidFill>
              </a:rPr>
              <a:t>M X:</a:t>
            </a:r>
          </a:p>
        </p:txBody>
      </p:sp>
      <p:sp>
        <p:nvSpPr>
          <p:cNvPr id="813063" name="Rectangle 7">
            <a:extLst>
              <a:ext uri="{FF2B5EF4-FFF2-40B4-BE49-F238E27FC236}">
                <a16:creationId xmlns:a16="http://schemas.microsoft.com/office/drawing/2014/main" id="{44DC160A-65F7-410A-B2D6-969DB06B21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5600" y="4149725"/>
            <a:ext cx="25590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solidFill>
                  <a:schemeClr val="tx1"/>
                </a:solidFill>
              </a:rPr>
              <a:t>Schottky </a:t>
            </a:r>
            <a:r>
              <a:rPr lang="zh-CN" altLang="en-US">
                <a:solidFill>
                  <a:schemeClr val="tx1"/>
                </a:solidFill>
              </a:rPr>
              <a:t>缺陷</a:t>
            </a:r>
          </a:p>
        </p:txBody>
      </p:sp>
      <p:grpSp>
        <p:nvGrpSpPr>
          <p:cNvPr id="2" name="Group 8">
            <a:extLst>
              <a:ext uri="{FF2B5EF4-FFF2-40B4-BE49-F238E27FC236}">
                <a16:creationId xmlns:a16="http://schemas.microsoft.com/office/drawing/2014/main" id="{FFA9A52B-30B2-48BF-99A7-985197DED0E1}"/>
              </a:ext>
            </a:extLst>
          </p:cNvPr>
          <p:cNvGrpSpPr>
            <a:grpSpLocks/>
          </p:cNvGrpSpPr>
          <p:nvPr/>
        </p:nvGrpSpPr>
        <p:grpSpPr bwMode="auto">
          <a:xfrm>
            <a:off x="5364163" y="2060575"/>
            <a:ext cx="2165350" cy="1676400"/>
            <a:chOff x="3024" y="2592"/>
            <a:chExt cx="1364" cy="1056"/>
          </a:xfrm>
        </p:grpSpPr>
        <p:sp>
          <p:nvSpPr>
            <p:cNvPr id="30757" name="Oval 9">
              <a:extLst>
                <a:ext uri="{FF2B5EF4-FFF2-40B4-BE49-F238E27FC236}">
                  <a16:creationId xmlns:a16="http://schemas.microsoft.com/office/drawing/2014/main" id="{114201FD-FEE7-42B8-87E0-C9656A2C44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4" y="2880"/>
              <a:ext cx="192" cy="192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kumimoji="0" lang="zh-CN" altLang="zh-CN" sz="1800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0758" name="Oval 10">
              <a:extLst>
                <a:ext uri="{FF2B5EF4-FFF2-40B4-BE49-F238E27FC236}">
                  <a16:creationId xmlns:a16="http://schemas.microsoft.com/office/drawing/2014/main" id="{5E0378F7-FE6D-4D1E-BC17-ACF27E5B6A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48" y="3504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kumimoji="0" lang="zh-CN" altLang="zh-CN" sz="1800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0759" name="Oval 11">
              <a:extLst>
                <a:ext uri="{FF2B5EF4-FFF2-40B4-BE49-F238E27FC236}">
                  <a16:creationId xmlns:a16="http://schemas.microsoft.com/office/drawing/2014/main" id="{B809EB7C-6C41-4CE7-9D6D-DD8B6DFEEA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8" y="2592"/>
              <a:ext cx="144" cy="144"/>
            </a:xfrm>
            <a:prstGeom prst="ellipse">
              <a:avLst/>
            </a:prstGeom>
            <a:solidFill>
              <a:srgbClr val="FF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kumimoji="0" lang="zh-CN" altLang="zh-CN" sz="1800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0760" name="Oval 12">
              <a:extLst>
                <a:ext uri="{FF2B5EF4-FFF2-40B4-BE49-F238E27FC236}">
                  <a16:creationId xmlns:a16="http://schemas.microsoft.com/office/drawing/2014/main" id="{3BB65294-82A5-45FC-8960-745AF7C6A7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20" y="2928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kumimoji="0" lang="zh-CN" altLang="zh-CN" sz="1800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0761" name="Oval 13">
              <a:extLst>
                <a:ext uri="{FF2B5EF4-FFF2-40B4-BE49-F238E27FC236}">
                  <a16:creationId xmlns:a16="http://schemas.microsoft.com/office/drawing/2014/main" id="{8D95363B-0B22-40EE-8D02-B0E0AD95A5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60" y="2880"/>
              <a:ext cx="192" cy="192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kumimoji="0" lang="zh-CN" altLang="zh-CN" sz="1800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0762" name="Oval 14">
              <a:extLst>
                <a:ext uri="{FF2B5EF4-FFF2-40B4-BE49-F238E27FC236}">
                  <a16:creationId xmlns:a16="http://schemas.microsoft.com/office/drawing/2014/main" id="{1DBCD895-1564-416B-B173-81F24FA001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20" y="3168"/>
              <a:ext cx="192" cy="192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kumimoji="0" lang="zh-CN" altLang="zh-CN" sz="1800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0763" name="Oval 15">
              <a:extLst>
                <a:ext uri="{FF2B5EF4-FFF2-40B4-BE49-F238E27FC236}">
                  <a16:creationId xmlns:a16="http://schemas.microsoft.com/office/drawing/2014/main" id="{927D547D-0D71-4E70-942C-C656469E4E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8" y="3456"/>
              <a:ext cx="192" cy="192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kumimoji="0" lang="zh-CN" altLang="zh-CN" sz="1800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0764" name="Oval 16">
              <a:extLst>
                <a:ext uri="{FF2B5EF4-FFF2-40B4-BE49-F238E27FC236}">
                  <a16:creationId xmlns:a16="http://schemas.microsoft.com/office/drawing/2014/main" id="{5760FA94-7398-4077-A951-44864BE5A5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0" y="2592"/>
              <a:ext cx="192" cy="192"/>
            </a:xfrm>
            <a:prstGeom prst="ellipse">
              <a:avLst/>
            </a:prstGeom>
            <a:solidFill>
              <a:srgbClr val="00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kumimoji="0" lang="zh-CN" altLang="zh-CN" sz="1800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0765" name="Oval 17">
              <a:extLst>
                <a:ext uri="{FF2B5EF4-FFF2-40B4-BE49-F238E27FC236}">
                  <a16:creationId xmlns:a16="http://schemas.microsoft.com/office/drawing/2014/main" id="{5EC1D004-9F63-4AEB-9E1D-C73B93E9B8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2" y="3216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kumimoji="0" lang="zh-CN" altLang="zh-CN" sz="1800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0766" name="Oval 18">
              <a:extLst>
                <a:ext uri="{FF2B5EF4-FFF2-40B4-BE49-F238E27FC236}">
                  <a16:creationId xmlns:a16="http://schemas.microsoft.com/office/drawing/2014/main" id="{55337379-EF4A-4CD9-98BA-7D9CE70357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6" y="3168"/>
              <a:ext cx="192" cy="192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kumimoji="0" lang="zh-CN" altLang="zh-CN" sz="1800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0767" name="Oval 19">
              <a:extLst>
                <a:ext uri="{FF2B5EF4-FFF2-40B4-BE49-F238E27FC236}">
                  <a16:creationId xmlns:a16="http://schemas.microsoft.com/office/drawing/2014/main" id="{2BC66183-A9A1-45B0-BDDC-DEF3630969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4" y="2928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kumimoji="0" lang="zh-CN" altLang="zh-CN" sz="1800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0768" name="Oval 20">
              <a:extLst>
                <a:ext uri="{FF2B5EF4-FFF2-40B4-BE49-F238E27FC236}">
                  <a16:creationId xmlns:a16="http://schemas.microsoft.com/office/drawing/2014/main" id="{7415F2F9-7789-4336-A3E6-8778E0C46D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4" y="3504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kumimoji="0" lang="zh-CN" altLang="zh-CN" sz="1800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0769" name="Rectangle 21">
              <a:extLst>
                <a:ext uri="{FF2B5EF4-FFF2-40B4-BE49-F238E27FC236}">
                  <a16:creationId xmlns:a16="http://schemas.microsoft.com/office/drawing/2014/main" id="{4F8BBBCF-DED6-44E2-9CEA-536EBDF510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6" y="3216"/>
              <a:ext cx="96" cy="96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kumimoji="0" lang="zh-CN" altLang="zh-CN" sz="1800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0770" name="Oval 22">
              <a:extLst>
                <a:ext uri="{FF2B5EF4-FFF2-40B4-BE49-F238E27FC236}">
                  <a16:creationId xmlns:a16="http://schemas.microsoft.com/office/drawing/2014/main" id="{BC1122EC-F5CB-40AB-9060-749F12E0B7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2928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kumimoji="0" lang="zh-CN" altLang="zh-CN" sz="1800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0771" name="Oval 23">
              <a:extLst>
                <a:ext uri="{FF2B5EF4-FFF2-40B4-BE49-F238E27FC236}">
                  <a16:creationId xmlns:a16="http://schemas.microsoft.com/office/drawing/2014/main" id="{4C69826B-1332-47BD-8660-3FB2AA1274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3504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kumimoji="0" lang="zh-CN" altLang="zh-CN" sz="1800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0772" name="Oval 24">
              <a:extLst>
                <a:ext uri="{FF2B5EF4-FFF2-40B4-BE49-F238E27FC236}">
                  <a16:creationId xmlns:a16="http://schemas.microsoft.com/office/drawing/2014/main" id="{9C7B339C-CC4C-4D8D-A95B-F418AD4A17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3168"/>
              <a:ext cx="192" cy="192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kumimoji="0" lang="zh-CN" altLang="zh-CN" sz="1800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0773" name="Rectangle 25">
              <a:extLst>
                <a:ext uri="{FF2B5EF4-FFF2-40B4-BE49-F238E27FC236}">
                  <a16:creationId xmlns:a16="http://schemas.microsoft.com/office/drawing/2014/main" id="{54F23EB4-757F-4523-9E51-B1C6FB3882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0" y="3504"/>
              <a:ext cx="96" cy="96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kumimoji="0" lang="zh-CN" altLang="zh-CN" sz="1800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0774" name="Freeform 26">
              <a:extLst>
                <a:ext uri="{FF2B5EF4-FFF2-40B4-BE49-F238E27FC236}">
                  <a16:creationId xmlns:a16="http://schemas.microsoft.com/office/drawing/2014/main" id="{301D5A21-99EB-4520-80E6-44EFD11E8A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7" y="2739"/>
              <a:ext cx="97" cy="471"/>
            </a:xfrm>
            <a:custGeom>
              <a:avLst/>
              <a:gdLst>
                <a:gd name="T0" fmla="*/ 0 w 97"/>
                <a:gd name="T1" fmla="*/ 471 h 471"/>
                <a:gd name="T2" fmla="*/ 67 w 97"/>
                <a:gd name="T3" fmla="*/ 359 h 471"/>
                <a:gd name="T4" fmla="*/ 97 w 97"/>
                <a:gd name="T5" fmla="*/ 262 h 471"/>
                <a:gd name="T6" fmla="*/ 30 w 97"/>
                <a:gd name="T7" fmla="*/ 45 h 471"/>
                <a:gd name="T8" fmla="*/ 0 w 97"/>
                <a:gd name="T9" fmla="*/ 0 h 4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7"/>
                <a:gd name="T16" fmla="*/ 0 h 471"/>
                <a:gd name="T17" fmla="*/ 97 w 97"/>
                <a:gd name="T18" fmla="*/ 471 h 4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7" h="471">
                  <a:moveTo>
                    <a:pt x="0" y="471"/>
                  </a:moveTo>
                  <a:cubicBezTo>
                    <a:pt x="14" y="428"/>
                    <a:pt x="52" y="400"/>
                    <a:pt x="67" y="359"/>
                  </a:cubicBezTo>
                  <a:cubicBezTo>
                    <a:pt x="79" y="327"/>
                    <a:pt x="89" y="295"/>
                    <a:pt x="97" y="262"/>
                  </a:cubicBezTo>
                  <a:cubicBezTo>
                    <a:pt x="92" y="193"/>
                    <a:pt x="95" y="89"/>
                    <a:pt x="30" y="45"/>
                  </a:cubicBezTo>
                  <a:cubicBezTo>
                    <a:pt x="25" y="31"/>
                    <a:pt x="19" y="0"/>
                    <a:pt x="0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kumimoji="0" lang="zh-CN" altLang="zh-CN" sz="1800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0775" name="Freeform 27">
              <a:extLst>
                <a:ext uri="{FF2B5EF4-FFF2-40B4-BE49-F238E27FC236}">
                  <a16:creationId xmlns:a16="http://schemas.microsoft.com/office/drawing/2014/main" id="{0F3CD50C-6851-4555-87DA-497517A5FB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9" y="2784"/>
              <a:ext cx="157" cy="711"/>
            </a:xfrm>
            <a:custGeom>
              <a:avLst/>
              <a:gdLst>
                <a:gd name="T0" fmla="*/ 0 w 157"/>
                <a:gd name="T1" fmla="*/ 711 h 711"/>
                <a:gd name="T2" fmla="*/ 44 w 157"/>
                <a:gd name="T3" fmla="*/ 471 h 711"/>
                <a:gd name="T4" fmla="*/ 97 w 157"/>
                <a:gd name="T5" fmla="*/ 112 h 711"/>
                <a:gd name="T6" fmla="*/ 127 w 157"/>
                <a:gd name="T7" fmla="*/ 45 h 711"/>
                <a:gd name="T8" fmla="*/ 157 w 157"/>
                <a:gd name="T9" fmla="*/ 0 h 7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7"/>
                <a:gd name="T16" fmla="*/ 0 h 711"/>
                <a:gd name="T17" fmla="*/ 157 w 157"/>
                <a:gd name="T18" fmla="*/ 711 h 7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7" h="711">
                  <a:moveTo>
                    <a:pt x="0" y="711"/>
                  </a:moveTo>
                  <a:cubicBezTo>
                    <a:pt x="40" y="645"/>
                    <a:pt x="36" y="547"/>
                    <a:pt x="44" y="471"/>
                  </a:cubicBezTo>
                  <a:cubicBezTo>
                    <a:pt x="34" y="357"/>
                    <a:pt x="31" y="213"/>
                    <a:pt x="97" y="112"/>
                  </a:cubicBezTo>
                  <a:cubicBezTo>
                    <a:pt x="115" y="59"/>
                    <a:pt x="103" y="80"/>
                    <a:pt x="127" y="45"/>
                  </a:cubicBezTo>
                  <a:cubicBezTo>
                    <a:pt x="132" y="29"/>
                    <a:pt x="136" y="0"/>
                    <a:pt x="157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kumimoji="0" lang="zh-CN" altLang="zh-CN" sz="1800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0776" name="Line 28">
              <a:extLst>
                <a:ext uri="{FF2B5EF4-FFF2-40B4-BE49-F238E27FC236}">
                  <a16:creationId xmlns:a16="http://schemas.microsoft.com/office/drawing/2014/main" id="{DB6F9D96-A430-4F0A-A53B-0E2E26088E4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032" y="2688"/>
              <a:ext cx="48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0777" name="Line 29">
              <a:extLst>
                <a:ext uri="{FF2B5EF4-FFF2-40B4-BE49-F238E27FC236}">
                  <a16:creationId xmlns:a16="http://schemas.microsoft.com/office/drawing/2014/main" id="{56CC69DC-5732-4F8B-8F93-35C8FD5CE51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00" y="2688"/>
              <a:ext cx="48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  <p:grpSp>
        <p:nvGrpSpPr>
          <p:cNvPr id="3" name="Group 30">
            <a:extLst>
              <a:ext uri="{FF2B5EF4-FFF2-40B4-BE49-F238E27FC236}">
                <a16:creationId xmlns:a16="http://schemas.microsoft.com/office/drawing/2014/main" id="{0CAE5339-3046-4881-A95E-E0B5CB074E7A}"/>
              </a:ext>
            </a:extLst>
          </p:cNvPr>
          <p:cNvGrpSpPr>
            <a:grpSpLocks/>
          </p:cNvGrpSpPr>
          <p:nvPr/>
        </p:nvGrpSpPr>
        <p:grpSpPr bwMode="auto">
          <a:xfrm>
            <a:off x="1258888" y="2435225"/>
            <a:ext cx="1752600" cy="1216025"/>
            <a:chOff x="748" y="572"/>
            <a:chExt cx="1104" cy="766"/>
          </a:xfrm>
        </p:grpSpPr>
        <p:grpSp>
          <p:nvGrpSpPr>
            <p:cNvPr id="30742" name="Group 31">
              <a:extLst>
                <a:ext uri="{FF2B5EF4-FFF2-40B4-BE49-F238E27FC236}">
                  <a16:creationId xmlns:a16="http://schemas.microsoft.com/office/drawing/2014/main" id="{1D04D215-4067-47D9-888A-B7939809DCD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48" y="618"/>
              <a:ext cx="1104" cy="720"/>
              <a:chOff x="672" y="2640"/>
              <a:chExt cx="1104" cy="720"/>
            </a:xfrm>
          </p:grpSpPr>
          <p:sp>
            <p:nvSpPr>
              <p:cNvPr id="30745" name="Oval 32">
                <a:extLst>
                  <a:ext uri="{FF2B5EF4-FFF2-40B4-BE49-F238E27FC236}">
                    <a16:creationId xmlns:a16="http://schemas.microsoft.com/office/drawing/2014/main" id="{A1A69AFC-F6BE-421B-9170-83ED21B680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8" y="3216"/>
                <a:ext cx="144" cy="14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kumimoji="0" lang="zh-CN" altLang="zh-CN" sz="1800" b="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0746" name="Oval 33">
                <a:extLst>
                  <a:ext uri="{FF2B5EF4-FFF2-40B4-BE49-F238E27FC236}">
                    <a16:creationId xmlns:a16="http://schemas.microsoft.com/office/drawing/2014/main" id="{3061F654-A60B-4019-A8A5-6CC8F4C9D4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8" y="3072"/>
                <a:ext cx="144" cy="144"/>
              </a:xfrm>
              <a:prstGeom prst="ellipse">
                <a:avLst/>
              </a:prstGeom>
              <a:solidFill>
                <a:srgbClr val="FF66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kumimoji="0" lang="zh-CN" altLang="zh-CN" sz="1800" b="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0747" name="Oval 34">
                <a:extLst>
                  <a:ext uri="{FF2B5EF4-FFF2-40B4-BE49-F238E27FC236}">
                    <a16:creationId xmlns:a16="http://schemas.microsoft.com/office/drawing/2014/main" id="{4C120B64-D009-4D80-81CA-897280096C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8" y="2640"/>
                <a:ext cx="144" cy="14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kumimoji="0" lang="zh-CN" altLang="zh-CN" sz="1800" b="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0748" name="Oval 35">
                <a:extLst>
                  <a:ext uri="{FF2B5EF4-FFF2-40B4-BE49-F238E27FC236}">
                    <a16:creationId xmlns:a16="http://schemas.microsoft.com/office/drawing/2014/main" id="{A39DC5D3-273B-4696-9D7A-92C38DA933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8" y="2880"/>
                <a:ext cx="192" cy="192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kumimoji="0" lang="zh-CN" altLang="zh-CN" sz="1800" b="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0749" name="Oval 36">
                <a:extLst>
                  <a:ext uri="{FF2B5EF4-FFF2-40B4-BE49-F238E27FC236}">
                    <a16:creationId xmlns:a16="http://schemas.microsoft.com/office/drawing/2014/main" id="{54C936A0-5550-40E2-B17C-1916E8C641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6" y="3168"/>
                <a:ext cx="192" cy="192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kumimoji="0" lang="zh-CN" altLang="zh-CN" sz="1800" b="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0750" name="Oval 37">
                <a:extLst>
                  <a:ext uri="{FF2B5EF4-FFF2-40B4-BE49-F238E27FC236}">
                    <a16:creationId xmlns:a16="http://schemas.microsoft.com/office/drawing/2014/main" id="{1633BE79-D81C-4CC4-8B67-426FF4F694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" y="3168"/>
                <a:ext cx="192" cy="192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kumimoji="0" lang="zh-CN" altLang="zh-CN" sz="1800" b="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0751" name="Oval 38">
                <a:extLst>
                  <a:ext uri="{FF2B5EF4-FFF2-40B4-BE49-F238E27FC236}">
                    <a16:creationId xmlns:a16="http://schemas.microsoft.com/office/drawing/2014/main" id="{AF9AF623-497F-40D2-88B5-0B9F3A830E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0" y="2928"/>
                <a:ext cx="144" cy="14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kumimoji="0" lang="zh-CN" altLang="zh-CN" sz="1800" b="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0752" name="Oval 39">
                <a:extLst>
                  <a:ext uri="{FF2B5EF4-FFF2-40B4-BE49-F238E27FC236}">
                    <a16:creationId xmlns:a16="http://schemas.microsoft.com/office/drawing/2014/main" id="{B88FC7DC-AA52-4C38-80E6-FC4CC7DDC1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4" y="2880"/>
                <a:ext cx="192" cy="192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kumimoji="0" lang="zh-CN" altLang="zh-CN" sz="1800" b="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0753" name="Oval 40">
                <a:extLst>
                  <a:ext uri="{FF2B5EF4-FFF2-40B4-BE49-F238E27FC236}">
                    <a16:creationId xmlns:a16="http://schemas.microsoft.com/office/drawing/2014/main" id="{39EFB94E-639F-4E67-A05F-24720E783F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2" y="2640"/>
                <a:ext cx="144" cy="14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kumimoji="0" lang="zh-CN" altLang="zh-CN" sz="1800" b="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0754" name="Oval 41">
                <a:extLst>
                  <a:ext uri="{FF2B5EF4-FFF2-40B4-BE49-F238E27FC236}">
                    <a16:creationId xmlns:a16="http://schemas.microsoft.com/office/drawing/2014/main" id="{E2ADB0C5-D557-462C-853C-0EC5D2DF42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2" y="3216"/>
                <a:ext cx="144" cy="14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kumimoji="0" lang="zh-CN" altLang="zh-CN" sz="1800" b="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0755" name="Rectangle 42">
                <a:extLst>
                  <a:ext uri="{FF2B5EF4-FFF2-40B4-BE49-F238E27FC236}">
                    <a16:creationId xmlns:a16="http://schemas.microsoft.com/office/drawing/2014/main" id="{6E25FF91-ADEE-4C8B-9498-EB659A2618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4" y="2928"/>
                <a:ext cx="96" cy="96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kumimoji="0" lang="zh-CN" altLang="zh-CN" sz="1800" b="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0756" name="Line 43">
                <a:extLst>
                  <a:ext uri="{FF2B5EF4-FFF2-40B4-BE49-F238E27FC236}">
                    <a16:creationId xmlns:a16="http://schemas.microsoft.com/office/drawing/2014/main" id="{947197EF-230F-4CE4-AC3F-FBD84B258A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40" y="3024"/>
                <a:ext cx="96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</p:grpSp>
        <p:sp>
          <p:nvSpPr>
            <p:cNvPr id="30743" name="Oval 44">
              <a:extLst>
                <a:ext uri="{FF2B5EF4-FFF2-40B4-BE49-F238E27FC236}">
                  <a16:creationId xmlns:a16="http://schemas.microsoft.com/office/drawing/2014/main" id="{90A50CF1-69F8-4FDD-A701-DCD44D377E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" y="572"/>
              <a:ext cx="192" cy="192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kumimoji="0" lang="zh-CN" altLang="zh-CN" sz="1800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0744" name="Oval 45">
              <a:extLst>
                <a:ext uri="{FF2B5EF4-FFF2-40B4-BE49-F238E27FC236}">
                  <a16:creationId xmlns:a16="http://schemas.microsoft.com/office/drawing/2014/main" id="{0DE78AF7-E9A3-4E92-8D89-00E05C6CFB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3" y="572"/>
              <a:ext cx="192" cy="192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kumimoji="0" lang="zh-CN" altLang="zh-CN" sz="1800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813102" name="Text Box 46">
            <a:extLst>
              <a:ext uri="{FF2B5EF4-FFF2-40B4-BE49-F238E27FC236}">
                <a16:creationId xmlns:a16="http://schemas.microsoft.com/office/drawing/2014/main" id="{B5E3EC03-1F7C-4E67-8C07-C1E99E0EF7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4800600"/>
            <a:ext cx="2667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200" b="0">
                <a:solidFill>
                  <a:srgbClr val="3333FF"/>
                </a:solidFill>
              </a:rPr>
              <a:t>空位、间隙原子</a:t>
            </a:r>
            <a:r>
              <a:rPr lang="zh-CN" altLang="en-US" sz="2200" b="0">
                <a:solidFill>
                  <a:srgbClr val="FF0066"/>
                </a:solidFill>
              </a:rPr>
              <a:t>成对</a:t>
            </a:r>
            <a:r>
              <a:rPr lang="zh-CN" altLang="en-US" sz="2200" b="0">
                <a:solidFill>
                  <a:srgbClr val="3333FF"/>
                </a:solidFill>
              </a:rPr>
              <a:t>出现，体积 </a:t>
            </a:r>
            <a:r>
              <a:rPr lang="zh-CN" altLang="en-US" sz="2200" b="0">
                <a:solidFill>
                  <a:srgbClr val="FF0066"/>
                </a:solidFill>
              </a:rPr>
              <a:t>不变</a:t>
            </a:r>
          </a:p>
        </p:txBody>
      </p:sp>
      <p:sp>
        <p:nvSpPr>
          <p:cNvPr id="813103" name="Text Box 47">
            <a:extLst>
              <a:ext uri="{FF2B5EF4-FFF2-40B4-BE49-F238E27FC236}">
                <a16:creationId xmlns:a16="http://schemas.microsoft.com/office/drawing/2014/main" id="{69433485-3D70-43BB-9F9A-3D85B32E5E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6800" y="4876800"/>
            <a:ext cx="3581400" cy="109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200" b="0">
                <a:solidFill>
                  <a:srgbClr val="3333FF"/>
                </a:solidFill>
              </a:rPr>
              <a:t>原子跃迁至表面，体内留下空位，体积</a:t>
            </a:r>
            <a:r>
              <a:rPr lang="zh-CN" altLang="en-US" sz="2200" b="0">
                <a:solidFill>
                  <a:srgbClr val="FF0066"/>
                </a:solidFill>
              </a:rPr>
              <a:t>增加</a:t>
            </a:r>
            <a:r>
              <a:rPr lang="zh-CN" altLang="en-US" sz="2200" b="0">
                <a:solidFill>
                  <a:srgbClr val="3333FF"/>
                </a:solidFill>
              </a:rPr>
              <a:t>，</a:t>
            </a:r>
            <a:r>
              <a:rPr lang="zh-CN" altLang="en-US" sz="2200" b="0">
                <a:solidFill>
                  <a:srgbClr val="FF0066"/>
                </a:solidFill>
              </a:rPr>
              <a:t>正负离子空位成比例、成对</a:t>
            </a:r>
            <a:r>
              <a:rPr lang="zh-CN" altLang="en-US" sz="2200" b="0">
                <a:solidFill>
                  <a:srgbClr val="3333FF"/>
                </a:solidFill>
              </a:rPr>
              <a:t>出现</a:t>
            </a:r>
          </a:p>
        </p:txBody>
      </p:sp>
      <p:sp>
        <p:nvSpPr>
          <p:cNvPr id="30734" name="TextBox 47">
            <a:extLst>
              <a:ext uri="{FF2B5EF4-FFF2-40B4-BE49-F238E27FC236}">
                <a16:creationId xmlns:a16="http://schemas.microsoft.com/office/drawing/2014/main" id="{4AC8B3F3-1695-43EC-A050-19C0148D7B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538" y="692150"/>
            <a:ext cx="41751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0" lang="zh-CN" altLang="en-US" sz="2800" b="0">
                <a:solidFill>
                  <a:schemeClr val="tx2"/>
                </a:solidFill>
                <a:latin typeface="Arial" panose="020B0604020202020204" pitchFamily="34" charset="0"/>
              </a:rPr>
              <a:t>离子化合物形成热缺陷</a:t>
            </a:r>
          </a:p>
        </p:txBody>
      </p:sp>
      <p:sp>
        <p:nvSpPr>
          <p:cNvPr id="813105" name="Oval 49">
            <a:extLst>
              <a:ext uri="{FF2B5EF4-FFF2-40B4-BE49-F238E27FC236}">
                <a16:creationId xmlns:a16="http://schemas.microsoft.com/office/drawing/2014/main" id="{94781E68-0BD8-48D8-9978-C1B63301EF06}"/>
              </a:ext>
            </a:extLst>
          </p:cNvPr>
          <p:cNvSpPr>
            <a:spLocks noChangeArrowheads="1"/>
          </p:cNvSpPr>
          <p:nvPr/>
        </p:nvSpPr>
        <p:spPr bwMode="auto">
          <a:xfrm rot="-1849948">
            <a:off x="5305425" y="2886075"/>
            <a:ext cx="2376488" cy="1095375"/>
          </a:xfrm>
          <a:prstGeom prst="ellipse">
            <a:avLst/>
          </a:prstGeom>
          <a:noFill/>
          <a:ln w="38100" algn="ctr">
            <a:solidFill>
              <a:srgbClr val="FF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813106" name="Rectangle 50">
            <a:extLst>
              <a:ext uri="{FF2B5EF4-FFF2-40B4-BE49-F238E27FC236}">
                <a16:creationId xmlns:a16="http://schemas.microsoft.com/office/drawing/2014/main" id="{5CB27F8E-C419-46A6-B2CA-E946A3BCE1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0063" y="5589588"/>
            <a:ext cx="1655762" cy="433387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813107" name="Rectangle 51">
            <a:extLst>
              <a:ext uri="{FF2B5EF4-FFF2-40B4-BE49-F238E27FC236}">
                <a16:creationId xmlns:a16="http://schemas.microsoft.com/office/drawing/2014/main" id="{12EF6224-7819-4C81-BCA2-D3CA13AFE0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72225" y="5300663"/>
            <a:ext cx="576263" cy="36195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813108" name="Rectangle 52">
            <a:extLst>
              <a:ext uri="{FF2B5EF4-FFF2-40B4-BE49-F238E27FC236}">
                <a16:creationId xmlns:a16="http://schemas.microsoft.com/office/drawing/2014/main" id="{B9F855CF-658F-4C5E-9B20-1A82E0B934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338" y="5157788"/>
            <a:ext cx="863600" cy="36195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813109" name="AutoShape 53">
            <a:hlinkClick r:id="" action="ppaction://customshow?id=8&amp;return=true"/>
            <a:extLst>
              <a:ext uri="{FF2B5EF4-FFF2-40B4-BE49-F238E27FC236}">
                <a16:creationId xmlns:a16="http://schemas.microsoft.com/office/drawing/2014/main" id="{CD03F9EF-C367-4526-A2DC-4D9D9E2163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6100" y="6237288"/>
            <a:ext cx="792163" cy="215900"/>
          </a:xfrm>
          <a:prstGeom prst="chevron">
            <a:avLst>
              <a:gd name="adj" fmla="val 91728"/>
            </a:avLst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kumimoji="0" lang="zh-CN" altLang="zh-CN" sz="14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13110" name="AutoShape 54">
            <a:hlinkClick r:id="" action="ppaction://customshow?id=9&amp;return=true"/>
            <a:extLst>
              <a:ext uri="{FF2B5EF4-FFF2-40B4-BE49-F238E27FC236}">
                <a16:creationId xmlns:a16="http://schemas.microsoft.com/office/drawing/2014/main" id="{2A582741-17DC-449B-84DC-5A4034B10C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4163" y="6237288"/>
            <a:ext cx="792162" cy="215900"/>
          </a:xfrm>
          <a:prstGeom prst="chevron">
            <a:avLst>
              <a:gd name="adj" fmla="val 91728"/>
            </a:avLst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kumimoji="0" lang="zh-CN" altLang="zh-CN" sz="14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13111" name="AutoShape 55">
            <a:extLst>
              <a:ext uri="{FF2B5EF4-FFF2-40B4-BE49-F238E27FC236}">
                <a16:creationId xmlns:a16="http://schemas.microsoft.com/office/drawing/2014/main" id="{DADFA1BC-D832-42A6-AB0C-6248923DA7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75700" y="6459538"/>
            <a:ext cx="288925" cy="331787"/>
          </a:xfrm>
          <a:prstGeom prst="horizontalScroll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rIns="92075" bIns="46038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3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3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13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13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13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813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3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813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3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813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813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3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813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0" dur="500"/>
                                        <p:tgtEl>
                                          <p:spTgt spid="813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3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5" dur="500"/>
                                        <p:tgtEl>
                                          <p:spTgt spid="813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3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3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813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3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813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3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813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3058" grpId="0"/>
      <p:bldP spid="813060" grpId="0"/>
      <p:bldP spid="813061" grpId="0"/>
      <p:bldP spid="813062" grpId="0"/>
      <p:bldP spid="813063" grpId="0"/>
      <p:bldP spid="813102" grpId="0"/>
      <p:bldP spid="813103" grpId="0"/>
      <p:bldP spid="813105" grpId="0" animBg="1"/>
      <p:bldP spid="813106" grpId="0" animBg="1"/>
      <p:bldP spid="813107" grpId="0" animBg="1"/>
      <p:bldP spid="813108" grpId="0" animBg="1"/>
      <p:bldP spid="813109" grpId="0" animBg="1"/>
      <p:bldP spid="813110" grpId="0" animBg="1"/>
      <p:bldP spid="81311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日期占位符 3">
            <a:extLst>
              <a:ext uri="{FF2B5EF4-FFF2-40B4-BE49-F238E27FC236}">
                <a16:creationId xmlns:a16="http://schemas.microsoft.com/office/drawing/2014/main" id="{9CA64238-83AF-4C55-9558-FC47745C5A4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EDA9E9D5-0249-4C86-8264-3F56BFF54808}" type="datetime10">
              <a:rPr lang="zh-CN" altLang="en-US" sz="1400" b="0" smtClean="0">
                <a:solidFill>
                  <a:schemeClr val="tx1"/>
                </a:solidFill>
              </a:rPr>
              <a:pPr eaLnBrk="1" hangingPunct="1"/>
              <a:t>20:29</a:t>
            </a:fld>
            <a:endParaRPr lang="en-US" altLang="zh-CN" sz="1400" b="0">
              <a:solidFill>
                <a:schemeClr val="tx1"/>
              </a:solidFill>
            </a:endParaRPr>
          </a:p>
        </p:txBody>
      </p:sp>
      <p:sp>
        <p:nvSpPr>
          <p:cNvPr id="7" name="页脚占位符 4">
            <a:extLst>
              <a:ext uri="{FF2B5EF4-FFF2-40B4-BE49-F238E27FC236}">
                <a16:creationId xmlns:a16="http://schemas.microsoft.com/office/drawing/2014/main" id="{93090ACC-F2E7-463E-8E42-63666BDE8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机电工程学院</a:t>
            </a:r>
          </a:p>
        </p:txBody>
      </p:sp>
      <p:grpSp>
        <p:nvGrpSpPr>
          <p:cNvPr id="31748" name="Group 4">
            <a:extLst>
              <a:ext uri="{FF2B5EF4-FFF2-40B4-BE49-F238E27FC236}">
                <a16:creationId xmlns:a16="http://schemas.microsoft.com/office/drawing/2014/main" id="{13F034B8-68CA-46C3-B86A-691D16A0F125}"/>
              </a:ext>
            </a:extLst>
          </p:cNvPr>
          <p:cNvGrpSpPr>
            <a:grpSpLocks/>
          </p:cNvGrpSpPr>
          <p:nvPr/>
        </p:nvGrpSpPr>
        <p:grpSpPr bwMode="auto">
          <a:xfrm>
            <a:off x="1179513" y="2017713"/>
            <a:ext cx="6921500" cy="3468687"/>
            <a:chOff x="743" y="1089"/>
            <a:chExt cx="4178" cy="2185"/>
          </a:xfrm>
        </p:grpSpPr>
        <p:pic>
          <p:nvPicPr>
            <p:cNvPr id="31750" name="Picture 5" descr="空位从位置A迁移到B">
              <a:extLst>
                <a:ext uri="{FF2B5EF4-FFF2-40B4-BE49-F238E27FC236}">
                  <a16:creationId xmlns:a16="http://schemas.microsoft.com/office/drawing/2014/main" id="{523E9CBE-851B-432B-A71B-37ADE1F69A5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1" y="1089"/>
              <a:ext cx="3981" cy="1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51" name="Rectangle 6">
              <a:extLst>
                <a:ext uri="{FF2B5EF4-FFF2-40B4-BE49-F238E27FC236}">
                  <a16:creationId xmlns:a16="http://schemas.microsoft.com/office/drawing/2014/main" id="{9B22F84E-A38A-4EB8-A442-6D70904E2F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3" y="2736"/>
              <a:ext cx="4178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zh-CN" altLang="en-US" sz="2000">
                  <a:solidFill>
                    <a:srgbClr val="071F0D"/>
                  </a:solidFill>
                </a:rPr>
                <a:t>（</a:t>
              </a:r>
              <a:r>
                <a:rPr lang="en-US" altLang="zh-CN" sz="2000">
                  <a:solidFill>
                    <a:srgbClr val="071F0D"/>
                  </a:solidFill>
                </a:rPr>
                <a:t>a</a:t>
              </a:r>
              <a:r>
                <a:rPr lang="zh-CN" altLang="en-US" sz="2000">
                  <a:solidFill>
                    <a:srgbClr val="071F0D"/>
                  </a:solidFill>
                </a:rPr>
                <a:t>）原来位置；      （</a:t>
              </a:r>
              <a:r>
                <a:rPr lang="en-US" altLang="zh-CN" sz="2000">
                  <a:solidFill>
                    <a:srgbClr val="071F0D"/>
                  </a:solidFill>
                </a:rPr>
                <a:t>b</a:t>
              </a:r>
              <a:r>
                <a:rPr lang="zh-CN" altLang="en-US" sz="2000">
                  <a:solidFill>
                    <a:srgbClr val="071F0D"/>
                  </a:solidFill>
                </a:rPr>
                <a:t>）中间位置；      （</a:t>
              </a:r>
              <a:r>
                <a:rPr lang="en-US" altLang="zh-CN" sz="2000">
                  <a:solidFill>
                    <a:srgbClr val="071F0D"/>
                  </a:solidFill>
                </a:rPr>
                <a:t>c</a:t>
              </a:r>
              <a:r>
                <a:rPr lang="zh-CN" altLang="en-US" sz="2000">
                  <a:solidFill>
                    <a:srgbClr val="071F0D"/>
                  </a:solidFill>
                </a:rPr>
                <a:t>）迁移后位置</a:t>
              </a:r>
            </a:p>
            <a:p>
              <a:pPr algn="ctr">
                <a:spcBef>
                  <a:spcPct val="50000"/>
                </a:spcBef>
              </a:pPr>
              <a:r>
                <a:rPr lang="zh-CN" altLang="en-US" sz="2000">
                  <a:solidFill>
                    <a:srgbClr val="071F0D"/>
                  </a:solidFill>
                </a:rPr>
                <a:t>图    空位从位置</a:t>
              </a:r>
              <a:r>
                <a:rPr lang="en-US" altLang="zh-CN" sz="2000">
                  <a:solidFill>
                    <a:srgbClr val="071F0D"/>
                  </a:solidFill>
                </a:rPr>
                <a:t>A</a:t>
              </a:r>
              <a:r>
                <a:rPr lang="zh-CN" altLang="en-US" sz="2000">
                  <a:solidFill>
                    <a:srgbClr val="071F0D"/>
                  </a:solidFill>
                </a:rPr>
                <a:t>迁移到</a:t>
              </a:r>
              <a:r>
                <a:rPr lang="en-US" altLang="zh-CN" sz="2000">
                  <a:solidFill>
                    <a:srgbClr val="071F0D"/>
                  </a:solidFill>
                </a:rPr>
                <a:t>B</a:t>
              </a:r>
            </a:p>
          </p:txBody>
        </p:sp>
      </p:grpSp>
      <p:sp>
        <p:nvSpPr>
          <p:cNvPr id="621575" name="AutoShape 7">
            <a:extLst>
              <a:ext uri="{FF2B5EF4-FFF2-40B4-BE49-F238E27FC236}">
                <a16:creationId xmlns:a16="http://schemas.microsoft.com/office/drawing/2014/main" id="{E85D5B06-1FA7-44F4-8389-C739A481E9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75700" y="6459538"/>
            <a:ext cx="288925" cy="331787"/>
          </a:xfrm>
          <a:prstGeom prst="horizontalScroll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rIns="92075" bIns="46038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21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157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日期占位符 1">
            <a:extLst>
              <a:ext uri="{FF2B5EF4-FFF2-40B4-BE49-F238E27FC236}">
                <a16:creationId xmlns:a16="http://schemas.microsoft.com/office/drawing/2014/main" id="{B43DAD8D-6E6D-4858-96A8-733C55B4D72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06311927-B0E2-4912-8069-F9DC2A53A64B}" type="datetime10">
              <a:rPr lang="zh-CN" altLang="en-US" sz="1400" b="0" smtClean="0">
                <a:solidFill>
                  <a:schemeClr val="tx1"/>
                </a:solidFill>
              </a:rPr>
              <a:pPr eaLnBrk="1" hangingPunct="1"/>
              <a:t>20:29</a:t>
            </a:fld>
            <a:endParaRPr lang="en-US" altLang="zh-CN" sz="1400" b="0">
              <a:solidFill>
                <a:schemeClr val="tx1"/>
              </a:solidFill>
            </a:endParaRPr>
          </a:p>
        </p:txBody>
      </p:sp>
      <p:sp>
        <p:nvSpPr>
          <p:cNvPr id="7" name="页脚占位符 2">
            <a:extLst>
              <a:ext uri="{FF2B5EF4-FFF2-40B4-BE49-F238E27FC236}">
                <a16:creationId xmlns:a16="http://schemas.microsoft.com/office/drawing/2014/main" id="{5FAA8EA3-0F70-403F-916B-81EE4904F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机电工程学院</a:t>
            </a:r>
          </a:p>
        </p:txBody>
      </p:sp>
      <p:sp>
        <p:nvSpPr>
          <p:cNvPr id="806914" name="AutoShape 2">
            <a:extLst>
              <a:ext uri="{FF2B5EF4-FFF2-40B4-BE49-F238E27FC236}">
                <a16:creationId xmlns:a16="http://schemas.microsoft.com/office/drawing/2014/main" id="{4223F98A-CFD4-47E2-A50E-C855714118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75700" y="6459538"/>
            <a:ext cx="288925" cy="331787"/>
          </a:xfrm>
          <a:prstGeom prst="horizontalScroll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rIns="92075" bIns="46038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pic>
        <p:nvPicPr>
          <p:cNvPr id="32773" name="Picture 4" descr="1a">
            <a:extLst>
              <a:ext uri="{FF2B5EF4-FFF2-40B4-BE49-F238E27FC236}">
                <a16:creationId xmlns:a16="http://schemas.microsoft.com/office/drawing/2014/main" id="{3B10B3E0-A1CB-41E4-B442-7EF7AEFCEF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90" t="47778" r="12265" b="7906"/>
          <a:stretch>
            <a:fillRect/>
          </a:stretch>
        </p:blipFill>
        <p:spPr bwMode="auto">
          <a:xfrm>
            <a:off x="1547813" y="836613"/>
            <a:ext cx="6696075" cy="3551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4" name="Text Box 5">
            <a:extLst>
              <a:ext uri="{FF2B5EF4-FFF2-40B4-BE49-F238E27FC236}">
                <a16:creationId xmlns:a16="http://schemas.microsoft.com/office/drawing/2014/main" id="{20B5DE17-F9F2-484C-992D-EE8337E0E2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2500" y="4437063"/>
            <a:ext cx="27368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0">
                <a:solidFill>
                  <a:schemeClr val="tx1"/>
                </a:solidFill>
                <a:latin typeface="黑体" panose="02010609060101010101" pitchFamily="49" charset="-122"/>
              </a:rPr>
              <a:t>图 空位的移动</a:t>
            </a:r>
          </a:p>
        </p:txBody>
      </p:sp>
      <p:sp>
        <p:nvSpPr>
          <p:cNvPr id="32775" name="矩形 10">
            <a:extLst>
              <a:ext uri="{FF2B5EF4-FFF2-40B4-BE49-F238E27FC236}">
                <a16:creationId xmlns:a16="http://schemas.microsoft.com/office/drawing/2014/main" id="{44E61088-8F22-4463-AADB-3B2CB5A54D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563" y="5008563"/>
            <a:ext cx="7786687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buFont typeface="Wingdings" panose="05000000000000000000" pitchFamily="2" charset="2"/>
              <a:buNone/>
            </a:pPr>
            <a:r>
              <a:rPr lang="en-US" altLang="zh-CN" b="0">
                <a:solidFill>
                  <a:schemeClr val="tx1"/>
                </a:solidFill>
                <a:latin typeface="黑体" panose="02010609060101010101" pitchFamily="49" charset="-122"/>
              </a:rPr>
              <a:t>    </a:t>
            </a:r>
            <a:r>
              <a:rPr lang="zh-CN" altLang="en-US" b="0">
                <a:solidFill>
                  <a:schemeClr val="tx1"/>
                </a:solidFill>
                <a:latin typeface="黑体" panose="02010609060101010101" pitchFamily="49" charset="-122"/>
              </a:rPr>
              <a:t>原子作</a:t>
            </a:r>
            <a:r>
              <a:rPr lang="zh-CN" altLang="en-US" b="0">
                <a:solidFill>
                  <a:srgbClr val="FF0066"/>
                </a:solidFill>
                <a:latin typeface="黑体" panose="02010609060101010101" pitchFamily="49" charset="-122"/>
              </a:rPr>
              <a:t>热振动</a:t>
            </a:r>
            <a:r>
              <a:rPr lang="zh-CN" altLang="en-US" b="0">
                <a:solidFill>
                  <a:schemeClr val="tx1"/>
                </a:solidFill>
                <a:latin typeface="黑体" panose="02010609060101010101" pitchFamily="49" charset="-122"/>
              </a:rPr>
              <a:t>，</a:t>
            </a:r>
            <a:r>
              <a:rPr lang="zh-CN" altLang="en-US" b="0">
                <a:solidFill>
                  <a:srgbClr val="FF0066"/>
                </a:solidFill>
                <a:latin typeface="黑体" panose="02010609060101010101" pitchFamily="49" charset="-122"/>
              </a:rPr>
              <a:t>一定温度</a:t>
            </a:r>
            <a:r>
              <a:rPr lang="zh-CN" altLang="en-US" b="0">
                <a:solidFill>
                  <a:schemeClr val="tx1"/>
                </a:solidFill>
                <a:latin typeface="黑体" panose="02010609060101010101" pitchFamily="49" charset="-122"/>
              </a:rPr>
              <a:t>下原子</a:t>
            </a:r>
            <a:r>
              <a:rPr lang="zh-CN" altLang="en-US" b="0">
                <a:solidFill>
                  <a:srgbClr val="FF0066"/>
                </a:solidFill>
                <a:latin typeface="黑体" panose="02010609060101010101" pitchFamily="49" charset="-122"/>
              </a:rPr>
              <a:t>热振动能量一定</a:t>
            </a:r>
            <a:r>
              <a:rPr lang="zh-CN" altLang="en-US" b="0">
                <a:solidFill>
                  <a:schemeClr val="tx1"/>
                </a:solidFill>
                <a:latin typeface="黑体" panose="02010609060101010101" pitchFamily="49" charset="-122"/>
              </a:rPr>
              <a:t>，呈统计分布，在</a:t>
            </a:r>
            <a:r>
              <a:rPr lang="zh-CN" altLang="en-US" b="0">
                <a:solidFill>
                  <a:srgbClr val="FF0066"/>
                </a:solidFill>
                <a:latin typeface="黑体" panose="02010609060101010101" pitchFamily="49" charset="-122"/>
              </a:rPr>
              <a:t>瞬间</a:t>
            </a:r>
            <a:r>
              <a:rPr lang="zh-CN" altLang="en-US" b="0">
                <a:solidFill>
                  <a:schemeClr val="tx1"/>
                </a:solidFill>
                <a:latin typeface="黑体" panose="02010609060101010101" pitchFamily="49" charset="-122"/>
              </a:rPr>
              <a:t>一些</a:t>
            </a:r>
            <a:r>
              <a:rPr lang="zh-CN" altLang="en-US" b="0">
                <a:solidFill>
                  <a:srgbClr val="FF0066"/>
                </a:solidFill>
                <a:latin typeface="黑体" panose="02010609060101010101" pitchFamily="49" charset="-122"/>
              </a:rPr>
              <a:t>能量大的原子</a:t>
            </a:r>
            <a:r>
              <a:rPr lang="zh-CN" altLang="en-US" b="0">
                <a:solidFill>
                  <a:schemeClr val="tx1"/>
                </a:solidFill>
                <a:latin typeface="黑体" panose="02010609060101010101" pitchFamily="49" charset="-122"/>
              </a:rPr>
              <a:t>克服周围原子对它的束缚，</a:t>
            </a:r>
            <a:r>
              <a:rPr lang="zh-CN" altLang="en-US" b="0">
                <a:solidFill>
                  <a:srgbClr val="FF0066"/>
                </a:solidFill>
                <a:latin typeface="黑体" panose="02010609060101010101" pitchFamily="49" charset="-122"/>
              </a:rPr>
              <a:t>迁移</a:t>
            </a:r>
            <a:r>
              <a:rPr lang="zh-CN" altLang="en-US" b="0">
                <a:solidFill>
                  <a:schemeClr val="tx1"/>
                </a:solidFill>
                <a:latin typeface="黑体" panose="02010609060101010101" pitchFamily="49" charset="-122"/>
              </a:rPr>
              <a:t>至别处，形成空位。</a:t>
            </a:r>
            <a:endParaRPr lang="zh-CN" altLang="en-US" sz="2800" b="0">
              <a:solidFill>
                <a:schemeClr val="tx1"/>
              </a:solidFill>
              <a:latin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6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06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691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日期占位符 1">
            <a:extLst>
              <a:ext uri="{FF2B5EF4-FFF2-40B4-BE49-F238E27FC236}">
                <a16:creationId xmlns:a16="http://schemas.microsoft.com/office/drawing/2014/main" id="{E81E141A-14C3-4A9F-8863-2D7E2E873C8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25D7AB9E-9A32-4D31-B43F-B27BBC5FBCB3}" type="datetime10">
              <a:rPr lang="zh-CN" altLang="en-US" sz="1400" b="0" smtClean="0">
                <a:solidFill>
                  <a:schemeClr val="tx1"/>
                </a:solidFill>
              </a:rPr>
              <a:pPr eaLnBrk="1" hangingPunct="1"/>
              <a:t>20:29</a:t>
            </a:fld>
            <a:endParaRPr lang="en-US" altLang="zh-CN" sz="1400" b="0">
              <a:solidFill>
                <a:schemeClr val="tx1"/>
              </a:solidFill>
            </a:endParaRPr>
          </a:p>
        </p:txBody>
      </p:sp>
      <p:sp>
        <p:nvSpPr>
          <p:cNvPr id="6" name="页脚占位符 2">
            <a:extLst>
              <a:ext uri="{FF2B5EF4-FFF2-40B4-BE49-F238E27FC236}">
                <a16:creationId xmlns:a16="http://schemas.microsoft.com/office/drawing/2014/main" id="{20FDB719-9937-4792-8218-82B4855BC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机电工程学院</a:t>
            </a:r>
          </a:p>
        </p:txBody>
      </p:sp>
      <p:sp>
        <p:nvSpPr>
          <p:cNvPr id="809986" name="AutoShape 2">
            <a:extLst>
              <a:ext uri="{FF2B5EF4-FFF2-40B4-BE49-F238E27FC236}">
                <a16:creationId xmlns:a16="http://schemas.microsoft.com/office/drawing/2014/main" id="{493D067D-70E2-43BC-BBD7-4723752ED7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75700" y="6459538"/>
            <a:ext cx="288925" cy="331787"/>
          </a:xfrm>
          <a:prstGeom prst="horizontalScroll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rIns="92075" bIns="46038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pic>
        <p:nvPicPr>
          <p:cNvPr id="33797" name="Picture 4" descr="1a">
            <a:extLst>
              <a:ext uri="{FF2B5EF4-FFF2-40B4-BE49-F238E27FC236}">
                <a16:creationId xmlns:a16="http://schemas.microsoft.com/office/drawing/2014/main" id="{4266A444-7EB8-446A-891D-806495CF16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5" t="1009" r="57899" b="69865"/>
          <a:stretch>
            <a:fillRect/>
          </a:stretch>
        </p:blipFill>
        <p:spPr bwMode="auto">
          <a:xfrm>
            <a:off x="2051050" y="3141663"/>
            <a:ext cx="5330825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8" name="矩形 4">
            <a:extLst>
              <a:ext uri="{FF2B5EF4-FFF2-40B4-BE49-F238E27FC236}">
                <a16:creationId xmlns:a16="http://schemas.microsoft.com/office/drawing/2014/main" id="{C7868171-1D08-4C6F-97BC-F2586E0DBB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300" y="784225"/>
            <a:ext cx="7929563" cy="234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0">
                <a:solidFill>
                  <a:schemeClr val="tx1"/>
                </a:solidFill>
                <a:latin typeface="黑体" panose="02010609060101010101" pitchFamily="49" charset="-122"/>
              </a:rPr>
              <a:t>  </a:t>
            </a:r>
            <a:r>
              <a:rPr lang="en-US" altLang="zh-CN" b="0">
                <a:solidFill>
                  <a:schemeClr val="tx1"/>
                </a:solidFill>
                <a:latin typeface="黑体" panose="02010609060101010101" pitchFamily="49" charset="-122"/>
              </a:rPr>
              <a:t>   </a:t>
            </a:r>
            <a:r>
              <a:rPr lang="zh-CN" altLang="en-US" b="0">
                <a:solidFill>
                  <a:schemeClr val="tx1"/>
                </a:solidFill>
                <a:latin typeface="黑体" panose="02010609060101010101" pitchFamily="49" charset="-122"/>
              </a:rPr>
              <a:t>晶格正常结点位置出现空位后，其周围原子由于失去了一个近邻原子而使相互间的</a:t>
            </a:r>
            <a:r>
              <a:rPr lang="zh-CN" altLang="en-US" b="0">
                <a:solidFill>
                  <a:srgbClr val="FF0066"/>
                </a:solidFill>
                <a:latin typeface="黑体" panose="02010609060101010101" pitchFamily="49" charset="-122"/>
              </a:rPr>
              <a:t>作用力失去平衡</a:t>
            </a:r>
            <a:r>
              <a:rPr lang="zh-CN" altLang="en-US" b="0">
                <a:solidFill>
                  <a:schemeClr val="tx1"/>
                </a:solidFill>
                <a:latin typeface="黑体" panose="02010609060101010101" pitchFamily="49" charset="-122"/>
              </a:rPr>
              <a:t>，因此它们会朝空位方向作一定程度的</a:t>
            </a:r>
            <a:r>
              <a:rPr lang="zh-CN" altLang="en-US" b="0">
                <a:solidFill>
                  <a:srgbClr val="FF0066"/>
                </a:solidFill>
                <a:latin typeface="黑体" panose="02010609060101010101" pitchFamily="49" charset="-122"/>
              </a:rPr>
              <a:t>弛豫</a:t>
            </a:r>
            <a:r>
              <a:rPr lang="zh-CN" altLang="en-US" b="0">
                <a:solidFill>
                  <a:schemeClr val="tx1"/>
                </a:solidFill>
                <a:latin typeface="黑体" panose="02010609060101010101" pitchFamily="49" charset="-122"/>
              </a:rPr>
              <a:t>，并使空位周围出现一个波及一定范围的</a:t>
            </a:r>
            <a:r>
              <a:rPr lang="zh-CN" altLang="en-US" b="0">
                <a:solidFill>
                  <a:srgbClr val="FF0066"/>
                </a:solidFill>
                <a:latin typeface="黑体" panose="02010609060101010101" pitchFamily="49" charset="-122"/>
              </a:rPr>
              <a:t>弹性畸变区</a:t>
            </a:r>
            <a:r>
              <a:rPr lang="zh-CN" altLang="en-US" b="0">
                <a:solidFill>
                  <a:schemeClr val="tx1"/>
                </a:solidFill>
                <a:latin typeface="黑体" panose="02010609060101010101" pitchFamily="49" charset="-122"/>
              </a:rPr>
              <a:t>。空位形成除引起</a:t>
            </a:r>
            <a:r>
              <a:rPr lang="zh-CN" altLang="en-US" b="0">
                <a:solidFill>
                  <a:srgbClr val="FF0066"/>
                </a:solidFill>
                <a:latin typeface="黑体" panose="02010609060101010101" pitchFamily="49" charset="-122"/>
              </a:rPr>
              <a:t>点阵畸变</a:t>
            </a:r>
            <a:r>
              <a:rPr lang="zh-CN" altLang="en-US" b="0">
                <a:solidFill>
                  <a:schemeClr val="tx1"/>
                </a:solidFill>
                <a:latin typeface="黑体" panose="02010609060101010101" pitchFamily="49" charset="-122"/>
              </a:rPr>
              <a:t>外，亦会</a:t>
            </a:r>
            <a:r>
              <a:rPr lang="zh-CN" altLang="en-US" b="0">
                <a:solidFill>
                  <a:srgbClr val="FF0066"/>
                </a:solidFill>
                <a:latin typeface="黑体" panose="02010609060101010101" pitchFamily="49" charset="-122"/>
              </a:rPr>
              <a:t>割断键力</a:t>
            </a:r>
            <a:r>
              <a:rPr lang="zh-CN" altLang="en-US" b="0">
                <a:solidFill>
                  <a:schemeClr val="tx1"/>
                </a:solidFill>
                <a:latin typeface="黑体" panose="02010609060101010101" pitchFamily="49" charset="-122"/>
              </a:rPr>
              <a:t>，故空位形成需能量，空位形成能（</a:t>
            </a:r>
            <a:r>
              <a:rPr lang="en-US" altLang="zh-CN" b="0">
                <a:solidFill>
                  <a:schemeClr val="tx1"/>
                </a:solidFill>
                <a:latin typeface="黑体" panose="02010609060101010101" pitchFamily="49" charset="-122"/>
              </a:rPr>
              <a:t>ΔE</a:t>
            </a:r>
            <a:r>
              <a:rPr lang="en-US" altLang="zh-CN" b="0" baseline="-30000">
                <a:solidFill>
                  <a:schemeClr val="tx1"/>
                </a:solidFill>
                <a:latin typeface="黑体" panose="02010609060101010101" pitchFamily="49" charset="-122"/>
              </a:rPr>
              <a:t>V</a:t>
            </a:r>
            <a:r>
              <a:rPr lang="zh-CN" altLang="en-US" b="0">
                <a:solidFill>
                  <a:schemeClr val="tx1"/>
                </a:solidFill>
                <a:latin typeface="黑体" panose="02010609060101010101" pitchFamily="49" charset="-122"/>
              </a:rPr>
              <a:t>）为形成一个空位所需能量。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09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98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日期占位符 3">
            <a:extLst>
              <a:ext uri="{FF2B5EF4-FFF2-40B4-BE49-F238E27FC236}">
                <a16:creationId xmlns:a16="http://schemas.microsoft.com/office/drawing/2014/main" id="{0CC00912-81FF-4AA8-86EC-83B844AFEAC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84D1C482-102C-4329-8422-2A6C60B2F68B}" type="datetime10">
              <a:rPr lang="zh-CN" altLang="en-US" sz="1400" b="0" smtClean="0">
                <a:solidFill>
                  <a:schemeClr val="tx1"/>
                </a:solidFill>
              </a:rPr>
              <a:pPr eaLnBrk="1" hangingPunct="1"/>
              <a:t>20:29</a:t>
            </a:fld>
            <a:endParaRPr lang="en-US" altLang="zh-CN" sz="1400" b="0">
              <a:solidFill>
                <a:schemeClr val="tx1"/>
              </a:solidFill>
            </a:endParaRPr>
          </a:p>
        </p:txBody>
      </p:sp>
      <p:sp>
        <p:nvSpPr>
          <p:cNvPr id="16" name="页脚占位符 4">
            <a:extLst>
              <a:ext uri="{FF2B5EF4-FFF2-40B4-BE49-F238E27FC236}">
                <a16:creationId xmlns:a16="http://schemas.microsoft.com/office/drawing/2014/main" id="{7F23167D-0D5D-435A-ACDE-2233E740A0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机电工程学院</a:t>
            </a:r>
          </a:p>
        </p:txBody>
      </p:sp>
      <p:sp>
        <p:nvSpPr>
          <p:cNvPr id="12292" name="Text Box 2">
            <a:extLst>
              <a:ext uri="{FF2B5EF4-FFF2-40B4-BE49-F238E27FC236}">
                <a16:creationId xmlns:a16="http://schemas.microsoft.com/office/drawing/2014/main" id="{6E698924-32D7-4F40-AEE0-30D7786A76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188" y="1341438"/>
            <a:ext cx="1084262" cy="349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en-US" altLang="zh-CN" sz="1400">
              <a:solidFill>
                <a:schemeClr val="tx1"/>
              </a:solidFill>
            </a:endParaRPr>
          </a:p>
          <a:p>
            <a:pPr eaLnBrk="1" hangingPunct="1"/>
            <a:endParaRPr kumimoji="0" lang="en-US" altLang="zh-CN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4.0 </a:t>
            </a:r>
            <a:r>
              <a:rPr kumimoji="0" lang="zh-CN" altLang="en-US" sz="1400">
                <a:solidFill>
                  <a:schemeClr val="tx1"/>
                </a:solidFill>
                <a:hlinkClick r:id="rId2" action="ppaction://hlinksldjump"/>
              </a:rPr>
              <a:t>概述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4.1 </a:t>
            </a:r>
            <a:r>
              <a:rPr kumimoji="0" lang="zh-CN" altLang="en-US" sz="1400">
                <a:solidFill>
                  <a:schemeClr val="tx1"/>
                </a:solidFill>
                <a:hlinkClick r:id="rId3" action="ppaction://hlinksldjump"/>
              </a:rPr>
              <a:t>点缺陷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4.2 </a:t>
            </a:r>
            <a:r>
              <a:rPr kumimoji="0" lang="zh-CN" altLang="en-US" sz="1400">
                <a:solidFill>
                  <a:schemeClr val="tx1"/>
                </a:solidFill>
                <a:hlinkClick r:id="rId2" action="ppaction://hlinksldjump"/>
              </a:rPr>
              <a:t>位错的基本概念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4.3 </a:t>
            </a:r>
            <a:r>
              <a:rPr kumimoji="0" lang="zh-CN" altLang="en-US" sz="1400">
                <a:solidFill>
                  <a:schemeClr val="tx1"/>
                </a:solidFill>
                <a:hlinkClick r:id="rId4" action="ppaction://hlinksldjump"/>
              </a:rPr>
              <a:t>位错的能量及交互作用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4.4</a:t>
            </a:r>
            <a:r>
              <a:rPr kumimoji="0" lang="zh-CN" altLang="en-US" sz="1400">
                <a:solidFill>
                  <a:schemeClr val="tx1"/>
                </a:solidFill>
                <a:hlinkClick r:id="rId5" action="ppaction://hlinksldjump"/>
              </a:rPr>
              <a:t>晶体中的界面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en-US" altLang="zh-CN" sz="1400">
              <a:solidFill>
                <a:schemeClr val="tx1"/>
              </a:solidFill>
            </a:endParaRPr>
          </a:p>
        </p:txBody>
      </p:sp>
      <p:grpSp>
        <p:nvGrpSpPr>
          <p:cNvPr id="12293" name="Group 3">
            <a:extLst>
              <a:ext uri="{FF2B5EF4-FFF2-40B4-BE49-F238E27FC236}">
                <a16:creationId xmlns:a16="http://schemas.microsoft.com/office/drawing/2014/main" id="{5994A50B-C30A-4C66-8F67-6B28A0227C8A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6237288"/>
            <a:ext cx="792163" cy="304800"/>
            <a:chOff x="731" y="3838"/>
            <a:chExt cx="615" cy="277"/>
          </a:xfrm>
        </p:grpSpPr>
        <p:sp>
          <p:nvSpPr>
            <p:cNvPr id="12303" name="Text Box 4">
              <a:hlinkClick r:id="rId6" action="ppaction://hlinksldjump"/>
              <a:extLst>
                <a:ext uri="{FF2B5EF4-FFF2-40B4-BE49-F238E27FC236}">
                  <a16:creationId xmlns:a16="http://schemas.microsoft.com/office/drawing/2014/main" id="{449174C8-9DE1-4E88-9B21-BF4AC583FF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3" y="3838"/>
              <a:ext cx="544" cy="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1400">
                  <a:solidFill>
                    <a:srgbClr val="0000C0"/>
                  </a:solidFill>
                  <a:latin typeface="Tahoma" panose="020B0604030504040204" pitchFamily="34" charset="0"/>
                  <a:hlinkClick r:id="rId6" action="ppaction://hlinksldjump"/>
                </a:rPr>
                <a:t>返回</a:t>
              </a:r>
              <a:endParaRPr lang="zh-CN" altLang="en-US" sz="1400">
                <a:solidFill>
                  <a:srgbClr val="0000C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2304" name="AutoShape 5">
              <a:extLst>
                <a:ext uri="{FF2B5EF4-FFF2-40B4-BE49-F238E27FC236}">
                  <a16:creationId xmlns:a16="http://schemas.microsoft.com/office/drawing/2014/main" id="{D4654E6B-B700-4882-9756-9553A59EE14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731" y="3838"/>
              <a:ext cx="615" cy="261"/>
            </a:xfrm>
            <a:prstGeom prst="chevron">
              <a:avLst>
                <a:gd name="adj" fmla="val 58908"/>
              </a:avLst>
            </a:prstGeom>
            <a:noFill/>
            <a:ln w="25400" algn="ctr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12294" name="Rectangle 6">
            <a:extLst>
              <a:ext uri="{FF2B5EF4-FFF2-40B4-BE49-F238E27FC236}">
                <a16:creationId xmlns:a16="http://schemas.microsoft.com/office/drawing/2014/main" id="{ADB3E864-93D2-4AFC-8D01-BBA892C075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4388" y="620713"/>
            <a:ext cx="1979612" cy="390525"/>
          </a:xfrm>
          <a:prstGeom prst="rect">
            <a:avLst/>
          </a:prstGeom>
          <a:solidFill>
            <a:srgbClr val="CCFFCC">
              <a:alpha val="30196"/>
            </a:srgbClr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9200" prstMaterial="legacyMatte">
            <a:bevelT w="13500" h="13500" prst="angle"/>
            <a:bevelB w="13500" h="13500" prst="angle"/>
            <a:extrusionClr>
              <a:srgbClr val="CCECFF"/>
            </a:extrusionClr>
            <a:contourClr>
              <a:srgbClr val="CCFFCC"/>
            </a:contourClr>
          </a:sp3d>
        </p:spPr>
        <p:txBody>
          <a:bodyPr anchor="ctr">
            <a:flatTx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0" lang="en-US" altLang="zh-CN" sz="2000">
                <a:solidFill>
                  <a:srgbClr val="000099"/>
                </a:solidFill>
              </a:rPr>
              <a:t>4.0 </a:t>
            </a:r>
            <a:r>
              <a:rPr kumimoji="0" lang="zh-CN" altLang="en-US" sz="2000">
                <a:solidFill>
                  <a:schemeClr val="tx2"/>
                </a:solidFill>
              </a:rPr>
              <a:t>概述</a:t>
            </a:r>
            <a:endParaRPr kumimoji="0" lang="zh-CN" altLang="en-US" sz="2000">
              <a:solidFill>
                <a:schemeClr val="tx2"/>
              </a:solidFill>
              <a:latin typeface="宋体" panose="02010600030101010101" pitchFamily="2" charset="-122"/>
            </a:endParaRPr>
          </a:p>
        </p:txBody>
      </p:sp>
      <p:sp>
        <p:nvSpPr>
          <p:cNvPr id="12295" name="AutoShape 7">
            <a:extLst>
              <a:ext uri="{FF2B5EF4-FFF2-40B4-BE49-F238E27FC236}">
                <a16:creationId xmlns:a16="http://schemas.microsoft.com/office/drawing/2014/main" id="{4031E8D9-E99A-4F01-86D6-6DEF24CABA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8888" y="1844675"/>
            <a:ext cx="144462" cy="142875"/>
          </a:xfrm>
          <a:prstGeom prst="rightArrow">
            <a:avLst>
              <a:gd name="adj1" fmla="val 50000"/>
              <a:gd name="adj2" fmla="val 25278"/>
            </a:avLst>
          </a:prstGeom>
          <a:noFill/>
          <a:ln w="9525" algn="ctr">
            <a:solidFill>
              <a:srgbClr val="0000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9179" name="AutoShape 11">
            <a:extLst>
              <a:ext uri="{FF2B5EF4-FFF2-40B4-BE49-F238E27FC236}">
                <a16:creationId xmlns:a16="http://schemas.microsoft.com/office/drawing/2014/main" id="{E8D2506D-AA3F-48D7-9CE0-06D85B0B63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75700" y="6459538"/>
            <a:ext cx="288925" cy="331787"/>
          </a:xfrm>
          <a:prstGeom prst="horizontalScroll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rIns="92075" bIns="46038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9180" name="Rectangle 12">
            <a:extLst>
              <a:ext uri="{FF2B5EF4-FFF2-40B4-BE49-F238E27FC236}">
                <a16:creationId xmlns:a16="http://schemas.microsoft.com/office/drawing/2014/main" id="{B145B4BD-1A27-4916-AC3E-5ADDE1E71B7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403350" y="765175"/>
            <a:ext cx="4876800" cy="609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zh-CN" altLang="en-US" sz="3200" b="1"/>
              <a:t>理想晶体与实际晶体</a:t>
            </a:r>
          </a:p>
        </p:txBody>
      </p:sp>
      <p:sp>
        <p:nvSpPr>
          <p:cNvPr id="519181" name="Rectangle 13">
            <a:extLst>
              <a:ext uri="{FF2B5EF4-FFF2-40B4-BE49-F238E27FC236}">
                <a16:creationId xmlns:a16="http://schemas.microsoft.com/office/drawing/2014/main" id="{C4713023-3F08-4538-9A8F-25569938466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476375" y="1557338"/>
            <a:ext cx="4410075" cy="53006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zh-CN" altLang="en-US" b="1">
                <a:solidFill>
                  <a:srgbClr val="FF0066"/>
                </a:solidFill>
              </a:rPr>
              <a:t>理想晶体</a:t>
            </a:r>
            <a:r>
              <a:rPr lang="zh-CN" altLang="en-US"/>
              <a:t>：组成晶体的全部原子定位在晶体结构中正确的位置上。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zh-CN" altLang="en-US" b="1">
                <a:solidFill>
                  <a:srgbClr val="FF0066"/>
                </a:solidFill>
              </a:rPr>
              <a:t>实际晶体</a:t>
            </a:r>
            <a:r>
              <a:rPr lang="zh-CN" altLang="en-US"/>
              <a:t>：部分（少部分）原子放错了地方。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zh-CN" altLang="en-US" b="1">
                <a:solidFill>
                  <a:srgbClr val="FF0066"/>
                </a:solidFill>
              </a:rPr>
              <a:t>玻璃体</a:t>
            </a:r>
            <a:r>
              <a:rPr lang="zh-CN" altLang="en-US" b="1"/>
              <a:t>：</a:t>
            </a:r>
            <a:r>
              <a:rPr lang="zh-CN" altLang="en-US"/>
              <a:t>所有（大部分）原子都放错了位置。</a:t>
            </a:r>
          </a:p>
        </p:txBody>
      </p:sp>
      <p:sp>
        <p:nvSpPr>
          <p:cNvPr id="519182" name="Text Box 14">
            <a:extLst>
              <a:ext uri="{FF2B5EF4-FFF2-40B4-BE49-F238E27FC236}">
                <a16:creationId xmlns:a16="http://schemas.microsoft.com/office/drawing/2014/main" id="{F1A608DF-606A-49D7-997C-2014A8686E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4525" y="2708275"/>
            <a:ext cx="3348038" cy="1928813"/>
          </a:xfrm>
          <a:prstGeom prst="rect">
            <a:avLst/>
          </a:prstGeom>
          <a:solidFill>
            <a:srgbClr val="CCFFFF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0">
                <a:solidFill>
                  <a:schemeClr val="tx2"/>
                </a:solidFill>
              </a:rPr>
              <a:t>放错位置的表现：</a:t>
            </a:r>
          </a:p>
          <a:p>
            <a:pPr eaLnBrk="1" hangingPunct="1"/>
            <a:r>
              <a:rPr lang="zh-CN" altLang="en-US" sz="3200" b="0">
                <a:solidFill>
                  <a:srgbClr val="CC0000"/>
                </a:solidFill>
                <a:latin typeface="黑体" panose="02010609060101010101" pitchFamily="49" charset="-122"/>
              </a:rPr>
              <a:t>振动  空位  置换  插入  滑移  转动</a:t>
            </a:r>
          </a:p>
        </p:txBody>
      </p:sp>
      <p:pic>
        <p:nvPicPr>
          <p:cNvPr id="519183" name="Picture 15" descr="间隙缺陷1">
            <a:extLst>
              <a:ext uri="{FF2B5EF4-FFF2-40B4-BE49-F238E27FC236}">
                <a16:creationId xmlns:a16="http://schemas.microsoft.com/office/drawing/2014/main" id="{790525EF-DB46-4EAA-A870-BD63682939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1196975"/>
            <a:ext cx="1752600" cy="131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9185" name="Picture 17">
            <a:extLst>
              <a:ext uri="{FF2B5EF4-FFF2-40B4-BE49-F238E27FC236}">
                <a16:creationId xmlns:a16="http://schemas.microsoft.com/office/drawing/2014/main" id="{D1712596-4BC5-41EA-BCFF-33344EB6D7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696"/>
          <a:stretch>
            <a:fillRect/>
          </a:stretch>
        </p:blipFill>
        <p:spPr bwMode="auto">
          <a:xfrm>
            <a:off x="5724525" y="4652963"/>
            <a:ext cx="320357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9186" name="Text Box 18">
            <a:hlinkClick r:id="" action="ppaction://customshow?id=11&amp;return=true"/>
            <a:extLst>
              <a:ext uri="{FF2B5EF4-FFF2-40B4-BE49-F238E27FC236}">
                <a16:creationId xmlns:a16="http://schemas.microsoft.com/office/drawing/2014/main" id="{77231DF5-F71D-4AEA-8199-D5BFCF6FA5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24163" y="3140075"/>
            <a:ext cx="1419225" cy="46672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/>
              <a:t>问题提出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9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9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19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19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19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19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191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19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519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9179" grpId="0" animBg="1"/>
      <p:bldP spid="519180" grpId="0"/>
      <p:bldP spid="519181" grpId="0" build="p"/>
      <p:bldP spid="519182" grpId="0" animBg="1"/>
      <p:bldP spid="51918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日期占位符 3">
            <a:extLst>
              <a:ext uri="{FF2B5EF4-FFF2-40B4-BE49-F238E27FC236}">
                <a16:creationId xmlns:a16="http://schemas.microsoft.com/office/drawing/2014/main" id="{9916364A-B71F-4237-B471-BE2D4FD24DB1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19423605-10ED-482F-9C7B-9084B2FA5091}" type="datetime10">
              <a:rPr lang="zh-CN" altLang="en-US" sz="1400" b="0" smtClean="0">
                <a:solidFill>
                  <a:schemeClr val="tx1"/>
                </a:solidFill>
              </a:rPr>
              <a:pPr eaLnBrk="1" hangingPunct="1"/>
              <a:t>20:29</a:t>
            </a:fld>
            <a:endParaRPr lang="en-US" altLang="zh-CN" sz="1400" b="0">
              <a:solidFill>
                <a:schemeClr val="tx1"/>
              </a:solidFill>
            </a:endParaRPr>
          </a:p>
        </p:txBody>
      </p:sp>
      <p:sp>
        <p:nvSpPr>
          <p:cNvPr id="6" name="页脚占位符 4">
            <a:extLst>
              <a:ext uri="{FF2B5EF4-FFF2-40B4-BE49-F238E27FC236}">
                <a16:creationId xmlns:a16="http://schemas.microsoft.com/office/drawing/2014/main" id="{83E0B6CB-5D0C-46B8-9722-FD1E7D994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机电工程学院</a:t>
            </a:r>
          </a:p>
        </p:txBody>
      </p:sp>
      <p:sp>
        <p:nvSpPr>
          <p:cNvPr id="34820" name="Rectangle 2">
            <a:extLst>
              <a:ext uri="{FF2B5EF4-FFF2-40B4-BE49-F238E27FC236}">
                <a16:creationId xmlns:a16="http://schemas.microsoft.com/office/drawing/2014/main" id="{E7DEE405-A5BF-4CF4-9B37-F0F190193FE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zh-CN"/>
          </a:p>
        </p:txBody>
      </p:sp>
      <p:pic>
        <p:nvPicPr>
          <p:cNvPr id="34821" name="Picture 3">
            <a:extLst>
              <a:ext uri="{FF2B5EF4-FFF2-40B4-BE49-F238E27FC236}">
                <a16:creationId xmlns:a16="http://schemas.microsoft.com/office/drawing/2014/main" id="{74AA123B-0445-4085-93B4-E7D349EEF8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908050"/>
            <a:ext cx="8424862" cy="546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2836" name="AutoShape 4">
            <a:extLst>
              <a:ext uri="{FF2B5EF4-FFF2-40B4-BE49-F238E27FC236}">
                <a16:creationId xmlns:a16="http://schemas.microsoft.com/office/drawing/2014/main" id="{F5F532BB-E093-43A8-B616-25A8DC37EC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75700" y="6459538"/>
            <a:ext cx="288925" cy="331787"/>
          </a:xfrm>
          <a:prstGeom prst="horizontalScroll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rIns="92075" bIns="46038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32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283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D0C3DDC-9FAC-48B6-A228-4D765C2F9D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523EF1B-931E-44A9-B786-B383176FCDBB}" type="datetime10">
              <a:rPr kumimoji="1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20:32</a:t>
            </a:fld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FED2E85-063B-447C-81C6-C01F38D6C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800" b="1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机电工程学院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3B8530C3-DF58-42C3-A75E-9CE937DBFAD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14400" y="1053912"/>
            <a:ext cx="7356794" cy="892552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1.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在离子晶体中</a:t>
            </a:r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,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如在局部区域形成</a:t>
            </a:r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Schottky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缺陷</a:t>
            </a:r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,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则这个区域中阳离子空位的浓度与</a:t>
            </a:r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(   )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相等。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08710107-8169-4D05-A2B8-F3A85B3C467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828800" y="2863691"/>
            <a:ext cx="39135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阴离子空位浓度</a:t>
            </a: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id="{886A5B8E-ED35-4D4B-B960-F526553CB75F}"/>
              </a:ext>
            </a:extLst>
          </p:cNvPr>
          <p:cNvSpPr>
            <a:spLocks noChangeAspect="1"/>
          </p:cNvSpPr>
          <p:nvPr>
            <p:custDataLst>
              <p:tags r:id="rId4"/>
            </p:custDataLst>
          </p:nvPr>
        </p:nvSpPr>
        <p:spPr bwMode="auto">
          <a:xfrm>
            <a:off x="1114425" y="2850356"/>
            <a:ext cx="514350" cy="514350"/>
          </a:xfrm>
          <a:prstGeom prst="ellipse">
            <a:avLst/>
          </a:prstGeom>
          <a:solidFill>
            <a:srgbClr val="00FF0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  <a:sym typeface="Microsoft Yahei" panose="020B0503020204020204" pitchFamily="34" charset="-122"/>
              </a:rPr>
              <a:t>A</a:t>
            </a:r>
            <a:endParaRPr kumimoji="1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icrosoft Yahei" panose="020B0503020204020204" pitchFamily="34" charset="-122"/>
              <a:ea typeface="Microsoft Yahei" panose="020B0503020204020204" pitchFamily="34" charset="-122"/>
              <a:cs typeface="+mn-cs"/>
              <a:sym typeface="Microsoft Yahei" panose="020B0503020204020204" pitchFamily="34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441E7BCB-36D1-410E-BEC4-7EF9FB6AE2B4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828800" y="4004310"/>
            <a:ext cx="3247256" cy="492443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间隙阴离子空位浓度</a:t>
            </a: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id="{2CB0B5A3-68CF-4829-9581-6316078980C0}"/>
              </a:ext>
            </a:extLst>
          </p:cNvPr>
          <p:cNvSpPr>
            <a:spLocks noChangeAspect="1"/>
          </p:cNvSpPr>
          <p:nvPr>
            <p:custDataLst>
              <p:tags r:id="rId6"/>
            </p:custDataLst>
          </p:nvPr>
        </p:nvSpPr>
        <p:spPr bwMode="auto">
          <a:xfrm>
            <a:off x="1114425" y="3993356"/>
            <a:ext cx="514350" cy="514350"/>
          </a:xfrm>
          <a:prstGeom prst="ellipse">
            <a:avLst/>
          </a:prstGeom>
          <a:solidFill>
            <a:srgbClr val="80808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  <a:sym typeface="Microsoft Yahei" panose="020B0503020204020204" pitchFamily="34" charset="-122"/>
              </a:rPr>
              <a:t>B</a:t>
            </a:r>
            <a:endParaRPr kumimoji="1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icrosoft Yahei" panose="020B0503020204020204" pitchFamily="34" charset="-122"/>
              <a:ea typeface="Microsoft Yahei" panose="020B0503020204020204" pitchFamily="34" charset="-122"/>
              <a:cs typeface="+mn-cs"/>
              <a:sym typeface="Microsoft Yahei" panose="020B0503020204020204" pitchFamily="34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B4A041AA-5147-4395-AD6D-59BB767C3822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1828800" y="5149691"/>
            <a:ext cx="45739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间隙阳离子空位浓度</a:t>
            </a:r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id="{96E5D5ED-5C5C-4E1D-BE33-F598090B325C}"/>
              </a:ext>
            </a:extLst>
          </p:cNvPr>
          <p:cNvSpPr>
            <a:spLocks noChangeAspect="1"/>
          </p:cNvSpPr>
          <p:nvPr>
            <p:custDataLst>
              <p:tags r:id="rId8"/>
            </p:custDataLst>
          </p:nvPr>
        </p:nvSpPr>
        <p:spPr bwMode="auto">
          <a:xfrm>
            <a:off x="1114425" y="5136356"/>
            <a:ext cx="514350" cy="514350"/>
          </a:xfrm>
          <a:prstGeom prst="ellipse">
            <a:avLst/>
          </a:prstGeom>
          <a:solidFill>
            <a:srgbClr val="80808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  <a:sym typeface="Microsoft Yahei" panose="020B0503020204020204" pitchFamily="34" charset="-122"/>
              </a:rPr>
              <a:t>C</a:t>
            </a:r>
            <a:endParaRPr kumimoji="1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icrosoft Yahei" panose="020B0503020204020204" pitchFamily="34" charset="-122"/>
              <a:ea typeface="Microsoft Yahei" panose="020B0503020204020204" pitchFamily="34" charset="-122"/>
              <a:cs typeface="+mn-cs"/>
              <a:sym typeface="Microsoft Yahei" panose="020B0503020204020204" pitchFamily="34" charset="-122"/>
            </a:endParaRPr>
          </a:p>
        </p:txBody>
      </p:sp>
      <p:sp>
        <p:nvSpPr>
          <p:cNvPr id="20" name="矩形: 圆角 19">
            <a:extLst>
              <a:ext uri="{FF2B5EF4-FFF2-40B4-BE49-F238E27FC236}">
                <a16:creationId xmlns:a16="http://schemas.microsoft.com/office/drawing/2014/main" id="{2B72DAE6-8517-40B5-B0D6-4F3F96F629EB}"/>
              </a:ext>
            </a:extLst>
          </p:cNvPr>
          <p:cNvSpPr/>
          <p:nvPr>
            <p:custDataLst>
              <p:tags r:id="rId9"/>
            </p:custDataLst>
          </p:nvPr>
        </p:nvSpPr>
        <p:spPr bwMode="auto">
          <a:xfrm>
            <a:off x="6172200" y="6215063"/>
            <a:ext cx="1543050" cy="411480"/>
          </a:xfrm>
          <a:prstGeom prst="roundRect">
            <a:avLst/>
          </a:prstGeom>
          <a:solidFill>
            <a:srgbClr val="808080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  <a:sym typeface="Microsoft Yahei" panose="020B0503020204020204" pitchFamily="34" charset="-122"/>
              </a:rPr>
              <a:t>提交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F078140B-5A98-4A48-8DB0-1A1069CDC6B6}"/>
              </a:ext>
            </a:extLst>
          </p:cNvPr>
          <p:cNvGrpSpPr/>
          <p:nvPr>
            <p:custDataLst>
              <p:tags r:id="rId10"/>
            </p:custDataLst>
          </p:nvPr>
        </p:nvGrpSpPr>
        <p:grpSpPr>
          <a:xfrm>
            <a:off x="0" y="0"/>
            <a:ext cx="9144000" cy="635000"/>
            <a:chOff x="0" y="0"/>
            <a:chExt cx="9144000" cy="635000"/>
          </a:xfrm>
        </p:grpSpPr>
        <p:sp>
          <p:nvSpPr>
            <p:cNvPr id="8" name="TitleBackground">
              <a:extLst>
                <a:ext uri="{FF2B5EF4-FFF2-40B4-BE49-F238E27FC236}">
                  <a16:creationId xmlns:a16="http://schemas.microsoft.com/office/drawing/2014/main" id="{A0B76940-0C52-47A6-BB73-D4C6FFA11A9B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 bwMode="auto">
            <a:xfrm>
              <a:off x="0" y="0"/>
              <a:ext cx="9144000" cy="635000"/>
            </a:xfrm>
            <a:prstGeom prst="rect">
              <a:avLst/>
            </a:prstGeom>
            <a:solidFill>
              <a:srgbClr val="F6F7F8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endParaRPr>
            </a:p>
          </p:txBody>
        </p:sp>
        <p:sp>
          <p:nvSpPr>
            <p:cNvPr id="9" name="ColorBlock">
              <a:extLst>
                <a:ext uri="{FF2B5EF4-FFF2-40B4-BE49-F238E27FC236}">
                  <a16:creationId xmlns:a16="http://schemas.microsoft.com/office/drawing/2014/main" id="{7ECA3DBF-7C6B-4F3D-AA62-D5DECEE0B6AB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 bwMode="auto"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endParaRPr>
            </a:p>
          </p:txBody>
        </p:sp>
        <p:sp>
          <p:nvSpPr>
            <p:cNvPr id="10" name="TypeText">
              <a:extLst>
                <a:ext uri="{FF2B5EF4-FFF2-40B4-BE49-F238E27FC236}">
                  <a16:creationId xmlns:a16="http://schemas.microsoft.com/office/drawing/2014/main" id="{CBDFE2E8-0E07-437C-92C7-9AD8A87BB703}"/>
                </a:ext>
              </a:extLst>
            </p:cNvPr>
            <p:cNvSpPr txBox="1"/>
            <p:nvPr>
              <p:custDataLst>
                <p:tags r:id="rId14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sz="2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icrosoft Yahei" panose="020B0503020204020204" pitchFamily="34" charset="-122"/>
                  <a:ea typeface="Microsoft Yahei" panose="020B0503020204020204" pitchFamily="34" charset="-122"/>
                  <a:cs typeface="+mn-cs"/>
                  <a:sym typeface="Microsoft Yahei" panose="020B0503020204020204" pitchFamily="34" charset="-122"/>
                </a:rPr>
                <a:t>单选题</a:t>
              </a:r>
            </a:p>
          </p:txBody>
        </p:sp>
        <p:sp>
          <p:nvSpPr>
            <p:cNvPr id="11" name="TipText">
              <a:extLst>
                <a:ext uri="{FF2B5EF4-FFF2-40B4-BE49-F238E27FC236}">
                  <a16:creationId xmlns:a16="http://schemas.microsoft.com/office/drawing/2014/main" id="{59708BF9-38B7-47E5-A31F-0BF47031DADE}"/>
                </a:ext>
              </a:extLst>
            </p:cNvPr>
            <p:cNvSpPr txBox="1"/>
            <p:nvPr>
              <p:custDataLst>
                <p:tags r:id="rId15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kumimoji="1" lang="en-US" altLang="zh-CN" sz="2000" b="1" i="0" u="none" strike="noStrike" kern="1200" cap="none" spc="0" normalizeH="0" baseline="0" noProof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Microsoft Yahei" panose="020B0503020204020204" pitchFamily="34" charset="-122"/>
                  <a:ea typeface="Microsoft Yahei" panose="020B0503020204020204" pitchFamily="34" charset="-122"/>
                  <a:cs typeface="+mn-cs"/>
                  <a:sym typeface="Microsoft Yahei" panose="020B0503020204020204" pitchFamily="34" charset="-122"/>
                </a:rPr>
                <a:t>10</a:t>
              </a:r>
              <a:r>
                <a:rPr kumimoji="1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Microsoft Yahei" panose="020B0503020204020204" pitchFamily="34" charset="-122"/>
                  <a:ea typeface="Microsoft Yahei" panose="020B0503020204020204" pitchFamily="34" charset="-122"/>
                  <a:cs typeface="+mn-cs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7" name="图片 6">
            <a:extLst>
              <a:ext uri="{FF2B5EF4-FFF2-40B4-BE49-F238E27FC236}">
                <a16:creationId xmlns:a16="http://schemas.microsoft.com/office/drawing/2014/main" id="{40AB90D2-FE17-448C-B54E-3C3720466E52}"/>
              </a:ext>
            </a:extLst>
          </p:cNvPr>
          <p:cNvPicPr>
            <a:picLocks/>
          </p:cNvPicPr>
          <p:nvPr>
            <p:custDataLst>
              <p:tags r:id="rId11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1297921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D0C3DDC-9FAC-48B6-A228-4D765C2F9D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23EF1B-931E-44A9-B786-B383176FCDBB}" type="datetime10">
              <a:rPr lang="zh-CN" altLang="en-US" smtClean="0"/>
              <a:pPr>
                <a:defRPr/>
              </a:pPr>
              <a:t>20:29</a:t>
            </a:fld>
            <a:endParaRPr lang="en-US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FED2E85-063B-447C-81C6-C01F38D6C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机电工程学院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3B8530C3-DF58-42C3-A75E-9CE937DBFAD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14400" y="1256348"/>
            <a:ext cx="7356794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2.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肖特基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()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型空位表示形成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(  )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的无序分布缺陷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(  )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08710107-8169-4D05-A2B8-F3A85B3C467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828800" y="2863691"/>
            <a:ext cx="39135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等量阳离子和阴离子空位</a:t>
            </a: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id="{886A5B8E-ED35-4D4B-B960-F526553CB75F}"/>
              </a:ext>
            </a:extLst>
          </p:cNvPr>
          <p:cNvSpPr>
            <a:spLocks noChangeAspect="1"/>
          </p:cNvSpPr>
          <p:nvPr>
            <p:custDataLst>
              <p:tags r:id="rId4"/>
            </p:custDataLst>
          </p:nvPr>
        </p:nvSpPr>
        <p:spPr bwMode="auto">
          <a:xfrm>
            <a:off x="1114425" y="2850356"/>
            <a:ext cx="514350" cy="514350"/>
          </a:xfrm>
          <a:prstGeom prst="ellipse">
            <a:avLst/>
          </a:prstGeom>
          <a:solidFill>
            <a:srgbClr val="00FF0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CN" sz="1600" b="1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</a:t>
            </a:r>
            <a:endParaRPr kumimoji="1" lang="zh-CN" altLang="en-US" sz="1600" b="1" i="0" u="none" strike="noStrike" cap="none" normalizeH="0" baseline="0">
              <a:ln>
                <a:noFill/>
              </a:ln>
              <a:solidFill>
                <a:srgbClr val="FFFFFF"/>
              </a:solidFill>
              <a:effectLst/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441E7BCB-36D1-410E-BEC4-7EF9FB6AE2B4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828800" y="4006691"/>
            <a:ext cx="12719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双空位</a:t>
            </a: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id="{2CB0B5A3-68CF-4829-9581-6316078980C0}"/>
              </a:ext>
            </a:extLst>
          </p:cNvPr>
          <p:cNvSpPr>
            <a:spLocks noChangeAspect="1"/>
          </p:cNvSpPr>
          <p:nvPr>
            <p:custDataLst>
              <p:tags r:id="rId6"/>
            </p:custDataLst>
          </p:nvPr>
        </p:nvSpPr>
        <p:spPr bwMode="auto">
          <a:xfrm>
            <a:off x="1114425" y="3993356"/>
            <a:ext cx="514350" cy="514350"/>
          </a:xfrm>
          <a:prstGeom prst="ellipse">
            <a:avLst/>
          </a:prstGeom>
          <a:solidFill>
            <a:srgbClr val="80808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CN" sz="1600" b="1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B</a:t>
            </a:r>
            <a:endParaRPr kumimoji="1" lang="zh-CN" altLang="en-US" sz="1600" b="1" i="0" u="none" strike="noStrike" cap="none" normalizeH="0" baseline="0">
              <a:ln>
                <a:noFill/>
              </a:ln>
              <a:solidFill>
                <a:srgbClr val="FFFFFF"/>
              </a:solidFill>
              <a:effectLst/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B4A041AA-5147-4395-AD6D-59BB767C3822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1828800" y="5149691"/>
            <a:ext cx="45739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等量间隙阳离子和间隙阴离子</a:t>
            </a:r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id="{96E5D5ED-5C5C-4E1D-BE33-F598090B325C}"/>
              </a:ext>
            </a:extLst>
          </p:cNvPr>
          <p:cNvSpPr>
            <a:spLocks noChangeAspect="1"/>
          </p:cNvSpPr>
          <p:nvPr>
            <p:custDataLst>
              <p:tags r:id="rId8"/>
            </p:custDataLst>
          </p:nvPr>
        </p:nvSpPr>
        <p:spPr bwMode="auto">
          <a:xfrm>
            <a:off x="1114425" y="5136356"/>
            <a:ext cx="514350" cy="514350"/>
          </a:xfrm>
          <a:prstGeom prst="ellipse">
            <a:avLst/>
          </a:prstGeom>
          <a:solidFill>
            <a:srgbClr val="80808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CN" sz="1600" b="1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C</a:t>
            </a:r>
            <a:endParaRPr kumimoji="1" lang="zh-CN" altLang="en-US" sz="1600" b="1" i="0" u="none" strike="noStrike" cap="none" normalizeH="0" baseline="0">
              <a:ln>
                <a:noFill/>
              </a:ln>
              <a:solidFill>
                <a:srgbClr val="FFFFFF"/>
              </a:solidFill>
              <a:effectLst/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20" name="矩形: 圆角 19">
            <a:extLst>
              <a:ext uri="{FF2B5EF4-FFF2-40B4-BE49-F238E27FC236}">
                <a16:creationId xmlns:a16="http://schemas.microsoft.com/office/drawing/2014/main" id="{2B72DAE6-8517-40B5-B0D6-4F3F96F629EB}"/>
              </a:ext>
            </a:extLst>
          </p:cNvPr>
          <p:cNvSpPr/>
          <p:nvPr>
            <p:custDataLst>
              <p:tags r:id="rId9"/>
            </p:custDataLst>
          </p:nvPr>
        </p:nvSpPr>
        <p:spPr bwMode="auto">
          <a:xfrm>
            <a:off x="6172200" y="6215063"/>
            <a:ext cx="1543050" cy="411480"/>
          </a:xfrm>
          <a:prstGeom prst="roundRect">
            <a:avLst/>
          </a:prstGeom>
          <a:solidFill>
            <a:srgbClr val="808080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CN" altLang="en-US" sz="1600" b="1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提交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F078140B-5A98-4A48-8DB0-1A1069CDC6B6}"/>
              </a:ext>
            </a:extLst>
          </p:cNvPr>
          <p:cNvGrpSpPr/>
          <p:nvPr>
            <p:custDataLst>
              <p:tags r:id="rId10"/>
            </p:custDataLst>
          </p:nvPr>
        </p:nvGrpSpPr>
        <p:grpSpPr>
          <a:xfrm>
            <a:off x="0" y="0"/>
            <a:ext cx="9144000" cy="635000"/>
            <a:chOff x="0" y="0"/>
            <a:chExt cx="9144000" cy="635000"/>
          </a:xfrm>
        </p:grpSpPr>
        <p:sp>
          <p:nvSpPr>
            <p:cNvPr id="8" name="TitleBackground">
              <a:extLst>
                <a:ext uri="{FF2B5EF4-FFF2-40B4-BE49-F238E27FC236}">
                  <a16:creationId xmlns:a16="http://schemas.microsoft.com/office/drawing/2014/main" id="{A0B76940-0C52-47A6-BB73-D4C6FFA11A9B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 bwMode="auto">
            <a:xfrm>
              <a:off x="0" y="0"/>
              <a:ext cx="9144000" cy="635000"/>
            </a:xfrm>
            <a:prstGeom prst="rect">
              <a:avLst/>
            </a:prstGeom>
            <a:solidFill>
              <a:srgbClr val="F6F7F8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1" i="0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9" name="ColorBlock">
              <a:extLst>
                <a:ext uri="{FF2B5EF4-FFF2-40B4-BE49-F238E27FC236}">
                  <a16:creationId xmlns:a16="http://schemas.microsoft.com/office/drawing/2014/main" id="{7ECA3DBF-7C6B-4F3D-AA62-D5DECEE0B6AB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 bwMode="auto"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1" i="0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10" name="TypeText">
              <a:extLst>
                <a:ext uri="{FF2B5EF4-FFF2-40B4-BE49-F238E27FC236}">
                  <a16:creationId xmlns:a16="http://schemas.microsoft.com/office/drawing/2014/main" id="{CBDFE2E8-0E07-437C-92C7-9AD8A87BB703}"/>
                </a:ext>
              </a:extLst>
            </p:cNvPr>
            <p:cNvSpPr txBox="1"/>
            <p:nvPr>
              <p:custDataLst>
                <p:tags r:id="rId14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</a:p>
          </p:txBody>
        </p:sp>
        <p:sp>
          <p:nvSpPr>
            <p:cNvPr id="11" name="TipText">
              <a:extLst>
                <a:ext uri="{FF2B5EF4-FFF2-40B4-BE49-F238E27FC236}">
                  <a16:creationId xmlns:a16="http://schemas.microsoft.com/office/drawing/2014/main" id="{59708BF9-38B7-47E5-A31F-0BF47031DADE}"/>
                </a:ext>
              </a:extLst>
            </p:cNvPr>
            <p:cNvSpPr txBox="1"/>
            <p:nvPr>
              <p:custDataLst>
                <p:tags r:id="rId15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10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7" name="图片 6">
            <a:extLst>
              <a:ext uri="{FF2B5EF4-FFF2-40B4-BE49-F238E27FC236}">
                <a16:creationId xmlns:a16="http://schemas.microsoft.com/office/drawing/2014/main" id="{40AB90D2-FE17-448C-B54E-3C3720466E52}"/>
              </a:ext>
            </a:extLst>
          </p:cNvPr>
          <p:cNvPicPr>
            <a:picLocks/>
          </p:cNvPicPr>
          <p:nvPr>
            <p:custDataLst>
              <p:tags r:id="rId11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494657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28A6834-0F57-42DF-AAD5-FCD0D7D50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23EF1B-931E-44A9-B786-B383176FCDBB}" type="datetime10">
              <a:rPr lang="zh-CN" altLang="en-US" smtClean="0"/>
              <a:pPr>
                <a:defRPr/>
              </a:pPr>
              <a:t>20:29</a:t>
            </a:fld>
            <a:endParaRPr lang="en-US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3798577-DC40-4A16-B65A-197B03BAB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机电工程学院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C97B9D1F-5CE0-4C81-B47B-D0925641A96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14400" y="428625"/>
            <a:ext cx="7315200" cy="2143125"/>
          </a:xfrm>
          <a:prstGeom prst="rect">
            <a:avLst/>
          </a:prstGeom>
          <a:noFill/>
        </p:spPr>
        <p:txBody>
          <a:bodyPr vert="horz" wrap="square" rtlCol="0" anchor="ctr" anchorCtr="0">
            <a:noAutofit/>
          </a:bodyPr>
          <a:lstStyle/>
          <a:p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3.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在晶体中形成空位的同时又产生间隙原子，这样的缺陷称为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6E3AF1E4-7EA0-4636-9AA5-740524D70A2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828800" y="2786063"/>
            <a:ext cx="6400800" cy="642938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肖特基缺陷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A2828ECD-B671-4CCC-AD89-BBEA29A041BA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828800" y="3643313"/>
            <a:ext cx="6400800" cy="642938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弗仑克尔缺陷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D3554C72-A27E-4404-8D45-9D9C9304EC83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828800" y="4500563"/>
            <a:ext cx="6400800" cy="642938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线缺陷</a:t>
            </a: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id="{39F48259-4A59-48BD-B7F6-119BAF026DCC}"/>
              </a:ext>
            </a:extLst>
          </p:cNvPr>
          <p:cNvSpPr>
            <a:spLocks noChangeAspect="1"/>
          </p:cNvSpPr>
          <p:nvPr>
            <p:custDataLst>
              <p:tags r:id="rId6"/>
            </p:custDataLst>
          </p:nvPr>
        </p:nvSpPr>
        <p:spPr bwMode="auto">
          <a:xfrm>
            <a:off x="1114425" y="2850356"/>
            <a:ext cx="514350" cy="514350"/>
          </a:xfrm>
          <a:prstGeom prst="ellipse">
            <a:avLst/>
          </a:prstGeom>
          <a:solidFill>
            <a:srgbClr val="80808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CN" sz="1600" b="1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</a:t>
            </a:r>
            <a:endParaRPr kumimoji="1" lang="zh-CN" altLang="en-US" sz="1600" b="1" i="0" u="none" strike="noStrike" cap="none" normalizeH="0" baseline="0">
              <a:ln>
                <a:noFill/>
              </a:ln>
              <a:solidFill>
                <a:srgbClr val="FFFFFF"/>
              </a:solidFill>
              <a:effectLst/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id="{DB7FA069-B920-4AC2-8B0E-839A9A0FA6CE}"/>
              </a:ext>
            </a:extLst>
          </p:cNvPr>
          <p:cNvSpPr>
            <a:spLocks noChangeAspect="1"/>
          </p:cNvSpPr>
          <p:nvPr>
            <p:custDataLst>
              <p:tags r:id="rId7"/>
            </p:custDataLst>
          </p:nvPr>
        </p:nvSpPr>
        <p:spPr bwMode="auto">
          <a:xfrm>
            <a:off x="1114425" y="3707606"/>
            <a:ext cx="514350" cy="514350"/>
          </a:xfrm>
          <a:prstGeom prst="ellipse">
            <a:avLst/>
          </a:prstGeom>
          <a:solidFill>
            <a:srgbClr val="00FF0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CN" sz="1600" b="1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B</a:t>
            </a:r>
            <a:endParaRPr kumimoji="1" lang="zh-CN" altLang="en-US" sz="1600" b="1" i="0" u="none" strike="noStrike" cap="none" normalizeH="0" baseline="0">
              <a:ln>
                <a:noFill/>
              </a:ln>
              <a:solidFill>
                <a:srgbClr val="FFFFFF"/>
              </a:solidFill>
              <a:effectLst/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id="{7E56BB7E-FE4F-4461-8830-96935993E925}"/>
              </a:ext>
            </a:extLst>
          </p:cNvPr>
          <p:cNvSpPr>
            <a:spLocks noChangeAspect="1"/>
          </p:cNvSpPr>
          <p:nvPr>
            <p:custDataLst>
              <p:tags r:id="rId8"/>
            </p:custDataLst>
          </p:nvPr>
        </p:nvSpPr>
        <p:spPr bwMode="auto">
          <a:xfrm>
            <a:off x="1114425" y="4564856"/>
            <a:ext cx="514350" cy="514350"/>
          </a:xfrm>
          <a:prstGeom prst="ellipse">
            <a:avLst/>
          </a:prstGeom>
          <a:solidFill>
            <a:srgbClr val="80808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CN" sz="1600" b="1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C</a:t>
            </a:r>
            <a:endParaRPr kumimoji="1" lang="zh-CN" altLang="en-US" sz="1600" b="1" i="0" u="none" strike="noStrike" cap="none" normalizeH="0" baseline="0">
              <a:ln>
                <a:noFill/>
              </a:ln>
              <a:solidFill>
                <a:srgbClr val="FFFFFF"/>
              </a:solidFill>
              <a:effectLst/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7" name="矩形: 圆角 16">
            <a:extLst>
              <a:ext uri="{FF2B5EF4-FFF2-40B4-BE49-F238E27FC236}">
                <a16:creationId xmlns:a16="http://schemas.microsoft.com/office/drawing/2014/main" id="{3D973C53-45A3-4176-9D71-E89A7F4E2165}"/>
              </a:ext>
            </a:extLst>
          </p:cNvPr>
          <p:cNvSpPr/>
          <p:nvPr>
            <p:custDataLst>
              <p:tags r:id="rId9"/>
            </p:custDataLst>
          </p:nvPr>
        </p:nvSpPr>
        <p:spPr bwMode="auto">
          <a:xfrm>
            <a:off x="6172200" y="6215063"/>
            <a:ext cx="1543050" cy="411480"/>
          </a:xfrm>
          <a:prstGeom prst="roundRect">
            <a:avLst/>
          </a:prstGeom>
          <a:solidFill>
            <a:srgbClr val="808080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CN" altLang="en-US" sz="1600" b="1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提交</a:t>
            </a:r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A60FB2A3-9202-4C06-BD9F-EEB4674CB182}"/>
              </a:ext>
            </a:extLst>
          </p:cNvPr>
          <p:cNvGrpSpPr/>
          <p:nvPr>
            <p:custDataLst>
              <p:tags r:id="rId10"/>
            </p:custDataLst>
          </p:nvPr>
        </p:nvGrpSpPr>
        <p:grpSpPr>
          <a:xfrm>
            <a:off x="0" y="0"/>
            <a:ext cx="9144000" cy="635000"/>
            <a:chOff x="0" y="0"/>
            <a:chExt cx="9144000" cy="635000"/>
          </a:xfrm>
        </p:grpSpPr>
        <p:sp>
          <p:nvSpPr>
            <p:cNvPr id="18" name="TitleBackground">
              <a:extLst>
                <a:ext uri="{FF2B5EF4-FFF2-40B4-BE49-F238E27FC236}">
                  <a16:creationId xmlns:a16="http://schemas.microsoft.com/office/drawing/2014/main" id="{396C21E2-AF7F-4831-8357-77E271D8BC01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 bwMode="auto">
            <a:xfrm>
              <a:off x="0" y="0"/>
              <a:ext cx="9144000" cy="635000"/>
            </a:xfrm>
            <a:prstGeom prst="rect">
              <a:avLst/>
            </a:prstGeom>
            <a:solidFill>
              <a:srgbClr val="F6F7F8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1" i="0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19" name="ColorBlock">
              <a:extLst>
                <a:ext uri="{FF2B5EF4-FFF2-40B4-BE49-F238E27FC236}">
                  <a16:creationId xmlns:a16="http://schemas.microsoft.com/office/drawing/2014/main" id="{225E7397-E3AC-4E8C-B52C-A7AC1C2DEEB0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 bwMode="auto"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1" i="0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20" name="TypeText">
              <a:extLst>
                <a:ext uri="{FF2B5EF4-FFF2-40B4-BE49-F238E27FC236}">
                  <a16:creationId xmlns:a16="http://schemas.microsoft.com/office/drawing/2014/main" id="{0A80C61E-375D-497B-9B9D-1495255C5B93}"/>
                </a:ext>
              </a:extLst>
            </p:cNvPr>
            <p:cNvSpPr txBox="1"/>
            <p:nvPr>
              <p:custDataLst>
                <p:tags r:id="rId14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</a:p>
          </p:txBody>
        </p:sp>
        <p:sp>
          <p:nvSpPr>
            <p:cNvPr id="21" name="TipText">
              <a:extLst>
                <a:ext uri="{FF2B5EF4-FFF2-40B4-BE49-F238E27FC236}">
                  <a16:creationId xmlns:a16="http://schemas.microsoft.com/office/drawing/2014/main" id="{7F0E7E4D-0627-4128-85FC-FD83C04C9632}"/>
                </a:ext>
              </a:extLst>
            </p:cNvPr>
            <p:cNvSpPr txBox="1"/>
            <p:nvPr>
              <p:custDataLst>
                <p:tags r:id="rId15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10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7" name="图片 6">
            <a:extLst>
              <a:ext uri="{FF2B5EF4-FFF2-40B4-BE49-F238E27FC236}">
                <a16:creationId xmlns:a16="http://schemas.microsoft.com/office/drawing/2014/main" id="{D162A575-CF78-45D5-8802-CB0CD5F18B91}"/>
              </a:ext>
            </a:extLst>
          </p:cNvPr>
          <p:cNvPicPr>
            <a:picLocks/>
          </p:cNvPicPr>
          <p:nvPr>
            <p:custDataLst>
              <p:tags r:id="rId11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2419458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F88AF5A-5A5E-4AE2-B586-59FBAE8C4C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23EF1B-931E-44A9-B786-B383176FCDBB}" type="datetime10">
              <a:rPr lang="zh-CN" altLang="en-US" smtClean="0"/>
              <a:pPr>
                <a:defRPr/>
              </a:pPr>
              <a:t>20:29</a:t>
            </a:fld>
            <a:endParaRPr lang="en-US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AA6B46A-5613-49A9-900C-D605363C97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机电工程学院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66D8EDA0-C601-4388-9854-621EA46D960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14400" y="1058227"/>
            <a:ext cx="7204012" cy="88392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4.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下面关于</a:t>
            </a:r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Schottky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和</a:t>
            </a:r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Frenkel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缺陷的表述中</a:t>
            </a:r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,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错误的为</a:t>
            </a:r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(  )</a:t>
            </a:r>
            <a:endParaRPr lang="zh-CN" altLang="en-US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6BB45313-1381-43D2-BC3D-93CC3852A0D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828800" y="2863691"/>
            <a:ext cx="6031230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Schottky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缺陷同时包含空位和间隙原子</a:t>
            </a: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id="{574E986A-DFA6-4F15-90F1-B8CD0147D23A}"/>
              </a:ext>
            </a:extLst>
          </p:cNvPr>
          <p:cNvSpPr>
            <a:spLocks noChangeAspect="1"/>
          </p:cNvSpPr>
          <p:nvPr>
            <p:custDataLst>
              <p:tags r:id="rId4"/>
            </p:custDataLst>
          </p:nvPr>
        </p:nvSpPr>
        <p:spPr bwMode="auto">
          <a:xfrm>
            <a:off x="1114425" y="2850356"/>
            <a:ext cx="514350" cy="514350"/>
          </a:xfrm>
          <a:prstGeom prst="ellipse">
            <a:avLst/>
          </a:prstGeom>
          <a:solidFill>
            <a:srgbClr val="00FF0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CN" sz="1600" b="1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</a:t>
            </a:r>
            <a:endParaRPr kumimoji="1" lang="zh-CN" altLang="en-US" sz="1600" b="1" i="0" u="none" strike="noStrike" cap="none" normalizeH="0" baseline="0">
              <a:ln>
                <a:noFill/>
              </a:ln>
              <a:solidFill>
                <a:srgbClr val="FFFFFF"/>
              </a:solidFill>
              <a:effectLst/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27C488A8-08D8-4910-8DAF-DFF2CE5EDB97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828800" y="4006691"/>
            <a:ext cx="6251512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Frenkel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缺陷的形成能通常较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Schottky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大</a:t>
            </a: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id="{9FC2A7FA-0F4B-4FAB-93EE-AC2B2353D725}"/>
              </a:ext>
            </a:extLst>
          </p:cNvPr>
          <p:cNvSpPr>
            <a:spLocks noChangeAspect="1"/>
          </p:cNvSpPr>
          <p:nvPr>
            <p:custDataLst>
              <p:tags r:id="rId6"/>
            </p:custDataLst>
          </p:nvPr>
        </p:nvSpPr>
        <p:spPr bwMode="auto">
          <a:xfrm>
            <a:off x="1114425" y="3993356"/>
            <a:ext cx="514350" cy="514350"/>
          </a:xfrm>
          <a:prstGeom prst="ellipse">
            <a:avLst/>
          </a:prstGeom>
          <a:solidFill>
            <a:srgbClr val="80808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CN" sz="1600" b="1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B</a:t>
            </a:r>
            <a:endParaRPr kumimoji="1" lang="zh-CN" altLang="en-US" sz="1600" b="1" i="0" u="none" strike="noStrike" cap="none" normalizeH="0" baseline="0">
              <a:ln>
                <a:noFill/>
              </a:ln>
              <a:solidFill>
                <a:srgbClr val="FFFFFF"/>
              </a:solidFill>
              <a:effectLst/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5D577640-73D2-4239-A4CE-F60F66B8A180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1828800" y="5072063"/>
            <a:ext cx="6026468" cy="738664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1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同温度下</a:t>
            </a:r>
            <a:r>
              <a:rPr lang="en-US" altLang="zh-CN" sz="21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,</a:t>
            </a:r>
            <a:r>
              <a:rPr lang="zh-CN" altLang="en-US" sz="21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通常</a:t>
            </a:r>
            <a:r>
              <a:rPr lang="en-US" altLang="zh-CN" sz="21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Schottky</a:t>
            </a:r>
            <a:r>
              <a:rPr lang="zh-CN" altLang="en-US" sz="21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缺陷的浓度大于</a:t>
            </a:r>
            <a:r>
              <a:rPr lang="en-US" altLang="zh-CN" sz="21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Frenkel</a:t>
            </a:r>
            <a:r>
              <a:rPr lang="zh-CN" altLang="en-US" sz="21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缺陷</a:t>
            </a:r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id="{5F32FEAB-1930-466B-8F81-F46DE9DC9BB6}"/>
              </a:ext>
            </a:extLst>
          </p:cNvPr>
          <p:cNvSpPr>
            <a:spLocks noChangeAspect="1"/>
          </p:cNvSpPr>
          <p:nvPr>
            <p:custDataLst>
              <p:tags r:id="rId8"/>
            </p:custDataLst>
          </p:nvPr>
        </p:nvSpPr>
        <p:spPr bwMode="auto">
          <a:xfrm>
            <a:off x="1114425" y="5136356"/>
            <a:ext cx="514350" cy="514350"/>
          </a:xfrm>
          <a:prstGeom prst="ellipse">
            <a:avLst/>
          </a:prstGeom>
          <a:solidFill>
            <a:srgbClr val="80808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CN" sz="1600" b="1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C</a:t>
            </a:r>
            <a:endParaRPr kumimoji="1" lang="zh-CN" altLang="en-US" sz="1600" b="1" i="0" u="none" strike="noStrike" cap="none" normalizeH="0" baseline="0">
              <a:ln>
                <a:noFill/>
              </a:ln>
              <a:solidFill>
                <a:srgbClr val="FFFFFF"/>
              </a:solidFill>
              <a:effectLst/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20" name="矩形: 圆角 19">
            <a:extLst>
              <a:ext uri="{FF2B5EF4-FFF2-40B4-BE49-F238E27FC236}">
                <a16:creationId xmlns:a16="http://schemas.microsoft.com/office/drawing/2014/main" id="{8D185CA7-E5CA-4619-ABBA-4A9CE4AAB151}"/>
              </a:ext>
            </a:extLst>
          </p:cNvPr>
          <p:cNvSpPr/>
          <p:nvPr>
            <p:custDataLst>
              <p:tags r:id="rId9"/>
            </p:custDataLst>
          </p:nvPr>
        </p:nvSpPr>
        <p:spPr bwMode="auto">
          <a:xfrm>
            <a:off x="6172200" y="6215063"/>
            <a:ext cx="1543050" cy="411480"/>
          </a:xfrm>
          <a:prstGeom prst="roundRect">
            <a:avLst/>
          </a:prstGeom>
          <a:solidFill>
            <a:srgbClr val="808080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CN" altLang="en-US" sz="1600" b="1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提交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B6FA25AE-5862-4D81-BE7A-3CBF887E4C15}"/>
              </a:ext>
            </a:extLst>
          </p:cNvPr>
          <p:cNvGrpSpPr/>
          <p:nvPr>
            <p:custDataLst>
              <p:tags r:id="rId10"/>
            </p:custDataLst>
          </p:nvPr>
        </p:nvGrpSpPr>
        <p:grpSpPr>
          <a:xfrm>
            <a:off x="0" y="0"/>
            <a:ext cx="9144000" cy="635000"/>
            <a:chOff x="0" y="0"/>
            <a:chExt cx="9144000" cy="635000"/>
          </a:xfrm>
        </p:grpSpPr>
        <p:sp>
          <p:nvSpPr>
            <p:cNvPr id="8" name="TitleBackground">
              <a:extLst>
                <a:ext uri="{FF2B5EF4-FFF2-40B4-BE49-F238E27FC236}">
                  <a16:creationId xmlns:a16="http://schemas.microsoft.com/office/drawing/2014/main" id="{2E4C9DCA-150C-4440-BB53-0314DE7DC9A0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 bwMode="auto">
            <a:xfrm>
              <a:off x="0" y="0"/>
              <a:ext cx="9144000" cy="635000"/>
            </a:xfrm>
            <a:prstGeom prst="rect">
              <a:avLst/>
            </a:prstGeom>
            <a:solidFill>
              <a:srgbClr val="F6F7F8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1" i="0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9" name="ColorBlock">
              <a:extLst>
                <a:ext uri="{FF2B5EF4-FFF2-40B4-BE49-F238E27FC236}">
                  <a16:creationId xmlns:a16="http://schemas.microsoft.com/office/drawing/2014/main" id="{F584EF70-D7D1-434E-9C4F-5AF2A6B81495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 bwMode="auto"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1" i="0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10" name="TypeText">
              <a:extLst>
                <a:ext uri="{FF2B5EF4-FFF2-40B4-BE49-F238E27FC236}">
                  <a16:creationId xmlns:a16="http://schemas.microsoft.com/office/drawing/2014/main" id="{EC23CCA7-0A78-4A50-841A-A3A3403908D6}"/>
                </a:ext>
              </a:extLst>
            </p:cNvPr>
            <p:cNvSpPr txBox="1"/>
            <p:nvPr>
              <p:custDataLst>
                <p:tags r:id="rId14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</a:p>
          </p:txBody>
        </p:sp>
        <p:sp>
          <p:nvSpPr>
            <p:cNvPr id="11" name="TipText">
              <a:extLst>
                <a:ext uri="{FF2B5EF4-FFF2-40B4-BE49-F238E27FC236}">
                  <a16:creationId xmlns:a16="http://schemas.microsoft.com/office/drawing/2014/main" id="{1C19A6DD-0573-42C8-BA42-101C4BBB7B89}"/>
                </a:ext>
              </a:extLst>
            </p:cNvPr>
            <p:cNvSpPr txBox="1"/>
            <p:nvPr>
              <p:custDataLst>
                <p:tags r:id="rId15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10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7" name="图片 6">
            <a:extLst>
              <a:ext uri="{FF2B5EF4-FFF2-40B4-BE49-F238E27FC236}">
                <a16:creationId xmlns:a16="http://schemas.microsoft.com/office/drawing/2014/main" id="{9F08FDDB-B47D-4163-B1C5-BC8B5A989F01}"/>
              </a:ext>
            </a:extLst>
          </p:cNvPr>
          <p:cNvPicPr>
            <a:picLocks/>
          </p:cNvPicPr>
          <p:nvPr>
            <p:custDataLst>
              <p:tags r:id="rId11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1087694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337DAFC-6A14-4DCA-9D78-90D787C7A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23EF1B-931E-44A9-B786-B383176FCDBB}" type="datetime10">
              <a:rPr lang="zh-CN" altLang="en-US" smtClean="0"/>
              <a:pPr>
                <a:defRPr/>
              </a:pPr>
              <a:t>20:29</a:t>
            </a:fld>
            <a:endParaRPr lang="en-US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B35190F-555A-4D4E-86FD-8B72B1051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机电工程学院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38868EFD-7889-449D-A1D0-A74A6D6A010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14400" y="1256348"/>
            <a:ext cx="6975794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5.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在一定温度下具有一定平衡浓度的缺陷是</a:t>
            </a:r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(  )</a:t>
            </a:r>
            <a:endParaRPr lang="zh-CN" altLang="en-US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CA61038B-10EF-4706-BCEC-AF7AA3A43459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828800" y="2863691"/>
            <a:ext cx="9417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位错</a:t>
            </a: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id="{7FC69B16-AF8B-46A0-A32D-67DB104FB6A7}"/>
              </a:ext>
            </a:extLst>
          </p:cNvPr>
          <p:cNvSpPr>
            <a:spLocks noChangeAspect="1"/>
          </p:cNvSpPr>
          <p:nvPr>
            <p:custDataLst>
              <p:tags r:id="rId4"/>
            </p:custDataLst>
          </p:nvPr>
        </p:nvSpPr>
        <p:spPr bwMode="auto">
          <a:xfrm>
            <a:off x="1114425" y="2850356"/>
            <a:ext cx="514350" cy="514350"/>
          </a:xfrm>
          <a:prstGeom prst="ellipse">
            <a:avLst/>
          </a:prstGeom>
          <a:solidFill>
            <a:srgbClr val="80808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CN" sz="1600" b="1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</a:t>
            </a:r>
            <a:endParaRPr kumimoji="1" lang="zh-CN" altLang="en-US" sz="1600" b="1" i="0" u="none" strike="noStrike" cap="none" normalizeH="0" baseline="0">
              <a:ln>
                <a:noFill/>
              </a:ln>
              <a:solidFill>
                <a:srgbClr val="FFFFFF"/>
              </a:solidFill>
              <a:effectLst/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494CFF99-5D3C-446B-B6F0-8ADB0148DEDE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828800" y="4006691"/>
            <a:ext cx="9417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空位</a:t>
            </a: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id="{E8D3FFA5-3C2E-4A42-96D5-49F4CA4BC5AA}"/>
              </a:ext>
            </a:extLst>
          </p:cNvPr>
          <p:cNvSpPr>
            <a:spLocks noChangeAspect="1"/>
          </p:cNvSpPr>
          <p:nvPr>
            <p:custDataLst>
              <p:tags r:id="rId6"/>
            </p:custDataLst>
          </p:nvPr>
        </p:nvSpPr>
        <p:spPr bwMode="auto">
          <a:xfrm>
            <a:off x="1114425" y="3993356"/>
            <a:ext cx="514350" cy="514350"/>
          </a:xfrm>
          <a:prstGeom prst="ellipse">
            <a:avLst/>
          </a:prstGeom>
          <a:solidFill>
            <a:srgbClr val="00FF0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CN" sz="1600" b="1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B</a:t>
            </a:r>
            <a:endParaRPr kumimoji="1" lang="zh-CN" altLang="en-US" sz="1600" b="1" i="0" u="none" strike="noStrike" cap="none" normalizeH="0" baseline="0">
              <a:ln>
                <a:noFill/>
              </a:ln>
              <a:solidFill>
                <a:srgbClr val="FFFFFF"/>
              </a:solidFill>
              <a:effectLst/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19A94F66-1748-4285-A286-78CD7696730B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1828800" y="5149691"/>
            <a:ext cx="9417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晶界</a:t>
            </a:r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id="{38C8DBF5-30B3-4452-B4D9-1131C7E1C3A8}"/>
              </a:ext>
            </a:extLst>
          </p:cNvPr>
          <p:cNvSpPr>
            <a:spLocks noChangeAspect="1"/>
          </p:cNvSpPr>
          <p:nvPr>
            <p:custDataLst>
              <p:tags r:id="rId8"/>
            </p:custDataLst>
          </p:nvPr>
        </p:nvSpPr>
        <p:spPr bwMode="auto">
          <a:xfrm>
            <a:off x="1114425" y="5136356"/>
            <a:ext cx="514350" cy="514350"/>
          </a:xfrm>
          <a:prstGeom prst="ellipse">
            <a:avLst/>
          </a:prstGeom>
          <a:solidFill>
            <a:srgbClr val="80808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CN" sz="1600" b="1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C</a:t>
            </a:r>
            <a:endParaRPr kumimoji="1" lang="zh-CN" altLang="en-US" sz="1600" b="1" i="0" u="none" strike="noStrike" cap="none" normalizeH="0" baseline="0">
              <a:ln>
                <a:noFill/>
              </a:ln>
              <a:solidFill>
                <a:srgbClr val="FFFFFF"/>
              </a:solidFill>
              <a:effectLst/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20" name="矩形: 圆角 19">
            <a:extLst>
              <a:ext uri="{FF2B5EF4-FFF2-40B4-BE49-F238E27FC236}">
                <a16:creationId xmlns:a16="http://schemas.microsoft.com/office/drawing/2014/main" id="{0D23CD4A-EC13-4457-ACA4-68EC7228CC83}"/>
              </a:ext>
            </a:extLst>
          </p:cNvPr>
          <p:cNvSpPr/>
          <p:nvPr>
            <p:custDataLst>
              <p:tags r:id="rId9"/>
            </p:custDataLst>
          </p:nvPr>
        </p:nvSpPr>
        <p:spPr bwMode="auto">
          <a:xfrm>
            <a:off x="6172200" y="6215063"/>
            <a:ext cx="1543050" cy="411480"/>
          </a:xfrm>
          <a:prstGeom prst="roundRect">
            <a:avLst/>
          </a:prstGeom>
          <a:solidFill>
            <a:srgbClr val="808080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CN" altLang="en-US" sz="1600" b="1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提交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FE56D41F-EB12-4B0F-8862-EB760406E22D}"/>
              </a:ext>
            </a:extLst>
          </p:cNvPr>
          <p:cNvGrpSpPr/>
          <p:nvPr>
            <p:custDataLst>
              <p:tags r:id="rId10"/>
            </p:custDataLst>
          </p:nvPr>
        </p:nvGrpSpPr>
        <p:grpSpPr>
          <a:xfrm>
            <a:off x="0" y="0"/>
            <a:ext cx="9144000" cy="635000"/>
            <a:chOff x="0" y="0"/>
            <a:chExt cx="9144000" cy="635000"/>
          </a:xfrm>
        </p:grpSpPr>
        <p:sp>
          <p:nvSpPr>
            <p:cNvPr id="8" name="TitleBackground">
              <a:extLst>
                <a:ext uri="{FF2B5EF4-FFF2-40B4-BE49-F238E27FC236}">
                  <a16:creationId xmlns:a16="http://schemas.microsoft.com/office/drawing/2014/main" id="{1AB04DD3-5A23-46FC-8CC6-01CE166AB769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 bwMode="auto">
            <a:xfrm>
              <a:off x="0" y="0"/>
              <a:ext cx="9144000" cy="635000"/>
            </a:xfrm>
            <a:prstGeom prst="rect">
              <a:avLst/>
            </a:prstGeom>
            <a:solidFill>
              <a:srgbClr val="F6F7F8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1" i="0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9" name="ColorBlock">
              <a:extLst>
                <a:ext uri="{FF2B5EF4-FFF2-40B4-BE49-F238E27FC236}">
                  <a16:creationId xmlns:a16="http://schemas.microsoft.com/office/drawing/2014/main" id="{2D094CD7-844C-448E-B0ED-B8E7D556B846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 bwMode="auto"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1" i="0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10" name="TypeText">
              <a:extLst>
                <a:ext uri="{FF2B5EF4-FFF2-40B4-BE49-F238E27FC236}">
                  <a16:creationId xmlns:a16="http://schemas.microsoft.com/office/drawing/2014/main" id="{76737F20-11DB-4EEA-85B3-6FBEA3DC4D87}"/>
                </a:ext>
              </a:extLst>
            </p:cNvPr>
            <p:cNvSpPr txBox="1"/>
            <p:nvPr>
              <p:custDataLst>
                <p:tags r:id="rId14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</a:p>
          </p:txBody>
        </p:sp>
        <p:sp>
          <p:nvSpPr>
            <p:cNvPr id="11" name="TipText">
              <a:extLst>
                <a:ext uri="{FF2B5EF4-FFF2-40B4-BE49-F238E27FC236}">
                  <a16:creationId xmlns:a16="http://schemas.microsoft.com/office/drawing/2014/main" id="{E08081A3-7EBE-413D-90AA-FD64A4C43EC7}"/>
                </a:ext>
              </a:extLst>
            </p:cNvPr>
            <p:cNvSpPr txBox="1"/>
            <p:nvPr>
              <p:custDataLst>
                <p:tags r:id="rId15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10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7" name="图片 6">
            <a:extLst>
              <a:ext uri="{FF2B5EF4-FFF2-40B4-BE49-F238E27FC236}">
                <a16:creationId xmlns:a16="http://schemas.microsoft.com/office/drawing/2014/main" id="{03B46446-9D0C-40F5-8A92-96A71B0FB1C1}"/>
              </a:ext>
            </a:extLst>
          </p:cNvPr>
          <p:cNvPicPr>
            <a:picLocks/>
          </p:cNvPicPr>
          <p:nvPr>
            <p:custDataLst>
              <p:tags r:id="rId11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67778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日期占位符 3">
            <a:extLst>
              <a:ext uri="{FF2B5EF4-FFF2-40B4-BE49-F238E27FC236}">
                <a16:creationId xmlns:a16="http://schemas.microsoft.com/office/drawing/2014/main" id="{F7362914-D207-4354-8867-8399CD416BF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C28F053A-A81E-4EEB-9524-CA2EBC734B3C}" type="datetime10">
              <a:rPr lang="zh-CN" altLang="en-US" sz="1400" b="0" smtClean="0">
                <a:solidFill>
                  <a:schemeClr val="tx1"/>
                </a:solidFill>
              </a:rPr>
              <a:pPr eaLnBrk="1" hangingPunct="1"/>
              <a:t>20:29</a:t>
            </a:fld>
            <a:endParaRPr lang="en-US" altLang="zh-CN" sz="1400" b="0">
              <a:solidFill>
                <a:schemeClr val="tx1"/>
              </a:solidFill>
            </a:endParaRPr>
          </a:p>
        </p:txBody>
      </p:sp>
      <p:sp>
        <p:nvSpPr>
          <p:cNvPr id="11" name="页脚占位符 4">
            <a:extLst>
              <a:ext uri="{FF2B5EF4-FFF2-40B4-BE49-F238E27FC236}">
                <a16:creationId xmlns:a16="http://schemas.microsoft.com/office/drawing/2014/main" id="{195A95DE-700B-44F5-87CC-B963C30D5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机电工程学院</a:t>
            </a:r>
          </a:p>
        </p:txBody>
      </p:sp>
      <p:sp>
        <p:nvSpPr>
          <p:cNvPr id="13316" name="Text Box 2">
            <a:extLst>
              <a:ext uri="{FF2B5EF4-FFF2-40B4-BE49-F238E27FC236}">
                <a16:creationId xmlns:a16="http://schemas.microsoft.com/office/drawing/2014/main" id="{E7794ADF-462D-4E99-B688-027560934B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188" y="1341438"/>
            <a:ext cx="1084262" cy="349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en-US" altLang="zh-CN" sz="1400">
              <a:solidFill>
                <a:schemeClr val="tx1"/>
              </a:solidFill>
            </a:endParaRPr>
          </a:p>
          <a:p>
            <a:pPr eaLnBrk="1" hangingPunct="1"/>
            <a:endParaRPr kumimoji="0" lang="en-US" altLang="zh-CN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4.0 </a:t>
            </a:r>
            <a:r>
              <a:rPr kumimoji="0" lang="zh-CN" altLang="en-US" sz="1400">
                <a:solidFill>
                  <a:schemeClr val="tx1"/>
                </a:solidFill>
                <a:hlinkClick r:id="rId2" action="ppaction://hlinksldjump"/>
              </a:rPr>
              <a:t>概述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4.1 </a:t>
            </a:r>
            <a:r>
              <a:rPr kumimoji="0" lang="zh-CN" altLang="en-US" sz="1400">
                <a:solidFill>
                  <a:schemeClr val="tx1"/>
                </a:solidFill>
                <a:hlinkClick r:id="rId3" action="ppaction://hlinksldjump"/>
              </a:rPr>
              <a:t>点缺陷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4.2 </a:t>
            </a:r>
            <a:r>
              <a:rPr kumimoji="0" lang="zh-CN" altLang="en-US" sz="1400">
                <a:solidFill>
                  <a:schemeClr val="tx1"/>
                </a:solidFill>
                <a:hlinkClick r:id="rId2" action="ppaction://hlinksldjump"/>
              </a:rPr>
              <a:t>位错的基本概念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4.3 </a:t>
            </a:r>
            <a:r>
              <a:rPr kumimoji="0" lang="zh-CN" altLang="en-US" sz="1400">
                <a:solidFill>
                  <a:schemeClr val="tx1"/>
                </a:solidFill>
                <a:hlinkClick r:id="rId4" action="ppaction://hlinksldjump"/>
              </a:rPr>
              <a:t>位错的能量及交互作用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4.4</a:t>
            </a:r>
            <a:r>
              <a:rPr kumimoji="0" lang="zh-CN" altLang="en-US" sz="1400">
                <a:solidFill>
                  <a:schemeClr val="tx1"/>
                </a:solidFill>
                <a:hlinkClick r:id="rId5" action="ppaction://hlinksldjump"/>
              </a:rPr>
              <a:t>晶体中的界面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en-US" altLang="zh-CN" sz="1400">
              <a:solidFill>
                <a:schemeClr val="tx1"/>
              </a:solidFill>
            </a:endParaRPr>
          </a:p>
        </p:txBody>
      </p:sp>
      <p:grpSp>
        <p:nvGrpSpPr>
          <p:cNvPr id="13317" name="Group 3">
            <a:extLst>
              <a:ext uri="{FF2B5EF4-FFF2-40B4-BE49-F238E27FC236}">
                <a16:creationId xmlns:a16="http://schemas.microsoft.com/office/drawing/2014/main" id="{90ACA169-EC7D-4241-AE68-2003E76E34FF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6237288"/>
            <a:ext cx="792163" cy="304800"/>
            <a:chOff x="731" y="3838"/>
            <a:chExt cx="615" cy="277"/>
          </a:xfrm>
        </p:grpSpPr>
        <p:sp>
          <p:nvSpPr>
            <p:cNvPr id="13322" name="Text Box 4">
              <a:hlinkClick r:id="rId6" action="ppaction://hlinksldjump"/>
              <a:extLst>
                <a:ext uri="{FF2B5EF4-FFF2-40B4-BE49-F238E27FC236}">
                  <a16:creationId xmlns:a16="http://schemas.microsoft.com/office/drawing/2014/main" id="{E0326C13-FBEA-48F9-832E-242A123DF7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3" y="3838"/>
              <a:ext cx="544" cy="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1400">
                  <a:solidFill>
                    <a:srgbClr val="0000C0"/>
                  </a:solidFill>
                  <a:latin typeface="Tahoma" panose="020B0604030504040204" pitchFamily="34" charset="0"/>
                  <a:hlinkClick r:id="rId6" action="ppaction://hlinksldjump"/>
                </a:rPr>
                <a:t>返回</a:t>
              </a:r>
              <a:endParaRPr lang="zh-CN" altLang="en-US" sz="1400">
                <a:solidFill>
                  <a:srgbClr val="0000C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3323" name="AutoShape 5">
              <a:extLst>
                <a:ext uri="{FF2B5EF4-FFF2-40B4-BE49-F238E27FC236}">
                  <a16:creationId xmlns:a16="http://schemas.microsoft.com/office/drawing/2014/main" id="{0E731941-2EA6-4F5C-81D6-72580FA2FFD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731" y="3838"/>
              <a:ext cx="615" cy="261"/>
            </a:xfrm>
            <a:prstGeom prst="chevron">
              <a:avLst>
                <a:gd name="adj" fmla="val 58908"/>
              </a:avLst>
            </a:prstGeom>
            <a:noFill/>
            <a:ln w="25400" algn="ctr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13318" name="Rectangle 6">
            <a:extLst>
              <a:ext uri="{FF2B5EF4-FFF2-40B4-BE49-F238E27FC236}">
                <a16:creationId xmlns:a16="http://schemas.microsoft.com/office/drawing/2014/main" id="{995B2603-4318-4691-ACB7-36D10DC42E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4388" y="620713"/>
            <a:ext cx="1979612" cy="390525"/>
          </a:xfrm>
          <a:prstGeom prst="rect">
            <a:avLst/>
          </a:prstGeom>
          <a:solidFill>
            <a:srgbClr val="CCFFCC">
              <a:alpha val="30196"/>
            </a:srgbClr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9200" prstMaterial="legacyMatte">
            <a:bevelT w="13500" h="13500" prst="angle"/>
            <a:bevelB w="13500" h="13500" prst="angle"/>
            <a:extrusionClr>
              <a:srgbClr val="CCECFF"/>
            </a:extrusionClr>
            <a:contourClr>
              <a:srgbClr val="CCFFCC"/>
            </a:contourClr>
          </a:sp3d>
        </p:spPr>
        <p:txBody>
          <a:bodyPr anchor="ctr">
            <a:flatTx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0" lang="en-US" altLang="zh-CN" sz="2000">
                <a:solidFill>
                  <a:srgbClr val="000099"/>
                </a:solidFill>
              </a:rPr>
              <a:t>4.0 </a:t>
            </a:r>
            <a:r>
              <a:rPr kumimoji="0" lang="zh-CN" altLang="en-US" sz="2000">
                <a:solidFill>
                  <a:schemeClr val="tx2"/>
                </a:solidFill>
              </a:rPr>
              <a:t>概述</a:t>
            </a:r>
            <a:endParaRPr kumimoji="0" lang="zh-CN" altLang="en-US" sz="2000">
              <a:solidFill>
                <a:schemeClr val="tx2"/>
              </a:solidFill>
              <a:latin typeface="宋体" panose="02010600030101010101" pitchFamily="2" charset="-122"/>
            </a:endParaRPr>
          </a:p>
        </p:txBody>
      </p:sp>
      <p:sp>
        <p:nvSpPr>
          <p:cNvPr id="13319" name="AutoShape 7">
            <a:extLst>
              <a:ext uri="{FF2B5EF4-FFF2-40B4-BE49-F238E27FC236}">
                <a16:creationId xmlns:a16="http://schemas.microsoft.com/office/drawing/2014/main" id="{5D670601-8369-43BE-9A62-9345C085DC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8888" y="1844675"/>
            <a:ext cx="144462" cy="142875"/>
          </a:xfrm>
          <a:prstGeom prst="rightArrow">
            <a:avLst>
              <a:gd name="adj1" fmla="val 50000"/>
              <a:gd name="adj2" fmla="val 25278"/>
            </a:avLst>
          </a:prstGeom>
          <a:noFill/>
          <a:ln w="9525" algn="ctr">
            <a:solidFill>
              <a:srgbClr val="0000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99049" name="Text Box 9">
            <a:extLst>
              <a:ext uri="{FF2B5EF4-FFF2-40B4-BE49-F238E27FC236}">
                <a16:creationId xmlns:a16="http://schemas.microsoft.com/office/drawing/2014/main" id="{781A9DB3-6F83-4F20-AA38-9AAEFD2125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913" y="1052513"/>
            <a:ext cx="7812087" cy="404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  <a:buClr>
                <a:srgbClr val="FF0066"/>
              </a:buClr>
              <a:buSzPct val="80000"/>
              <a:buFont typeface="Wingdings" panose="05000000000000000000" pitchFamily="2" charset="2"/>
              <a:buChar char="u"/>
            </a:pPr>
            <a:r>
              <a:rPr lang="zh-CN" altLang="en-US" sz="280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理想晶体</a:t>
            </a:r>
            <a:r>
              <a:rPr lang="zh-CN" altLang="en-US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en-US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长程有序</a:t>
            </a:r>
            <a:r>
              <a:rPr lang="zh-CN" altLang="en-US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。结构基元完全按照</a:t>
            </a:r>
            <a:r>
              <a:rPr lang="zh-CN" altLang="en-US" sz="280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空间点阵</a:t>
            </a:r>
            <a:r>
              <a:rPr lang="zh-CN" altLang="en-US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规则排列。</a:t>
            </a:r>
          </a:p>
          <a:p>
            <a:pPr algn="just" eaLnBrk="1" hangingPunct="1">
              <a:lnSpc>
                <a:spcPct val="120000"/>
              </a:lnSpc>
              <a:buClr>
                <a:srgbClr val="FF0066"/>
              </a:buClr>
              <a:buSzPct val="80000"/>
              <a:buFont typeface="Wingdings" panose="05000000000000000000" pitchFamily="2" charset="2"/>
              <a:buChar char="u"/>
            </a:pPr>
            <a:r>
              <a:rPr lang="zh-CN" altLang="en-US" sz="280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实际晶体：</a:t>
            </a:r>
            <a:r>
              <a:rPr lang="zh-CN" altLang="en-US">
                <a:solidFill>
                  <a:srgbClr val="1313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或多或少地存在着</a:t>
            </a:r>
            <a:r>
              <a:rPr lang="zh-CN" altLang="en-US" sz="280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偏离理想结构的区域</a:t>
            </a:r>
            <a:r>
              <a:rPr lang="zh-CN" altLang="en-US">
                <a:solidFill>
                  <a:srgbClr val="1313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，出现了不完整性。</a:t>
            </a:r>
          </a:p>
          <a:p>
            <a:pPr algn="just" eaLnBrk="1" hangingPunct="1">
              <a:lnSpc>
                <a:spcPct val="120000"/>
              </a:lnSpc>
              <a:buClr>
                <a:srgbClr val="FF0066"/>
              </a:buClr>
              <a:buSzPct val="80000"/>
              <a:buFont typeface="Wingdings" panose="05000000000000000000" pitchFamily="2" charset="2"/>
              <a:buChar char="u"/>
            </a:pPr>
            <a:r>
              <a:rPr lang="zh-CN" altLang="en-US" sz="280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晶体缺陷</a:t>
            </a:r>
            <a:r>
              <a:rPr lang="zh-CN" altLang="en-US">
                <a:solidFill>
                  <a:schemeClr val="folHlink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：实际晶体中偏离理想点阵结构的区域。</a:t>
            </a:r>
          </a:p>
          <a:p>
            <a:pPr algn="just" eaLnBrk="1" hangingPunct="1">
              <a:lnSpc>
                <a:spcPct val="120000"/>
              </a:lnSpc>
              <a:buClr>
                <a:srgbClr val="FF0066"/>
              </a:buClr>
              <a:buSzPct val="80000"/>
              <a:buFont typeface="Wingdings" panose="05000000000000000000" pitchFamily="2" charset="2"/>
              <a:buNone/>
            </a:pPr>
            <a:endParaRPr lang="zh-CN" altLang="en-US">
              <a:solidFill>
                <a:srgbClr val="FF0066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20000"/>
              </a:lnSpc>
              <a:buClr>
                <a:srgbClr val="FF0066"/>
              </a:buClr>
              <a:buSzPct val="80000"/>
              <a:buFont typeface="Wingdings" panose="05000000000000000000" pitchFamily="2" charset="2"/>
              <a:buChar char="u"/>
            </a:pPr>
            <a:r>
              <a:rPr lang="zh-CN" altLang="en-US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根据几何形态特征，可以把晶体缺陷分为三类：</a:t>
            </a:r>
            <a:r>
              <a:rPr lang="zh-CN" altLang="en-US" sz="280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点缺陷、线缺陷和面缺陷</a:t>
            </a:r>
            <a:r>
              <a:rPr lang="zh-CN" altLang="en-US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en-US" b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</a:t>
            </a:r>
          </a:p>
        </p:txBody>
      </p:sp>
      <p:sp>
        <p:nvSpPr>
          <p:cNvPr id="599050" name="AutoShape 10">
            <a:extLst>
              <a:ext uri="{FF2B5EF4-FFF2-40B4-BE49-F238E27FC236}">
                <a16:creationId xmlns:a16="http://schemas.microsoft.com/office/drawing/2014/main" id="{3457EF89-6958-4915-B405-947CD28B27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75700" y="6459538"/>
            <a:ext cx="288925" cy="331787"/>
          </a:xfrm>
          <a:prstGeom prst="horizontalScroll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rIns="92075" bIns="46038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9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99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9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99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9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99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99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99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9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99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99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99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9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99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99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99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9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599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9049" grpId="0" build="p"/>
      <p:bldP spid="59905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日期占位符 3">
            <a:extLst>
              <a:ext uri="{FF2B5EF4-FFF2-40B4-BE49-F238E27FC236}">
                <a16:creationId xmlns:a16="http://schemas.microsoft.com/office/drawing/2014/main" id="{481DAE55-632A-4F1D-8EEF-5F02E046C8A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21B5B24D-7C57-453A-B3BE-4AA36296CBCD}" type="datetime10">
              <a:rPr lang="zh-CN" altLang="en-US" sz="1400" b="0" smtClean="0">
                <a:solidFill>
                  <a:schemeClr val="tx1"/>
                </a:solidFill>
              </a:rPr>
              <a:pPr eaLnBrk="1" hangingPunct="1"/>
              <a:t>20:29</a:t>
            </a:fld>
            <a:endParaRPr lang="en-US" altLang="zh-CN" sz="1400" b="0">
              <a:solidFill>
                <a:schemeClr val="tx1"/>
              </a:solidFill>
            </a:endParaRPr>
          </a:p>
        </p:txBody>
      </p:sp>
      <p:sp>
        <p:nvSpPr>
          <p:cNvPr id="50" name="页脚占位符 4">
            <a:extLst>
              <a:ext uri="{FF2B5EF4-FFF2-40B4-BE49-F238E27FC236}">
                <a16:creationId xmlns:a16="http://schemas.microsoft.com/office/drawing/2014/main" id="{A6638B8B-E299-445B-B877-3E5E07EDF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机电工程学院</a:t>
            </a:r>
          </a:p>
        </p:txBody>
      </p:sp>
      <p:sp>
        <p:nvSpPr>
          <p:cNvPr id="14340" name="Text Box 5">
            <a:extLst>
              <a:ext uri="{FF2B5EF4-FFF2-40B4-BE49-F238E27FC236}">
                <a16:creationId xmlns:a16="http://schemas.microsoft.com/office/drawing/2014/main" id="{100DAF1E-1758-4CAF-A5BC-C1E0A784DD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188" y="1341438"/>
            <a:ext cx="1084262" cy="349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en-US" altLang="zh-CN" sz="1400">
              <a:solidFill>
                <a:schemeClr val="tx1"/>
              </a:solidFill>
            </a:endParaRPr>
          </a:p>
          <a:p>
            <a:pPr eaLnBrk="1" hangingPunct="1"/>
            <a:endParaRPr kumimoji="0" lang="en-US" altLang="zh-CN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4.0 </a:t>
            </a:r>
            <a:r>
              <a:rPr kumimoji="0" lang="zh-CN" altLang="en-US" sz="1400">
                <a:solidFill>
                  <a:schemeClr val="tx1"/>
                </a:solidFill>
                <a:hlinkClick r:id="rId2" action="ppaction://hlinksldjump"/>
              </a:rPr>
              <a:t>概述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4.1 </a:t>
            </a:r>
            <a:r>
              <a:rPr kumimoji="0" lang="zh-CN" altLang="en-US" sz="1400">
                <a:solidFill>
                  <a:schemeClr val="tx1"/>
                </a:solidFill>
                <a:hlinkClick r:id="rId3" action="ppaction://hlinksldjump"/>
              </a:rPr>
              <a:t>点缺陷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4.2 </a:t>
            </a:r>
            <a:r>
              <a:rPr kumimoji="0" lang="zh-CN" altLang="en-US" sz="1400">
                <a:solidFill>
                  <a:schemeClr val="tx1"/>
                </a:solidFill>
                <a:hlinkClick r:id="rId2" action="ppaction://hlinksldjump"/>
              </a:rPr>
              <a:t>位错的基本概念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4.3 </a:t>
            </a:r>
            <a:r>
              <a:rPr kumimoji="0" lang="zh-CN" altLang="en-US" sz="1400">
                <a:solidFill>
                  <a:schemeClr val="tx1"/>
                </a:solidFill>
                <a:hlinkClick r:id="rId4" action="ppaction://hlinksldjump"/>
              </a:rPr>
              <a:t>位错的能量及交互作用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4.4</a:t>
            </a:r>
            <a:r>
              <a:rPr kumimoji="0" lang="zh-CN" altLang="en-US" sz="1400">
                <a:solidFill>
                  <a:schemeClr val="tx1"/>
                </a:solidFill>
                <a:hlinkClick r:id="rId5" action="ppaction://hlinksldjump"/>
              </a:rPr>
              <a:t>晶体中的界面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en-US" altLang="zh-CN" sz="1400">
              <a:solidFill>
                <a:schemeClr val="tx1"/>
              </a:solidFill>
            </a:endParaRPr>
          </a:p>
        </p:txBody>
      </p:sp>
      <p:grpSp>
        <p:nvGrpSpPr>
          <p:cNvPr id="14341" name="Group 6">
            <a:extLst>
              <a:ext uri="{FF2B5EF4-FFF2-40B4-BE49-F238E27FC236}">
                <a16:creationId xmlns:a16="http://schemas.microsoft.com/office/drawing/2014/main" id="{40E089F8-DDA6-4977-B9EB-69695433958B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6237288"/>
            <a:ext cx="792163" cy="304800"/>
            <a:chOff x="731" y="3838"/>
            <a:chExt cx="615" cy="277"/>
          </a:xfrm>
        </p:grpSpPr>
        <p:sp>
          <p:nvSpPr>
            <p:cNvPr id="14385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06BA0FE3-12F0-40DE-B300-06EEE8722D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3" y="3838"/>
              <a:ext cx="544" cy="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1400">
                  <a:solidFill>
                    <a:srgbClr val="0000C0"/>
                  </a:solidFill>
                  <a:latin typeface="Tahoma" panose="020B0604030504040204" pitchFamily="34" charset="0"/>
                  <a:hlinkClick r:id="rId6" action="ppaction://hlinksldjump"/>
                </a:rPr>
                <a:t>返回</a:t>
              </a:r>
              <a:endParaRPr lang="zh-CN" altLang="en-US" sz="1400">
                <a:solidFill>
                  <a:srgbClr val="0000C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4386" name="AutoShape 8">
              <a:extLst>
                <a:ext uri="{FF2B5EF4-FFF2-40B4-BE49-F238E27FC236}">
                  <a16:creationId xmlns:a16="http://schemas.microsoft.com/office/drawing/2014/main" id="{460E7DA2-B7CF-4298-A2BA-047DD0060BD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731" y="3838"/>
              <a:ext cx="615" cy="261"/>
            </a:xfrm>
            <a:prstGeom prst="chevron">
              <a:avLst>
                <a:gd name="adj" fmla="val 58908"/>
              </a:avLst>
            </a:prstGeom>
            <a:noFill/>
            <a:ln w="25400" algn="ctr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14342" name="Rectangle 9">
            <a:extLst>
              <a:ext uri="{FF2B5EF4-FFF2-40B4-BE49-F238E27FC236}">
                <a16:creationId xmlns:a16="http://schemas.microsoft.com/office/drawing/2014/main" id="{0295E130-1B73-4C43-B30B-4597D881CE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4388" y="620713"/>
            <a:ext cx="1979612" cy="390525"/>
          </a:xfrm>
          <a:prstGeom prst="rect">
            <a:avLst/>
          </a:prstGeom>
          <a:solidFill>
            <a:srgbClr val="CCFFCC">
              <a:alpha val="30196"/>
            </a:srgbClr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9200" prstMaterial="legacyMatte">
            <a:bevelT w="13500" h="13500" prst="angle"/>
            <a:bevelB w="13500" h="13500" prst="angle"/>
            <a:extrusionClr>
              <a:srgbClr val="CCECFF"/>
            </a:extrusionClr>
            <a:contourClr>
              <a:srgbClr val="CCFFCC"/>
            </a:contourClr>
          </a:sp3d>
        </p:spPr>
        <p:txBody>
          <a:bodyPr anchor="ctr">
            <a:flatTx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0" lang="en-US" altLang="zh-CN" sz="2000">
                <a:solidFill>
                  <a:srgbClr val="000099"/>
                </a:solidFill>
              </a:rPr>
              <a:t>4.0 </a:t>
            </a:r>
            <a:r>
              <a:rPr kumimoji="0" lang="zh-CN" altLang="en-US" sz="2000">
                <a:solidFill>
                  <a:schemeClr val="tx2"/>
                </a:solidFill>
              </a:rPr>
              <a:t>概述</a:t>
            </a:r>
            <a:endParaRPr kumimoji="0" lang="zh-CN" altLang="en-US" sz="2000">
              <a:solidFill>
                <a:schemeClr val="tx2"/>
              </a:solidFill>
              <a:latin typeface="宋体" panose="02010600030101010101" pitchFamily="2" charset="-122"/>
            </a:endParaRPr>
          </a:p>
        </p:txBody>
      </p:sp>
      <p:sp>
        <p:nvSpPr>
          <p:cNvPr id="14343" name="AutoShape 10">
            <a:extLst>
              <a:ext uri="{FF2B5EF4-FFF2-40B4-BE49-F238E27FC236}">
                <a16:creationId xmlns:a16="http://schemas.microsoft.com/office/drawing/2014/main" id="{9BFA272B-562B-41AD-8631-13703BAFE8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8888" y="1844675"/>
            <a:ext cx="144462" cy="142875"/>
          </a:xfrm>
          <a:prstGeom prst="rightArrow">
            <a:avLst>
              <a:gd name="adj1" fmla="val 50000"/>
              <a:gd name="adj2" fmla="val 25278"/>
            </a:avLst>
          </a:prstGeom>
          <a:noFill/>
          <a:ln w="9525" algn="ctr">
            <a:solidFill>
              <a:srgbClr val="0000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4059" name="AutoShape 11">
            <a:extLst>
              <a:ext uri="{FF2B5EF4-FFF2-40B4-BE49-F238E27FC236}">
                <a16:creationId xmlns:a16="http://schemas.microsoft.com/office/drawing/2014/main" id="{A0B4F178-E2AA-4E9D-A99D-6E3330CB16C4}"/>
              </a:ext>
            </a:extLst>
          </p:cNvPr>
          <p:cNvSpPr>
            <a:spLocks/>
          </p:cNvSpPr>
          <p:nvPr/>
        </p:nvSpPr>
        <p:spPr bwMode="auto">
          <a:xfrm>
            <a:off x="2538413" y="1617663"/>
            <a:ext cx="304800" cy="3810000"/>
          </a:xfrm>
          <a:prstGeom prst="leftBrace">
            <a:avLst>
              <a:gd name="adj1" fmla="val 104167"/>
              <a:gd name="adj2" fmla="val 50000"/>
            </a:avLst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4060" name="Text Box 12">
            <a:extLst>
              <a:ext uri="{FF2B5EF4-FFF2-40B4-BE49-F238E27FC236}">
                <a16:creationId xmlns:a16="http://schemas.microsoft.com/office/drawing/2014/main" id="{3E395E60-F7A4-444E-8E97-027E4664EE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3275" y="2684463"/>
            <a:ext cx="671513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FF3300"/>
                </a:solidFill>
              </a:rPr>
              <a:t>晶体缺陷</a:t>
            </a:r>
          </a:p>
        </p:txBody>
      </p:sp>
      <p:sp>
        <p:nvSpPr>
          <p:cNvPr id="514061" name="Text Box 13">
            <a:extLst>
              <a:ext uri="{FF2B5EF4-FFF2-40B4-BE49-F238E27FC236}">
                <a16:creationId xmlns:a16="http://schemas.microsoft.com/office/drawing/2014/main" id="{F734A190-903F-4DD2-AD9C-64D19E9ED3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7013" y="1312863"/>
            <a:ext cx="125571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rgbClr val="3333FF"/>
                </a:solidFill>
              </a:rPr>
              <a:t>点缺陷</a:t>
            </a:r>
          </a:p>
        </p:txBody>
      </p:sp>
      <p:sp>
        <p:nvSpPr>
          <p:cNvPr id="514062" name="Text Box 14">
            <a:extLst>
              <a:ext uri="{FF2B5EF4-FFF2-40B4-BE49-F238E27FC236}">
                <a16:creationId xmlns:a16="http://schemas.microsoft.com/office/drawing/2014/main" id="{9BF64FFF-4712-4B75-9CA4-1EA72AF907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7013" y="2851150"/>
            <a:ext cx="21653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rgbClr val="3333FF"/>
                </a:solidFill>
              </a:rPr>
              <a:t>线缺陷</a:t>
            </a:r>
            <a:r>
              <a:rPr lang="en-US" altLang="zh-CN" sz="2800">
                <a:solidFill>
                  <a:srgbClr val="3333FF"/>
                </a:solidFill>
              </a:rPr>
              <a:t>:</a:t>
            </a:r>
            <a:r>
              <a:rPr lang="zh-CN" altLang="en-US" sz="2800">
                <a:solidFill>
                  <a:schemeClr val="tx2"/>
                </a:solidFill>
              </a:rPr>
              <a:t>位错</a:t>
            </a:r>
          </a:p>
        </p:txBody>
      </p:sp>
      <p:sp>
        <p:nvSpPr>
          <p:cNvPr id="514063" name="Text Box 15">
            <a:extLst>
              <a:ext uri="{FF2B5EF4-FFF2-40B4-BE49-F238E27FC236}">
                <a16:creationId xmlns:a16="http://schemas.microsoft.com/office/drawing/2014/main" id="{A4159639-63EC-469C-9B51-F12239C37B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1463" y="5137150"/>
            <a:ext cx="12557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rgbClr val="3333FF"/>
                </a:solidFill>
              </a:rPr>
              <a:t>面缺陷</a:t>
            </a:r>
          </a:p>
        </p:txBody>
      </p:sp>
      <p:grpSp>
        <p:nvGrpSpPr>
          <p:cNvPr id="3" name="Group 49">
            <a:extLst>
              <a:ext uri="{FF2B5EF4-FFF2-40B4-BE49-F238E27FC236}">
                <a16:creationId xmlns:a16="http://schemas.microsoft.com/office/drawing/2014/main" id="{AC7C6F2E-7C17-4508-A7EF-98E65E5B36D9}"/>
              </a:ext>
            </a:extLst>
          </p:cNvPr>
          <p:cNvGrpSpPr>
            <a:grpSpLocks/>
          </p:cNvGrpSpPr>
          <p:nvPr/>
        </p:nvGrpSpPr>
        <p:grpSpPr bwMode="auto">
          <a:xfrm>
            <a:off x="3986213" y="1052513"/>
            <a:ext cx="3898900" cy="1031875"/>
            <a:chOff x="2511" y="663"/>
            <a:chExt cx="2371" cy="650"/>
          </a:xfrm>
        </p:grpSpPr>
        <p:sp>
          <p:nvSpPr>
            <p:cNvPr id="14382" name="AutoShape 16">
              <a:extLst>
                <a:ext uri="{FF2B5EF4-FFF2-40B4-BE49-F238E27FC236}">
                  <a16:creationId xmlns:a16="http://schemas.microsoft.com/office/drawing/2014/main" id="{D34E8F12-C811-4DED-AF0F-FA99B1ABCE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1" y="779"/>
              <a:ext cx="192" cy="432"/>
            </a:xfrm>
            <a:prstGeom prst="leftBrace">
              <a:avLst>
                <a:gd name="adj1" fmla="val 18750"/>
                <a:gd name="adj2" fmla="val 50000"/>
              </a:avLst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4383" name="Text Box 17">
              <a:extLst>
                <a:ext uri="{FF2B5EF4-FFF2-40B4-BE49-F238E27FC236}">
                  <a16:creationId xmlns:a16="http://schemas.microsoft.com/office/drawing/2014/main" id="{EAF34E45-3063-4A07-B6A2-5315F5C2D3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89" y="663"/>
              <a:ext cx="77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800">
                  <a:solidFill>
                    <a:schemeClr val="tx2"/>
                  </a:solidFill>
                </a:rPr>
                <a:t>空位</a:t>
              </a:r>
            </a:p>
          </p:txBody>
        </p:sp>
        <p:sp>
          <p:nvSpPr>
            <p:cNvPr id="14384" name="Text Box 18">
              <a:extLst>
                <a:ext uri="{FF2B5EF4-FFF2-40B4-BE49-F238E27FC236}">
                  <a16:creationId xmlns:a16="http://schemas.microsoft.com/office/drawing/2014/main" id="{B223810C-9032-4282-87B8-16F81F9AEE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41" y="986"/>
              <a:ext cx="214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800">
                  <a:solidFill>
                    <a:schemeClr val="tx2"/>
                  </a:solidFill>
                </a:rPr>
                <a:t>间隙原子与杂质原子</a:t>
              </a:r>
            </a:p>
          </p:txBody>
        </p:sp>
      </p:grpSp>
      <p:sp>
        <p:nvSpPr>
          <p:cNvPr id="514071" name="AutoShape 23">
            <a:extLst>
              <a:ext uri="{FF2B5EF4-FFF2-40B4-BE49-F238E27FC236}">
                <a16:creationId xmlns:a16="http://schemas.microsoft.com/office/drawing/2014/main" id="{D8BEEC2A-445C-4BCD-AF30-0233641F5027}"/>
              </a:ext>
            </a:extLst>
          </p:cNvPr>
          <p:cNvSpPr>
            <a:spLocks/>
          </p:cNvSpPr>
          <p:nvPr/>
        </p:nvSpPr>
        <p:spPr bwMode="auto">
          <a:xfrm>
            <a:off x="3986213" y="4894263"/>
            <a:ext cx="381000" cy="1219200"/>
          </a:xfrm>
          <a:prstGeom prst="leftBrace">
            <a:avLst>
              <a:gd name="adj1" fmla="val 26667"/>
              <a:gd name="adj2" fmla="val 50000"/>
            </a:avLst>
          </a:pr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4072" name="Text Box 24">
            <a:extLst>
              <a:ext uri="{FF2B5EF4-FFF2-40B4-BE49-F238E27FC236}">
                <a16:creationId xmlns:a16="http://schemas.microsoft.com/office/drawing/2014/main" id="{9F540391-F979-4686-B0BD-018AD7461F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7213" y="4613275"/>
            <a:ext cx="8985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chemeClr val="tx2"/>
                </a:solidFill>
              </a:rPr>
              <a:t>界面</a:t>
            </a:r>
          </a:p>
        </p:txBody>
      </p:sp>
      <p:sp>
        <p:nvSpPr>
          <p:cNvPr id="514073" name="Text Box 25">
            <a:extLst>
              <a:ext uri="{FF2B5EF4-FFF2-40B4-BE49-F238E27FC236}">
                <a16:creationId xmlns:a16="http://schemas.microsoft.com/office/drawing/2014/main" id="{972CF70D-5692-4F05-A450-36E1EA7517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7213" y="5299075"/>
            <a:ext cx="8985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chemeClr val="tx2"/>
                </a:solidFill>
              </a:rPr>
              <a:t>表面</a:t>
            </a:r>
          </a:p>
        </p:txBody>
      </p:sp>
      <p:sp>
        <p:nvSpPr>
          <p:cNvPr id="514074" name="Text Box 26">
            <a:extLst>
              <a:ext uri="{FF2B5EF4-FFF2-40B4-BE49-F238E27FC236}">
                <a16:creationId xmlns:a16="http://schemas.microsoft.com/office/drawing/2014/main" id="{A50A8A41-8099-4D7E-977A-88614686F7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7213" y="5832475"/>
            <a:ext cx="16129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chemeClr val="tx2"/>
                </a:solidFill>
              </a:rPr>
              <a:t>堆垛层错</a:t>
            </a:r>
          </a:p>
        </p:txBody>
      </p:sp>
      <p:grpSp>
        <p:nvGrpSpPr>
          <p:cNvPr id="4" name="Group 50">
            <a:extLst>
              <a:ext uri="{FF2B5EF4-FFF2-40B4-BE49-F238E27FC236}">
                <a16:creationId xmlns:a16="http://schemas.microsoft.com/office/drawing/2014/main" id="{7C5EB720-8F7A-448D-9A82-32879396B658}"/>
              </a:ext>
            </a:extLst>
          </p:cNvPr>
          <p:cNvGrpSpPr>
            <a:grpSpLocks/>
          </p:cNvGrpSpPr>
          <p:nvPr/>
        </p:nvGrpSpPr>
        <p:grpSpPr bwMode="auto">
          <a:xfrm>
            <a:off x="5281613" y="3979863"/>
            <a:ext cx="1712912" cy="1662112"/>
            <a:chOff x="3327" y="2507"/>
            <a:chExt cx="1079" cy="1047"/>
          </a:xfrm>
        </p:grpSpPr>
        <p:sp>
          <p:nvSpPr>
            <p:cNvPr id="14377" name="AutoShape 27">
              <a:extLst>
                <a:ext uri="{FF2B5EF4-FFF2-40B4-BE49-F238E27FC236}">
                  <a16:creationId xmlns:a16="http://schemas.microsoft.com/office/drawing/2014/main" id="{12B69D2E-568E-48F7-9D7D-B5E94D60D2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7" y="2651"/>
              <a:ext cx="240" cy="768"/>
            </a:xfrm>
            <a:prstGeom prst="leftBrace">
              <a:avLst>
                <a:gd name="adj1" fmla="val 26667"/>
                <a:gd name="adj2" fmla="val 50000"/>
              </a:avLst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4378" name="Text Box 28">
              <a:extLst>
                <a:ext uri="{FF2B5EF4-FFF2-40B4-BE49-F238E27FC236}">
                  <a16:creationId xmlns:a16="http://schemas.microsoft.com/office/drawing/2014/main" id="{8093945E-2477-4B58-B039-57A5A1EAEF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15" y="2507"/>
              <a:ext cx="56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800">
                  <a:solidFill>
                    <a:schemeClr val="tx2"/>
                  </a:solidFill>
                </a:rPr>
                <a:t>晶界</a:t>
              </a:r>
            </a:p>
          </p:txBody>
        </p:sp>
        <p:sp>
          <p:nvSpPr>
            <p:cNvPr id="14379" name="Text Box 29">
              <a:extLst>
                <a:ext uri="{FF2B5EF4-FFF2-40B4-BE49-F238E27FC236}">
                  <a16:creationId xmlns:a16="http://schemas.microsoft.com/office/drawing/2014/main" id="{2CD7358E-60D8-47C2-97D3-6C5E0C9622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15" y="2747"/>
              <a:ext cx="79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800">
                  <a:solidFill>
                    <a:schemeClr val="tx2"/>
                  </a:solidFill>
                </a:rPr>
                <a:t>亚晶界</a:t>
              </a:r>
            </a:p>
          </p:txBody>
        </p:sp>
        <p:sp>
          <p:nvSpPr>
            <p:cNvPr id="14380" name="Text Box 30">
              <a:extLst>
                <a:ext uri="{FF2B5EF4-FFF2-40B4-BE49-F238E27FC236}">
                  <a16:creationId xmlns:a16="http://schemas.microsoft.com/office/drawing/2014/main" id="{AB91B230-A8C7-49F0-95EF-2A282B148A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67" y="2987"/>
              <a:ext cx="79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800">
                  <a:solidFill>
                    <a:schemeClr val="tx2"/>
                  </a:solidFill>
                </a:rPr>
                <a:t>孪晶界</a:t>
              </a:r>
            </a:p>
          </p:txBody>
        </p:sp>
        <p:sp>
          <p:nvSpPr>
            <p:cNvPr id="14381" name="Text Box 31">
              <a:extLst>
                <a:ext uri="{FF2B5EF4-FFF2-40B4-BE49-F238E27FC236}">
                  <a16:creationId xmlns:a16="http://schemas.microsoft.com/office/drawing/2014/main" id="{C73F4C01-657D-462C-B46F-99B7D9AC46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67" y="3227"/>
              <a:ext cx="56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800">
                  <a:solidFill>
                    <a:schemeClr val="tx2"/>
                  </a:solidFill>
                </a:rPr>
                <a:t>相界</a:t>
              </a:r>
            </a:p>
          </p:txBody>
        </p:sp>
      </p:grpSp>
      <p:grpSp>
        <p:nvGrpSpPr>
          <p:cNvPr id="5" name="Group 48">
            <a:extLst>
              <a:ext uri="{FF2B5EF4-FFF2-40B4-BE49-F238E27FC236}">
                <a16:creationId xmlns:a16="http://schemas.microsoft.com/office/drawing/2014/main" id="{3CC0D548-1D14-4A5D-AE78-6A88844058EC}"/>
              </a:ext>
            </a:extLst>
          </p:cNvPr>
          <p:cNvGrpSpPr>
            <a:grpSpLocks/>
          </p:cNvGrpSpPr>
          <p:nvPr/>
        </p:nvGrpSpPr>
        <p:grpSpPr bwMode="auto">
          <a:xfrm>
            <a:off x="4824413" y="2335213"/>
            <a:ext cx="3217862" cy="1619250"/>
            <a:chOff x="3039" y="1471"/>
            <a:chExt cx="2027" cy="1020"/>
          </a:xfrm>
        </p:grpSpPr>
        <p:sp>
          <p:nvSpPr>
            <p:cNvPr id="14357" name="AutoShape 19">
              <a:extLst>
                <a:ext uri="{FF2B5EF4-FFF2-40B4-BE49-F238E27FC236}">
                  <a16:creationId xmlns:a16="http://schemas.microsoft.com/office/drawing/2014/main" id="{171A42B2-1367-4648-B531-977CF48CF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9" y="1691"/>
              <a:ext cx="192" cy="624"/>
            </a:xfrm>
            <a:prstGeom prst="leftBrace">
              <a:avLst>
                <a:gd name="adj1" fmla="val 27083"/>
                <a:gd name="adj2" fmla="val 50000"/>
              </a:avLst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4358" name="Text Box 20">
              <a:extLst>
                <a:ext uri="{FF2B5EF4-FFF2-40B4-BE49-F238E27FC236}">
                  <a16:creationId xmlns:a16="http://schemas.microsoft.com/office/drawing/2014/main" id="{58F60A4A-3946-4EE7-BD97-C45779BB55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73" y="1515"/>
              <a:ext cx="64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800">
                  <a:solidFill>
                    <a:schemeClr val="tx2"/>
                  </a:solidFill>
                </a:rPr>
                <a:t>刃型</a:t>
              </a:r>
              <a:r>
                <a:rPr lang="en-US" altLang="zh-CN" sz="2800">
                  <a:solidFill>
                    <a:schemeClr val="tx2"/>
                  </a:solidFill>
                </a:rPr>
                <a:t>:</a:t>
              </a:r>
            </a:p>
          </p:txBody>
        </p:sp>
        <p:sp>
          <p:nvSpPr>
            <p:cNvPr id="14359" name="Text Box 21">
              <a:extLst>
                <a:ext uri="{FF2B5EF4-FFF2-40B4-BE49-F238E27FC236}">
                  <a16:creationId xmlns:a16="http://schemas.microsoft.com/office/drawing/2014/main" id="{FDC4E11C-FC4E-49D5-B16B-744D348FDE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83" y="1803"/>
              <a:ext cx="64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800">
                  <a:solidFill>
                    <a:schemeClr val="tx2"/>
                  </a:solidFill>
                </a:rPr>
                <a:t>螺型</a:t>
              </a:r>
              <a:r>
                <a:rPr lang="en-US" altLang="zh-CN" sz="2800">
                  <a:solidFill>
                    <a:schemeClr val="tx2"/>
                  </a:solidFill>
                </a:rPr>
                <a:t>:</a:t>
              </a:r>
            </a:p>
          </p:txBody>
        </p:sp>
        <p:sp>
          <p:nvSpPr>
            <p:cNvPr id="14360" name="Text Box 22">
              <a:extLst>
                <a:ext uri="{FF2B5EF4-FFF2-40B4-BE49-F238E27FC236}">
                  <a16:creationId xmlns:a16="http://schemas.microsoft.com/office/drawing/2014/main" id="{BAD73915-A883-4341-8047-91846BAA60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06" y="2139"/>
              <a:ext cx="86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800">
                  <a:solidFill>
                    <a:schemeClr val="tx2"/>
                  </a:solidFill>
                </a:rPr>
                <a:t>混合型</a:t>
              </a:r>
              <a:r>
                <a:rPr lang="en-US" altLang="zh-CN" sz="2800">
                  <a:solidFill>
                    <a:schemeClr val="tx2"/>
                  </a:solidFill>
                </a:rPr>
                <a:t>:</a:t>
              </a:r>
            </a:p>
          </p:txBody>
        </p:sp>
        <p:sp>
          <p:nvSpPr>
            <p:cNvPr id="14361" name="Rectangle 32">
              <a:extLst>
                <a:ext uri="{FF2B5EF4-FFF2-40B4-BE49-F238E27FC236}">
                  <a16:creationId xmlns:a16="http://schemas.microsoft.com/office/drawing/2014/main" id="{8B778DE7-C627-4721-A6C0-7EFA7188FE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9" y="1502"/>
              <a:ext cx="144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 i="1">
                  <a:solidFill>
                    <a:srgbClr val="000000"/>
                  </a:solidFill>
                </a:rPr>
                <a:t>b</a:t>
              </a:r>
              <a:endParaRPr lang="en-US" altLang="zh-CN" sz="3600">
                <a:solidFill>
                  <a:schemeClr val="tx1"/>
                </a:solidFill>
              </a:endParaRPr>
            </a:p>
          </p:txBody>
        </p:sp>
        <p:sp>
          <p:nvSpPr>
            <p:cNvPr id="14362" name="Rectangle 33">
              <a:extLst>
                <a:ext uri="{FF2B5EF4-FFF2-40B4-BE49-F238E27FC236}">
                  <a16:creationId xmlns:a16="http://schemas.microsoft.com/office/drawing/2014/main" id="{2553459B-131F-4016-89AA-A1EDB2D4FD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1" y="1502"/>
              <a:ext cx="80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 i="1">
                  <a:solidFill>
                    <a:srgbClr val="000000"/>
                  </a:solidFill>
                </a:rPr>
                <a:t>t</a:t>
              </a:r>
              <a:endParaRPr lang="en-US" altLang="zh-CN" sz="3600">
                <a:solidFill>
                  <a:schemeClr val="tx1"/>
                </a:solidFill>
              </a:endParaRPr>
            </a:p>
          </p:txBody>
        </p:sp>
        <p:sp>
          <p:nvSpPr>
            <p:cNvPr id="14363" name="Rectangle 34">
              <a:extLst>
                <a:ext uri="{FF2B5EF4-FFF2-40B4-BE49-F238E27FC236}">
                  <a16:creationId xmlns:a16="http://schemas.microsoft.com/office/drawing/2014/main" id="{DBDF1100-A99D-4190-ACFA-B6169CD2C9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0" y="1471"/>
              <a:ext cx="124" cy="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300" b="0">
                  <a:solidFill>
                    <a:srgbClr val="000000"/>
                  </a:solidFill>
                </a:rPr>
                <a:t>^</a:t>
              </a:r>
              <a:endParaRPr lang="en-US" altLang="zh-CN" b="0">
                <a:solidFill>
                  <a:schemeClr val="tx1"/>
                </a:solidFill>
              </a:endParaRPr>
            </a:p>
          </p:txBody>
        </p:sp>
        <p:sp>
          <p:nvSpPr>
            <p:cNvPr id="14364" name="Line 35">
              <a:extLst>
                <a:ext uri="{FF2B5EF4-FFF2-40B4-BE49-F238E27FC236}">
                  <a16:creationId xmlns:a16="http://schemas.microsoft.com/office/drawing/2014/main" id="{EC79272D-7AA9-43AA-A1A9-A7AD027872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43" y="1787"/>
              <a:ext cx="1" cy="34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65" name="Line 36">
              <a:extLst>
                <a:ext uri="{FF2B5EF4-FFF2-40B4-BE49-F238E27FC236}">
                  <a16:creationId xmlns:a16="http://schemas.microsoft.com/office/drawing/2014/main" id="{C6D70FE8-8C55-4CD9-ACB3-C7E5CAEDCE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95" y="1787"/>
              <a:ext cx="1" cy="34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66" name="Rectangle 37">
              <a:extLst>
                <a:ext uri="{FF2B5EF4-FFF2-40B4-BE49-F238E27FC236}">
                  <a16:creationId xmlns:a16="http://schemas.microsoft.com/office/drawing/2014/main" id="{06EE86A3-CB81-4561-B912-52EC6F1FAA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9" y="1787"/>
              <a:ext cx="144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 i="1">
                  <a:solidFill>
                    <a:srgbClr val="000000"/>
                  </a:solidFill>
                </a:rPr>
                <a:t>b</a:t>
              </a:r>
              <a:endParaRPr lang="en-US" altLang="zh-CN" sz="3600">
                <a:solidFill>
                  <a:schemeClr val="tx1"/>
                </a:solidFill>
              </a:endParaRPr>
            </a:p>
          </p:txBody>
        </p:sp>
        <p:sp>
          <p:nvSpPr>
            <p:cNvPr id="14367" name="Rectangle 38">
              <a:extLst>
                <a:ext uri="{FF2B5EF4-FFF2-40B4-BE49-F238E27FC236}">
                  <a16:creationId xmlns:a16="http://schemas.microsoft.com/office/drawing/2014/main" id="{210EDA43-80DB-4973-A52B-6EC35EB366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0" y="1804"/>
              <a:ext cx="80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 i="1">
                  <a:solidFill>
                    <a:srgbClr val="000000"/>
                  </a:solidFill>
                </a:rPr>
                <a:t>t</a:t>
              </a:r>
              <a:endParaRPr lang="en-US" altLang="zh-CN" sz="3600">
                <a:solidFill>
                  <a:schemeClr val="tx1"/>
                </a:solidFill>
              </a:endParaRPr>
            </a:p>
          </p:txBody>
        </p:sp>
        <p:sp>
          <p:nvSpPr>
            <p:cNvPr id="14368" name="Rectangle 39">
              <a:extLst>
                <a:ext uri="{FF2B5EF4-FFF2-40B4-BE49-F238E27FC236}">
                  <a16:creationId xmlns:a16="http://schemas.microsoft.com/office/drawing/2014/main" id="{2903B26A-FC9E-47F4-B97C-C0C0C747F6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8" y="2174"/>
              <a:ext cx="73" cy="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300" b="0" i="1">
                  <a:solidFill>
                    <a:srgbClr val="000000"/>
                  </a:solidFill>
                </a:rPr>
                <a:t>t</a:t>
              </a:r>
              <a:endParaRPr lang="en-US" altLang="zh-CN" b="0">
                <a:solidFill>
                  <a:schemeClr val="tx1"/>
                </a:solidFill>
              </a:endParaRPr>
            </a:p>
          </p:txBody>
        </p:sp>
        <p:sp>
          <p:nvSpPr>
            <p:cNvPr id="14369" name="Line 40">
              <a:extLst>
                <a:ext uri="{FF2B5EF4-FFF2-40B4-BE49-F238E27FC236}">
                  <a16:creationId xmlns:a16="http://schemas.microsoft.com/office/drawing/2014/main" id="{EAC799EA-6B33-41FA-BACA-C65C94ADCB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07" y="1499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0" name="Line 41">
              <a:extLst>
                <a:ext uri="{FF2B5EF4-FFF2-40B4-BE49-F238E27FC236}">
                  <a16:creationId xmlns:a16="http://schemas.microsoft.com/office/drawing/2014/main" id="{CAAD67AF-C9EA-49AD-822F-36FF40F4B2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39" y="1499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1" name="Line 42">
              <a:extLst>
                <a:ext uri="{FF2B5EF4-FFF2-40B4-BE49-F238E27FC236}">
                  <a16:creationId xmlns:a16="http://schemas.microsoft.com/office/drawing/2014/main" id="{29EA3703-E7EC-45D3-BA86-0C829ECA44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55" y="1883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2" name="Line 43">
              <a:extLst>
                <a:ext uri="{FF2B5EF4-FFF2-40B4-BE49-F238E27FC236}">
                  <a16:creationId xmlns:a16="http://schemas.microsoft.com/office/drawing/2014/main" id="{7E1C7590-3069-4E37-BF3B-DCBB7605FD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39" y="1835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4373" name="Group 44">
              <a:extLst>
                <a:ext uri="{FF2B5EF4-FFF2-40B4-BE49-F238E27FC236}">
                  <a16:creationId xmlns:a16="http://schemas.microsoft.com/office/drawing/2014/main" id="{3F7D828A-394A-410B-AB16-2184273197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39" y="2174"/>
              <a:ext cx="827" cy="317"/>
              <a:chOff x="3552" y="2499"/>
              <a:chExt cx="827" cy="317"/>
            </a:xfrm>
          </p:grpSpPr>
          <p:sp>
            <p:nvSpPr>
              <p:cNvPr id="14374" name="Rectangle 45">
                <a:extLst>
                  <a:ext uri="{FF2B5EF4-FFF2-40B4-BE49-F238E27FC236}">
                    <a16:creationId xmlns:a16="http://schemas.microsoft.com/office/drawing/2014/main" id="{C8400191-FDA4-4806-BC0C-E3779E5859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96" y="2499"/>
                <a:ext cx="683" cy="3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3300" i="1">
                    <a:solidFill>
                      <a:srgbClr val="000000"/>
                    </a:solidFill>
                    <a:ea typeface="黑体" panose="02010609060101010101" pitchFamily="49" charset="-122"/>
                    <a:cs typeface="Times New Roman" panose="02020603050405020304" pitchFamily="18" charset="0"/>
                  </a:rPr>
                  <a:t>∧</a:t>
                </a:r>
                <a:r>
                  <a:rPr lang="en-US" altLang="zh-CN" sz="3300" b="0" i="1">
                    <a:solidFill>
                      <a:srgbClr val="000000"/>
                    </a:solidFill>
                    <a:ea typeface="黑体" panose="02010609060101010101" pitchFamily="49" charset="-122"/>
                    <a:cs typeface="Times New Roman" panose="02020603050405020304" pitchFamily="18" charset="0"/>
                  </a:rPr>
                  <a:t>b</a:t>
                </a:r>
                <a:endParaRPr lang="en-US" altLang="zh-CN" b="0">
                  <a:solidFill>
                    <a:schemeClr val="tx1"/>
                  </a:solidFill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375" name="Line 46">
                <a:extLst>
                  <a:ext uri="{FF2B5EF4-FFF2-40B4-BE49-F238E27FC236}">
                    <a16:creationId xmlns:a16="http://schemas.microsoft.com/office/drawing/2014/main" id="{7B93F585-B5AC-4142-A680-381FFC5D30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52" y="2544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376" name="Line 47">
                <a:extLst>
                  <a:ext uri="{FF2B5EF4-FFF2-40B4-BE49-F238E27FC236}">
                    <a16:creationId xmlns:a16="http://schemas.microsoft.com/office/drawing/2014/main" id="{8222E984-207C-41BA-8D77-ADE0BBEFA8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36" y="2544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514099" name="AutoShape 51">
            <a:extLst>
              <a:ext uri="{FF2B5EF4-FFF2-40B4-BE49-F238E27FC236}">
                <a16:creationId xmlns:a16="http://schemas.microsoft.com/office/drawing/2014/main" id="{02CDEB41-DEE0-425C-9C6E-9BEF3FB423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75700" y="6459538"/>
            <a:ext cx="288925" cy="331787"/>
          </a:xfrm>
          <a:prstGeom prst="horizontalScroll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rIns="92075" bIns="46038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4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4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14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14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14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14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514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514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514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51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4059" grpId="0" animBg="1"/>
      <p:bldP spid="514060" grpId="0"/>
      <p:bldP spid="514061" grpId="0"/>
      <p:bldP spid="514062" grpId="0"/>
      <p:bldP spid="514063" grpId="0"/>
      <p:bldP spid="514071" grpId="0" animBg="1"/>
      <p:bldP spid="514072" grpId="0"/>
      <p:bldP spid="514073" grpId="0"/>
      <p:bldP spid="514074" grpId="0"/>
      <p:bldP spid="51409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日期占位符 3">
            <a:extLst>
              <a:ext uri="{FF2B5EF4-FFF2-40B4-BE49-F238E27FC236}">
                <a16:creationId xmlns:a16="http://schemas.microsoft.com/office/drawing/2014/main" id="{0877FB26-482D-46FA-A921-6756832AD70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B9B919B4-3E5C-479C-AEF1-124AA3CFEDBE}" type="datetime10">
              <a:rPr lang="zh-CN" altLang="en-US" sz="1400" b="0" smtClean="0">
                <a:solidFill>
                  <a:schemeClr val="tx1"/>
                </a:solidFill>
              </a:rPr>
              <a:pPr eaLnBrk="1" hangingPunct="1"/>
              <a:t>20:29</a:t>
            </a:fld>
            <a:endParaRPr lang="en-US" altLang="zh-CN" sz="1400" b="0">
              <a:solidFill>
                <a:schemeClr val="tx1"/>
              </a:solidFill>
            </a:endParaRPr>
          </a:p>
        </p:txBody>
      </p:sp>
      <p:sp>
        <p:nvSpPr>
          <p:cNvPr id="11" name="页脚占位符 4">
            <a:extLst>
              <a:ext uri="{FF2B5EF4-FFF2-40B4-BE49-F238E27FC236}">
                <a16:creationId xmlns:a16="http://schemas.microsoft.com/office/drawing/2014/main" id="{751A2BF6-2E07-4353-B30F-16FADAA98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机电工程学院</a:t>
            </a:r>
          </a:p>
        </p:txBody>
      </p:sp>
      <p:sp>
        <p:nvSpPr>
          <p:cNvPr id="15364" name="Text Box 2">
            <a:extLst>
              <a:ext uri="{FF2B5EF4-FFF2-40B4-BE49-F238E27FC236}">
                <a16:creationId xmlns:a16="http://schemas.microsoft.com/office/drawing/2014/main" id="{534ADDD4-6299-4916-8706-E68C12BEE1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188" y="1341438"/>
            <a:ext cx="1084262" cy="349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en-US" altLang="zh-CN" sz="1400">
              <a:solidFill>
                <a:schemeClr val="tx1"/>
              </a:solidFill>
            </a:endParaRPr>
          </a:p>
          <a:p>
            <a:pPr eaLnBrk="1" hangingPunct="1"/>
            <a:endParaRPr kumimoji="0" lang="en-US" altLang="zh-CN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4.0 </a:t>
            </a:r>
            <a:r>
              <a:rPr kumimoji="0" lang="zh-CN" altLang="en-US" sz="1400">
                <a:solidFill>
                  <a:schemeClr val="tx1"/>
                </a:solidFill>
                <a:hlinkClick r:id="rId2" action="ppaction://hlinksldjump"/>
              </a:rPr>
              <a:t>概述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4.1 </a:t>
            </a:r>
            <a:r>
              <a:rPr kumimoji="0" lang="zh-CN" altLang="en-US" sz="1400">
                <a:solidFill>
                  <a:schemeClr val="tx1"/>
                </a:solidFill>
                <a:hlinkClick r:id="rId3" action="ppaction://hlinksldjump"/>
              </a:rPr>
              <a:t>点缺陷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4.2 </a:t>
            </a:r>
            <a:r>
              <a:rPr kumimoji="0" lang="zh-CN" altLang="en-US" sz="1400">
                <a:solidFill>
                  <a:schemeClr val="tx1"/>
                </a:solidFill>
                <a:hlinkClick r:id="rId2" action="ppaction://hlinksldjump"/>
              </a:rPr>
              <a:t>位错的基本概念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4.3 </a:t>
            </a:r>
            <a:r>
              <a:rPr kumimoji="0" lang="zh-CN" altLang="en-US" sz="1400">
                <a:solidFill>
                  <a:schemeClr val="tx1"/>
                </a:solidFill>
                <a:hlinkClick r:id="rId4" action="ppaction://hlinksldjump"/>
              </a:rPr>
              <a:t>位错的能量及交互作用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4.4</a:t>
            </a:r>
            <a:r>
              <a:rPr kumimoji="0" lang="zh-CN" altLang="en-US" sz="1400">
                <a:solidFill>
                  <a:schemeClr val="tx1"/>
                </a:solidFill>
                <a:hlinkClick r:id="rId5" action="ppaction://hlinksldjump"/>
              </a:rPr>
              <a:t>晶体中的界面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en-US" altLang="zh-CN" sz="1400">
              <a:solidFill>
                <a:schemeClr val="tx1"/>
              </a:solidFill>
            </a:endParaRPr>
          </a:p>
        </p:txBody>
      </p:sp>
      <p:grpSp>
        <p:nvGrpSpPr>
          <p:cNvPr id="15365" name="Group 3">
            <a:extLst>
              <a:ext uri="{FF2B5EF4-FFF2-40B4-BE49-F238E27FC236}">
                <a16:creationId xmlns:a16="http://schemas.microsoft.com/office/drawing/2014/main" id="{A625039F-3575-421E-8CC4-2EAD805170BB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6237288"/>
            <a:ext cx="792163" cy="304800"/>
            <a:chOff x="731" y="3838"/>
            <a:chExt cx="615" cy="277"/>
          </a:xfrm>
        </p:grpSpPr>
        <p:sp>
          <p:nvSpPr>
            <p:cNvPr id="15370" name="Text Box 4">
              <a:hlinkClick r:id="rId6" action="ppaction://hlinksldjump"/>
              <a:extLst>
                <a:ext uri="{FF2B5EF4-FFF2-40B4-BE49-F238E27FC236}">
                  <a16:creationId xmlns:a16="http://schemas.microsoft.com/office/drawing/2014/main" id="{F504992E-A331-4400-A650-E3745EA6C5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3" y="3838"/>
              <a:ext cx="544" cy="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1400">
                  <a:solidFill>
                    <a:srgbClr val="0000C0"/>
                  </a:solidFill>
                  <a:latin typeface="Tahoma" panose="020B0604030504040204" pitchFamily="34" charset="0"/>
                  <a:hlinkClick r:id="rId6" action="ppaction://hlinksldjump"/>
                </a:rPr>
                <a:t>返回</a:t>
              </a:r>
              <a:endParaRPr lang="zh-CN" altLang="en-US" sz="1400">
                <a:solidFill>
                  <a:srgbClr val="0000C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5371" name="AutoShape 5">
              <a:extLst>
                <a:ext uri="{FF2B5EF4-FFF2-40B4-BE49-F238E27FC236}">
                  <a16:creationId xmlns:a16="http://schemas.microsoft.com/office/drawing/2014/main" id="{D655BD30-9F4B-444D-AFF9-116487F7DDD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731" y="3838"/>
              <a:ext cx="615" cy="261"/>
            </a:xfrm>
            <a:prstGeom prst="chevron">
              <a:avLst>
                <a:gd name="adj" fmla="val 58908"/>
              </a:avLst>
            </a:prstGeom>
            <a:noFill/>
            <a:ln w="25400" algn="ctr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15366" name="Rectangle 6">
            <a:extLst>
              <a:ext uri="{FF2B5EF4-FFF2-40B4-BE49-F238E27FC236}">
                <a16:creationId xmlns:a16="http://schemas.microsoft.com/office/drawing/2014/main" id="{628E4D34-E20B-4961-A9BD-2E287FA397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4388" y="620713"/>
            <a:ext cx="1979612" cy="390525"/>
          </a:xfrm>
          <a:prstGeom prst="rect">
            <a:avLst/>
          </a:prstGeom>
          <a:solidFill>
            <a:srgbClr val="CCFFCC">
              <a:alpha val="30196"/>
            </a:srgbClr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9200" prstMaterial="legacyMatte">
            <a:bevelT w="13500" h="13500" prst="angle"/>
            <a:bevelB w="13500" h="13500" prst="angle"/>
            <a:extrusionClr>
              <a:srgbClr val="CCECFF"/>
            </a:extrusionClr>
            <a:contourClr>
              <a:srgbClr val="CCFFCC"/>
            </a:contourClr>
          </a:sp3d>
        </p:spPr>
        <p:txBody>
          <a:bodyPr anchor="ctr">
            <a:flatTx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0" lang="en-US" altLang="zh-CN" sz="2000">
                <a:solidFill>
                  <a:srgbClr val="000099"/>
                </a:solidFill>
              </a:rPr>
              <a:t>4.0 </a:t>
            </a:r>
            <a:r>
              <a:rPr kumimoji="0" lang="zh-CN" altLang="en-US" sz="2000">
                <a:solidFill>
                  <a:schemeClr val="tx2"/>
                </a:solidFill>
              </a:rPr>
              <a:t>概述</a:t>
            </a:r>
            <a:endParaRPr kumimoji="0" lang="zh-CN" altLang="en-US" sz="2000">
              <a:solidFill>
                <a:schemeClr val="tx2"/>
              </a:solidFill>
              <a:latin typeface="宋体" panose="02010600030101010101" pitchFamily="2" charset="-122"/>
            </a:endParaRPr>
          </a:p>
        </p:txBody>
      </p:sp>
      <p:sp>
        <p:nvSpPr>
          <p:cNvPr id="15367" name="AutoShape 7">
            <a:extLst>
              <a:ext uri="{FF2B5EF4-FFF2-40B4-BE49-F238E27FC236}">
                <a16:creationId xmlns:a16="http://schemas.microsoft.com/office/drawing/2014/main" id="{69D3366D-7D49-405D-A145-9F26888C40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8888" y="1844675"/>
            <a:ext cx="144462" cy="142875"/>
          </a:xfrm>
          <a:prstGeom prst="rightArrow">
            <a:avLst>
              <a:gd name="adj1" fmla="val 50000"/>
              <a:gd name="adj2" fmla="val 25278"/>
            </a:avLst>
          </a:prstGeom>
          <a:noFill/>
          <a:ln w="9525" algn="ctr">
            <a:solidFill>
              <a:srgbClr val="0000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20201" name="Rectangle 9">
            <a:extLst>
              <a:ext uri="{FF2B5EF4-FFF2-40B4-BE49-F238E27FC236}">
                <a16:creationId xmlns:a16="http://schemas.microsoft.com/office/drawing/2014/main" id="{AE455074-CB1F-4760-A880-0BB763AEA0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250" y="1412875"/>
            <a:ext cx="6913563" cy="417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0">
                <a:solidFill>
                  <a:srgbClr val="000000"/>
                </a:solidFill>
                <a:latin typeface="黑体" panose="02010609060101010101" pitchFamily="49" charset="-122"/>
              </a:rPr>
              <a:t>（</a:t>
            </a:r>
            <a:r>
              <a:rPr lang="en-US" altLang="zh-CN" sz="2800" b="0">
                <a:solidFill>
                  <a:srgbClr val="000000"/>
                </a:solidFill>
                <a:latin typeface="黑体" panose="02010609060101010101" pitchFamily="49" charset="-122"/>
              </a:rPr>
              <a:t>1</a:t>
            </a:r>
            <a:r>
              <a:rPr lang="zh-CN" altLang="en-US" sz="2800" b="0">
                <a:solidFill>
                  <a:srgbClr val="000000"/>
                </a:solidFill>
                <a:latin typeface="黑体" panose="02010609060101010101" pitchFamily="49" charset="-122"/>
              </a:rPr>
              <a:t>）</a:t>
            </a:r>
            <a:r>
              <a:rPr lang="zh-CN" altLang="en-US" sz="2800" b="0">
                <a:solidFill>
                  <a:srgbClr val="FF3300"/>
                </a:solidFill>
                <a:latin typeface="黑体" panose="02010609060101010101" pitchFamily="49" charset="-122"/>
              </a:rPr>
              <a:t>点缺陷</a:t>
            </a:r>
            <a:r>
              <a:rPr lang="zh-CN" altLang="en-US" sz="2800" b="0">
                <a:solidFill>
                  <a:srgbClr val="000000"/>
                </a:solidFill>
                <a:latin typeface="黑体" panose="02010609060101010101" pitchFamily="49" charset="-122"/>
              </a:rPr>
              <a:t>     它在三维空间各方向上尺寸都很小，亦称为零维缺陷，如</a:t>
            </a:r>
            <a:r>
              <a:rPr lang="zh-CN" altLang="en-US" sz="3200" b="0">
                <a:solidFill>
                  <a:schemeClr val="accent2"/>
                </a:solidFill>
                <a:latin typeface="黑体" panose="02010609060101010101" pitchFamily="49" charset="-122"/>
              </a:rPr>
              <a:t>空位、间隙原子和异类原子</a:t>
            </a:r>
            <a:r>
              <a:rPr lang="zh-CN" altLang="en-US" sz="2800" b="0">
                <a:solidFill>
                  <a:srgbClr val="000000"/>
                </a:solidFill>
                <a:latin typeface="黑体" panose="02010609060101010101" pitchFamily="49" charset="-122"/>
              </a:rPr>
              <a:t>等。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2800" b="0">
                <a:solidFill>
                  <a:srgbClr val="000000"/>
                </a:solidFill>
                <a:latin typeface="黑体" panose="02010609060101010101" pitchFamily="49" charset="-122"/>
              </a:rPr>
              <a:t>（</a:t>
            </a:r>
            <a:r>
              <a:rPr lang="en-US" altLang="zh-CN" sz="2800" b="0">
                <a:solidFill>
                  <a:srgbClr val="000000"/>
                </a:solidFill>
                <a:latin typeface="黑体" panose="02010609060101010101" pitchFamily="49" charset="-122"/>
              </a:rPr>
              <a:t>2</a:t>
            </a:r>
            <a:r>
              <a:rPr lang="zh-CN" altLang="en-US" sz="2800" b="0">
                <a:solidFill>
                  <a:srgbClr val="000000"/>
                </a:solidFill>
                <a:latin typeface="黑体" panose="02010609060101010101" pitchFamily="49" charset="-122"/>
              </a:rPr>
              <a:t>）</a:t>
            </a:r>
            <a:r>
              <a:rPr lang="zh-CN" altLang="en-US" sz="2800" b="0">
                <a:solidFill>
                  <a:srgbClr val="FF3300"/>
                </a:solidFill>
                <a:latin typeface="黑体" panose="02010609060101010101" pitchFamily="49" charset="-122"/>
              </a:rPr>
              <a:t>线缺陷</a:t>
            </a:r>
            <a:r>
              <a:rPr lang="zh-CN" altLang="en-US" sz="2800" b="0">
                <a:solidFill>
                  <a:srgbClr val="000000"/>
                </a:solidFill>
                <a:latin typeface="黑体" panose="02010609060101010101" pitchFamily="49" charset="-122"/>
              </a:rPr>
              <a:t>     亦称一维缺陷，在两个方向上尺寸很小，主要是</a:t>
            </a:r>
            <a:r>
              <a:rPr lang="zh-CN" altLang="en-US" sz="3200" b="0">
                <a:solidFill>
                  <a:schemeClr val="accent2"/>
                </a:solidFill>
                <a:latin typeface="黑体" panose="02010609060101010101" pitchFamily="49" charset="-122"/>
              </a:rPr>
              <a:t>位错</a:t>
            </a:r>
            <a:r>
              <a:rPr lang="zh-CN" altLang="en-US" sz="2800" b="0">
                <a:solidFill>
                  <a:srgbClr val="000000"/>
                </a:solidFill>
                <a:latin typeface="黑体" panose="02010609060101010101" pitchFamily="49" charset="-122"/>
              </a:rPr>
              <a:t>。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2800" b="0">
                <a:solidFill>
                  <a:srgbClr val="000000"/>
                </a:solidFill>
                <a:latin typeface="黑体" panose="02010609060101010101" pitchFamily="49" charset="-122"/>
              </a:rPr>
              <a:t>（</a:t>
            </a:r>
            <a:r>
              <a:rPr lang="en-US" altLang="zh-CN" sz="2800" b="0">
                <a:solidFill>
                  <a:srgbClr val="000000"/>
                </a:solidFill>
                <a:latin typeface="黑体" panose="02010609060101010101" pitchFamily="49" charset="-122"/>
              </a:rPr>
              <a:t>3</a:t>
            </a:r>
            <a:r>
              <a:rPr lang="zh-CN" altLang="en-US" sz="2800" b="0">
                <a:solidFill>
                  <a:srgbClr val="000000"/>
                </a:solidFill>
                <a:latin typeface="黑体" panose="02010609060101010101" pitchFamily="49" charset="-122"/>
              </a:rPr>
              <a:t>）</a:t>
            </a:r>
            <a:r>
              <a:rPr lang="zh-CN" altLang="en-US" sz="2800" b="0">
                <a:solidFill>
                  <a:srgbClr val="FF3300"/>
                </a:solidFill>
                <a:latin typeface="黑体" panose="02010609060101010101" pitchFamily="49" charset="-122"/>
              </a:rPr>
              <a:t>面缺陷</a:t>
            </a:r>
            <a:r>
              <a:rPr lang="zh-CN" altLang="en-US" sz="2800" b="0">
                <a:solidFill>
                  <a:srgbClr val="000000"/>
                </a:solidFill>
                <a:latin typeface="黑体" panose="02010609060101010101" pitchFamily="49" charset="-122"/>
              </a:rPr>
              <a:t>     在空间一个方向上尺寸很小，另外两个方向上尺寸较大的缺陷，如</a:t>
            </a:r>
            <a:r>
              <a:rPr lang="zh-CN" altLang="en-US" sz="3200" b="0">
                <a:solidFill>
                  <a:schemeClr val="accent2"/>
                </a:solidFill>
                <a:latin typeface="黑体" panose="02010609060101010101" pitchFamily="49" charset="-122"/>
              </a:rPr>
              <a:t>晶界、相界</a:t>
            </a:r>
            <a:r>
              <a:rPr lang="zh-CN" altLang="en-US" sz="2800" b="0">
                <a:solidFill>
                  <a:srgbClr val="000000"/>
                </a:solidFill>
                <a:latin typeface="黑体" panose="02010609060101010101" pitchFamily="49" charset="-122"/>
              </a:rPr>
              <a:t>等。</a:t>
            </a:r>
          </a:p>
        </p:txBody>
      </p:sp>
      <p:sp>
        <p:nvSpPr>
          <p:cNvPr id="520202" name="AutoShape 10">
            <a:extLst>
              <a:ext uri="{FF2B5EF4-FFF2-40B4-BE49-F238E27FC236}">
                <a16:creationId xmlns:a16="http://schemas.microsoft.com/office/drawing/2014/main" id="{16735933-C5F1-4D91-B7F4-6F8FF8F309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75700" y="6459538"/>
            <a:ext cx="288925" cy="331787"/>
          </a:xfrm>
          <a:prstGeom prst="horizontalScroll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rIns="92075" bIns="46038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20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20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20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20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0201" grpId="0" build="p"/>
      <p:bldP spid="52020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日期占位符 3">
            <a:extLst>
              <a:ext uri="{FF2B5EF4-FFF2-40B4-BE49-F238E27FC236}">
                <a16:creationId xmlns:a16="http://schemas.microsoft.com/office/drawing/2014/main" id="{F790DBED-745F-491A-988A-986F39E125A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B9247171-223D-48F2-964F-32F52C81BFE0}" type="datetime10">
              <a:rPr lang="zh-CN" altLang="en-US" sz="1400" b="0" smtClean="0">
                <a:solidFill>
                  <a:schemeClr val="tx1"/>
                </a:solidFill>
              </a:rPr>
              <a:pPr eaLnBrk="1" hangingPunct="1"/>
              <a:t>20:29</a:t>
            </a:fld>
            <a:endParaRPr lang="en-US" altLang="zh-CN" sz="1400" b="0">
              <a:solidFill>
                <a:schemeClr val="tx1"/>
              </a:solidFill>
            </a:endParaRPr>
          </a:p>
        </p:txBody>
      </p:sp>
      <p:sp>
        <p:nvSpPr>
          <p:cNvPr id="23" name="页脚占位符 4">
            <a:extLst>
              <a:ext uri="{FF2B5EF4-FFF2-40B4-BE49-F238E27FC236}">
                <a16:creationId xmlns:a16="http://schemas.microsoft.com/office/drawing/2014/main" id="{266CEFC6-A62E-4DF5-BC80-49BE78B6F5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机电工程学院</a:t>
            </a:r>
          </a:p>
        </p:txBody>
      </p:sp>
      <p:sp>
        <p:nvSpPr>
          <p:cNvPr id="16388" name="Text Box 2">
            <a:extLst>
              <a:ext uri="{FF2B5EF4-FFF2-40B4-BE49-F238E27FC236}">
                <a16:creationId xmlns:a16="http://schemas.microsoft.com/office/drawing/2014/main" id="{E8897ED7-DE5B-4043-8E97-9F67A617BF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188" y="1341438"/>
            <a:ext cx="1084262" cy="349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en-US" altLang="zh-CN" sz="1400">
              <a:solidFill>
                <a:schemeClr val="tx1"/>
              </a:solidFill>
            </a:endParaRPr>
          </a:p>
          <a:p>
            <a:pPr eaLnBrk="1" hangingPunct="1"/>
            <a:endParaRPr kumimoji="0" lang="en-US" altLang="zh-CN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4.0 </a:t>
            </a:r>
            <a:r>
              <a:rPr kumimoji="0" lang="zh-CN" altLang="en-US" sz="1400">
                <a:solidFill>
                  <a:schemeClr val="tx1"/>
                </a:solidFill>
                <a:hlinkClick r:id="rId2" action="ppaction://hlinksldjump"/>
              </a:rPr>
              <a:t>概述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4.1 </a:t>
            </a:r>
            <a:r>
              <a:rPr kumimoji="0" lang="zh-CN" altLang="en-US" sz="1400">
                <a:solidFill>
                  <a:schemeClr val="tx1"/>
                </a:solidFill>
                <a:hlinkClick r:id="rId3" action="ppaction://hlinksldjump"/>
              </a:rPr>
              <a:t>点缺陷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4.2 </a:t>
            </a:r>
            <a:r>
              <a:rPr kumimoji="0" lang="zh-CN" altLang="en-US" sz="1400">
                <a:solidFill>
                  <a:schemeClr val="tx1"/>
                </a:solidFill>
                <a:hlinkClick r:id="rId2" action="ppaction://hlinksldjump"/>
              </a:rPr>
              <a:t>位错的基本概念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4.3 </a:t>
            </a:r>
            <a:r>
              <a:rPr kumimoji="0" lang="zh-CN" altLang="en-US" sz="1400">
                <a:solidFill>
                  <a:schemeClr val="tx1"/>
                </a:solidFill>
                <a:hlinkClick r:id="rId4" action="ppaction://hlinksldjump"/>
              </a:rPr>
              <a:t>位错的能量及交互作用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4.4</a:t>
            </a:r>
            <a:r>
              <a:rPr kumimoji="0" lang="zh-CN" altLang="en-US" sz="1400">
                <a:solidFill>
                  <a:schemeClr val="tx1"/>
                </a:solidFill>
                <a:hlinkClick r:id="rId5" action="ppaction://hlinksldjump"/>
              </a:rPr>
              <a:t>晶体中的界面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en-US" altLang="zh-CN" sz="1400">
              <a:solidFill>
                <a:schemeClr val="tx1"/>
              </a:solidFill>
            </a:endParaRPr>
          </a:p>
        </p:txBody>
      </p:sp>
      <p:grpSp>
        <p:nvGrpSpPr>
          <p:cNvPr id="16389" name="Group 3">
            <a:extLst>
              <a:ext uri="{FF2B5EF4-FFF2-40B4-BE49-F238E27FC236}">
                <a16:creationId xmlns:a16="http://schemas.microsoft.com/office/drawing/2014/main" id="{E784B8BF-8A65-4AA7-AF52-7168C5CAF717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6237288"/>
            <a:ext cx="792163" cy="304800"/>
            <a:chOff x="731" y="3838"/>
            <a:chExt cx="615" cy="277"/>
          </a:xfrm>
        </p:grpSpPr>
        <p:sp>
          <p:nvSpPr>
            <p:cNvPr id="16406" name="Text Box 4">
              <a:hlinkClick r:id="rId6" action="ppaction://hlinksldjump"/>
              <a:extLst>
                <a:ext uri="{FF2B5EF4-FFF2-40B4-BE49-F238E27FC236}">
                  <a16:creationId xmlns:a16="http://schemas.microsoft.com/office/drawing/2014/main" id="{504DDC67-CD37-4E4E-9427-DCB03D0557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3" y="3838"/>
              <a:ext cx="544" cy="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1400">
                  <a:solidFill>
                    <a:srgbClr val="0000C0"/>
                  </a:solidFill>
                  <a:latin typeface="Tahoma" panose="020B0604030504040204" pitchFamily="34" charset="0"/>
                  <a:hlinkClick r:id="rId6" action="ppaction://hlinksldjump"/>
                </a:rPr>
                <a:t>返回</a:t>
              </a:r>
              <a:endParaRPr lang="zh-CN" altLang="en-US" sz="1400">
                <a:solidFill>
                  <a:srgbClr val="0000C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6407" name="AutoShape 5">
              <a:extLst>
                <a:ext uri="{FF2B5EF4-FFF2-40B4-BE49-F238E27FC236}">
                  <a16:creationId xmlns:a16="http://schemas.microsoft.com/office/drawing/2014/main" id="{3A43BEFB-9110-48CA-9883-B581060C237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731" y="3838"/>
              <a:ext cx="615" cy="261"/>
            </a:xfrm>
            <a:prstGeom prst="chevron">
              <a:avLst>
                <a:gd name="adj" fmla="val 58908"/>
              </a:avLst>
            </a:prstGeom>
            <a:noFill/>
            <a:ln w="25400" algn="ctr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16390" name="Rectangle 6">
            <a:extLst>
              <a:ext uri="{FF2B5EF4-FFF2-40B4-BE49-F238E27FC236}">
                <a16:creationId xmlns:a16="http://schemas.microsoft.com/office/drawing/2014/main" id="{37A63296-F8BA-48A4-BEB5-9E864CD097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4388" y="620713"/>
            <a:ext cx="1979612" cy="390525"/>
          </a:xfrm>
          <a:prstGeom prst="rect">
            <a:avLst/>
          </a:prstGeom>
          <a:solidFill>
            <a:srgbClr val="CCFFCC">
              <a:alpha val="30196"/>
            </a:srgbClr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9200" prstMaterial="legacyMatte">
            <a:bevelT w="13500" h="13500" prst="angle"/>
            <a:bevelB w="13500" h="13500" prst="angle"/>
            <a:extrusionClr>
              <a:srgbClr val="CCECFF"/>
            </a:extrusionClr>
            <a:contourClr>
              <a:srgbClr val="CCFFCC"/>
            </a:contourClr>
          </a:sp3d>
        </p:spPr>
        <p:txBody>
          <a:bodyPr anchor="ctr">
            <a:flatTx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0" lang="en-US" altLang="zh-CN" sz="2000">
                <a:solidFill>
                  <a:srgbClr val="000099"/>
                </a:solidFill>
              </a:rPr>
              <a:t>4.1 </a:t>
            </a:r>
            <a:r>
              <a:rPr kumimoji="0" lang="zh-CN" altLang="en-US" sz="2000">
                <a:solidFill>
                  <a:schemeClr val="tx2"/>
                </a:solidFill>
              </a:rPr>
              <a:t>点缺陷</a:t>
            </a:r>
            <a:endParaRPr kumimoji="0" lang="zh-CN" altLang="en-US" sz="2000">
              <a:solidFill>
                <a:schemeClr val="tx2"/>
              </a:solidFill>
              <a:latin typeface="宋体" panose="02010600030101010101" pitchFamily="2" charset="-122"/>
            </a:endParaRPr>
          </a:p>
        </p:txBody>
      </p:sp>
      <p:sp>
        <p:nvSpPr>
          <p:cNvPr id="16391" name="AutoShape 7">
            <a:extLst>
              <a:ext uri="{FF2B5EF4-FFF2-40B4-BE49-F238E27FC236}">
                <a16:creationId xmlns:a16="http://schemas.microsoft.com/office/drawing/2014/main" id="{0C80CCAF-312C-43BF-94BC-3692F42477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8888" y="2276475"/>
            <a:ext cx="144462" cy="142875"/>
          </a:xfrm>
          <a:prstGeom prst="rightArrow">
            <a:avLst>
              <a:gd name="adj1" fmla="val 50000"/>
              <a:gd name="adj2" fmla="val 25278"/>
            </a:avLst>
          </a:prstGeom>
          <a:noFill/>
          <a:ln w="9525" algn="ctr">
            <a:solidFill>
              <a:srgbClr val="0000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6392" name="Text Box 8">
            <a:extLst>
              <a:ext uri="{FF2B5EF4-FFF2-40B4-BE49-F238E27FC236}">
                <a16:creationId xmlns:a16="http://schemas.microsoft.com/office/drawing/2014/main" id="{870759FC-8620-4BAF-8054-614165A0C0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908050"/>
            <a:ext cx="30448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>
                <a:solidFill>
                  <a:srgbClr val="3333FF"/>
                </a:solidFill>
                <a:latin typeface="黑体" panose="02010609060101010101" pitchFamily="49" charset="-122"/>
              </a:rPr>
              <a:t>一．</a:t>
            </a:r>
            <a:r>
              <a:rPr lang="zh-CN" altLang="en-US" sz="3000">
                <a:solidFill>
                  <a:srgbClr val="3333FF"/>
                </a:solidFill>
                <a:latin typeface="黑体" panose="02010609060101010101" pitchFamily="49" charset="-122"/>
                <a:hlinkClick r:id="" action="ppaction://customshow?id=0&amp;return=true"/>
              </a:rPr>
              <a:t>点缺陷</a:t>
            </a:r>
            <a:r>
              <a:rPr lang="zh-CN" altLang="en-US" sz="3000">
                <a:solidFill>
                  <a:srgbClr val="3333FF"/>
                </a:solidFill>
                <a:latin typeface="黑体" panose="02010609060101010101" pitchFamily="49" charset="-122"/>
                <a:hlinkClick r:id="rId7" action="ppaction://hlinkfile"/>
              </a:rPr>
              <a:t>类型</a:t>
            </a:r>
            <a:r>
              <a:rPr lang="zh-CN" altLang="en-US">
                <a:solidFill>
                  <a:srgbClr val="000000"/>
                </a:solidFill>
                <a:latin typeface="黑体" panose="02010609060101010101" pitchFamily="49" charset="-122"/>
                <a:hlinkClick r:id="rId8" action="ppaction://hlinkfile"/>
              </a:rPr>
              <a:t> </a:t>
            </a:r>
            <a:endParaRPr lang="zh-CN" altLang="en-US">
              <a:solidFill>
                <a:srgbClr val="000000"/>
              </a:solidFill>
              <a:latin typeface="黑体" panose="02010609060101010101" pitchFamily="49" charset="-122"/>
            </a:endParaRPr>
          </a:p>
        </p:txBody>
      </p:sp>
      <p:sp>
        <p:nvSpPr>
          <p:cNvPr id="789513" name="Text Box 9">
            <a:hlinkClick r:id="rId9" action="ppaction://hlinksldjump"/>
            <a:extLst>
              <a:ext uri="{FF2B5EF4-FFF2-40B4-BE49-F238E27FC236}">
                <a16:creationId xmlns:a16="http://schemas.microsoft.com/office/drawing/2014/main" id="{D544F00F-9031-4B73-8360-B37D919465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13" y="3573463"/>
            <a:ext cx="7215187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000000"/>
                </a:solidFill>
                <a:latin typeface="黑体" panose="02010609060101010101" pitchFamily="49" charset="-122"/>
              </a:rPr>
              <a:t>● </a:t>
            </a:r>
            <a:r>
              <a:rPr lang="zh-CN" altLang="en-US">
                <a:solidFill>
                  <a:srgbClr val="000000"/>
                </a:solidFill>
                <a:latin typeface="黑体" panose="02010609060101010101" pitchFamily="49" charset="-122"/>
              </a:rPr>
              <a:t>空位，间隙原子：</a:t>
            </a:r>
            <a:r>
              <a:rPr lang="zh-CN" altLang="en-US">
                <a:solidFill>
                  <a:srgbClr val="000000"/>
                </a:solidFill>
                <a:latin typeface="黑体" panose="02010609060101010101" pitchFamily="49" charset="-122"/>
                <a:hlinkClick r:id="" action="ppaction://customshow?id=6&amp;return=true"/>
              </a:rPr>
              <a:t>肖脱基空位及间隙原子、弗兰克缺陷</a:t>
            </a:r>
            <a:r>
              <a:rPr lang="zh-CN" altLang="en-US">
                <a:solidFill>
                  <a:srgbClr val="000000"/>
                </a:solidFill>
                <a:latin typeface="黑体" panose="02010609060101010101" pitchFamily="49" charset="-122"/>
              </a:rPr>
              <a:t>（</a:t>
            </a:r>
            <a:r>
              <a:rPr lang="zh-CN" altLang="en-US">
                <a:solidFill>
                  <a:srgbClr val="FF3300"/>
                </a:solidFill>
                <a:latin typeface="黑体" panose="02010609060101010101" pitchFamily="49" charset="-122"/>
              </a:rPr>
              <a:t>图</a:t>
            </a:r>
            <a:r>
              <a:rPr lang="zh-CN" altLang="en-US">
                <a:solidFill>
                  <a:srgbClr val="000000"/>
                </a:solidFill>
                <a:latin typeface="黑体" panose="02010609060101010101" pitchFamily="49" charset="-122"/>
              </a:rPr>
              <a:t>） </a:t>
            </a:r>
          </a:p>
        </p:txBody>
      </p:sp>
      <p:sp>
        <p:nvSpPr>
          <p:cNvPr id="789516" name="AutoShape 12">
            <a:extLst>
              <a:ext uri="{FF2B5EF4-FFF2-40B4-BE49-F238E27FC236}">
                <a16:creationId xmlns:a16="http://schemas.microsoft.com/office/drawing/2014/main" id="{20AC931B-AFC3-41F7-BAEE-318E696154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75700" y="6459538"/>
            <a:ext cx="288925" cy="331787"/>
          </a:xfrm>
          <a:prstGeom prst="horizontalScroll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rIns="92075" bIns="46038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89517" name="AutoShape 13">
            <a:hlinkClick r:id="" action="ppaction://customshow?id=3&amp;return=true"/>
            <a:extLst>
              <a:ext uri="{FF2B5EF4-FFF2-40B4-BE49-F238E27FC236}">
                <a16:creationId xmlns:a16="http://schemas.microsoft.com/office/drawing/2014/main" id="{B493A203-E21B-434A-A064-D7C2ECEF75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7175" y="4437063"/>
            <a:ext cx="792163" cy="215900"/>
          </a:xfrm>
          <a:prstGeom prst="chevron">
            <a:avLst>
              <a:gd name="adj" fmla="val 91728"/>
            </a:avLst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kumimoji="0" lang="zh-CN" altLang="zh-CN" sz="14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pSp>
        <p:nvGrpSpPr>
          <p:cNvPr id="3" name="Group 33">
            <a:extLst>
              <a:ext uri="{FF2B5EF4-FFF2-40B4-BE49-F238E27FC236}">
                <a16:creationId xmlns:a16="http://schemas.microsoft.com/office/drawing/2014/main" id="{361A4E61-7806-41E1-9ECE-940C50244443}"/>
              </a:ext>
            </a:extLst>
          </p:cNvPr>
          <p:cNvGrpSpPr>
            <a:grpSpLocks/>
          </p:cNvGrpSpPr>
          <p:nvPr/>
        </p:nvGrpSpPr>
        <p:grpSpPr bwMode="auto">
          <a:xfrm>
            <a:off x="1838325" y="2060575"/>
            <a:ext cx="5213350" cy="1160463"/>
            <a:chOff x="1158" y="1298"/>
            <a:chExt cx="3284" cy="731"/>
          </a:xfrm>
        </p:grpSpPr>
        <p:grpSp>
          <p:nvGrpSpPr>
            <p:cNvPr id="16398" name="Group 3">
              <a:extLst>
                <a:ext uri="{FF2B5EF4-FFF2-40B4-BE49-F238E27FC236}">
                  <a16:creationId xmlns:a16="http://schemas.microsoft.com/office/drawing/2014/main" id="{D85653ED-5624-4C2E-B461-64BB460C52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3" y="1401"/>
              <a:ext cx="817" cy="499"/>
              <a:chOff x="1655" y="754"/>
              <a:chExt cx="817" cy="499"/>
            </a:xfrm>
          </p:grpSpPr>
          <p:sp>
            <p:nvSpPr>
              <p:cNvPr id="16402" name="Line 4">
                <a:extLst>
                  <a:ext uri="{FF2B5EF4-FFF2-40B4-BE49-F238E27FC236}">
                    <a16:creationId xmlns:a16="http://schemas.microsoft.com/office/drawing/2014/main" id="{5607A1BA-9F85-4C05-ACF1-115773E787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55" y="1026"/>
                <a:ext cx="40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03" name="Line 5">
                <a:extLst>
                  <a:ext uri="{FF2B5EF4-FFF2-40B4-BE49-F238E27FC236}">
                    <a16:creationId xmlns:a16="http://schemas.microsoft.com/office/drawing/2014/main" id="{6D5D908B-D4E8-4FD4-8685-A728CA98DB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64" y="754"/>
                <a:ext cx="0" cy="4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04" name="Line 6">
                <a:extLst>
                  <a:ext uri="{FF2B5EF4-FFF2-40B4-BE49-F238E27FC236}">
                    <a16:creationId xmlns:a16="http://schemas.microsoft.com/office/drawing/2014/main" id="{D94FD285-0224-4C72-8BF8-A31261980D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64" y="754"/>
                <a:ext cx="40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05" name="Line 7">
                <a:extLst>
                  <a:ext uri="{FF2B5EF4-FFF2-40B4-BE49-F238E27FC236}">
                    <a16:creationId xmlns:a16="http://schemas.microsoft.com/office/drawing/2014/main" id="{D39E4DCB-0982-49C5-B51F-D6965E78C2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64" y="1253"/>
                <a:ext cx="40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6399" name="Rectangle 8">
              <a:extLst>
                <a:ext uri="{FF2B5EF4-FFF2-40B4-BE49-F238E27FC236}">
                  <a16:creationId xmlns:a16="http://schemas.microsoft.com/office/drawing/2014/main" id="{1CBB4E92-D7DB-4D0F-868B-F725DF605B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0" y="1298"/>
              <a:ext cx="1562" cy="25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0" lang="zh-CN" altLang="en-US" sz="2000" b="0">
                  <a:solidFill>
                    <a:schemeClr val="tx1"/>
                  </a:solidFill>
                  <a:latin typeface="Arial" panose="020B0604020202020204" pitchFamily="34" charset="0"/>
                  <a:hlinkClick r:id="" action="ppaction://customshow?id=10&amp;return=true"/>
                </a:rPr>
                <a:t>热缺陷</a:t>
              </a:r>
              <a:r>
                <a:rPr kumimoji="0" lang="zh-CN" altLang="en-US" sz="2000" b="0">
                  <a:solidFill>
                    <a:schemeClr val="tx1"/>
                  </a:solidFill>
                  <a:latin typeface="Arial" panose="020B0604020202020204" pitchFamily="34" charset="0"/>
                </a:rPr>
                <a:t>（本征缺陷）</a:t>
              </a:r>
            </a:p>
          </p:txBody>
        </p:sp>
        <p:sp>
          <p:nvSpPr>
            <p:cNvPr id="16400" name="Rectangle 9">
              <a:extLst>
                <a:ext uri="{FF2B5EF4-FFF2-40B4-BE49-F238E27FC236}">
                  <a16:creationId xmlns:a16="http://schemas.microsoft.com/office/drawing/2014/main" id="{09D5DAA4-5D4A-462D-BEE0-3092BF35F2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0" y="1773"/>
              <a:ext cx="762" cy="25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0" lang="zh-CN" altLang="en-US" sz="2000" b="0">
                  <a:solidFill>
                    <a:schemeClr val="tx1"/>
                  </a:solidFill>
                  <a:latin typeface="Arial" panose="020B0604020202020204" pitchFamily="34" charset="0"/>
                </a:rPr>
                <a:t>杂质缺陷</a:t>
              </a:r>
            </a:p>
          </p:txBody>
        </p:sp>
        <p:sp>
          <p:nvSpPr>
            <p:cNvPr id="16401" name="Rectangle 10">
              <a:extLst>
                <a:ext uri="{FF2B5EF4-FFF2-40B4-BE49-F238E27FC236}">
                  <a16:creationId xmlns:a16="http://schemas.microsoft.com/office/drawing/2014/main" id="{5983671C-6505-41AF-A7F6-6380BF3948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8" y="1401"/>
              <a:ext cx="890" cy="52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kumimoji="0" lang="zh-CN" altLang="en-US" b="0">
                  <a:solidFill>
                    <a:schemeClr val="tx1"/>
                  </a:solidFill>
                  <a:latin typeface="Arial" panose="020B0604020202020204" pitchFamily="34" charset="0"/>
                </a:rPr>
                <a:t>点缺陷</a:t>
              </a:r>
            </a:p>
            <a:p>
              <a:pPr algn="ctr" eaLnBrk="1" hangingPunct="1"/>
              <a:r>
                <a:rPr kumimoji="0" lang="zh-CN" altLang="en-US" b="0">
                  <a:solidFill>
                    <a:schemeClr val="tx1"/>
                  </a:solidFill>
                  <a:latin typeface="Arial" panose="020B0604020202020204" pitchFamily="34" charset="0"/>
                </a:rPr>
                <a:t>零维缺陷</a:t>
              </a:r>
            </a:p>
          </p:txBody>
        </p:sp>
      </p:grpSp>
      <p:sp>
        <p:nvSpPr>
          <p:cNvPr id="789538" name="Text Box 34">
            <a:hlinkClick r:id="" action="ppaction://customshow?id=7&amp;return=true"/>
            <a:extLst>
              <a:ext uri="{FF2B5EF4-FFF2-40B4-BE49-F238E27FC236}">
                <a16:creationId xmlns:a16="http://schemas.microsoft.com/office/drawing/2014/main" id="{827CD68C-5FB1-45DD-AB4E-DA67C5E468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24163" y="5373688"/>
            <a:ext cx="2936875" cy="466725"/>
          </a:xfrm>
          <a:prstGeom prst="rect">
            <a:avLst/>
          </a:prstGeom>
          <a:noFill/>
          <a:ln w="9525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0"/>
              <a:t>离子晶体中的热缺陷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89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89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89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89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9513" grpId="0"/>
      <p:bldP spid="789516" grpId="0" animBg="1"/>
      <p:bldP spid="789517" grpId="0" animBg="1"/>
      <p:bldP spid="78953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日期占位符 3">
            <a:extLst>
              <a:ext uri="{FF2B5EF4-FFF2-40B4-BE49-F238E27FC236}">
                <a16:creationId xmlns:a16="http://schemas.microsoft.com/office/drawing/2014/main" id="{39B653C1-B5BF-458D-BDAF-718E9FCDA828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CA74C9DA-8D6A-44A5-BFB6-A2282F1E516D}" type="datetime10">
              <a:rPr lang="zh-CN" altLang="en-US" sz="1400" b="0" smtClean="0">
                <a:solidFill>
                  <a:schemeClr val="tx1"/>
                </a:solidFill>
              </a:rPr>
              <a:pPr eaLnBrk="1" hangingPunct="1"/>
              <a:t>20:29</a:t>
            </a:fld>
            <a:endParaRPr lang="en-US" altLang="zh-CN" sz="1400" b="0">
              <a:solidFill>
                <a:schemeClr val="tx1"/>
              </a:solidFill>
            </a:endParaRPr>
          </a:p>
        </p:txBody>
      </p:sp>
      <p:sp>
        <p:nvSpPr>
          <p:cNvPr id="20" name="页脚占位符 4">
            <a:extLst>
              <a:ext uri="{FF2B5EF4-FFF2-40B4-BE49-F238E27FC236}">
                <a16:creationId xmlns:a16="http://schemas.microsoft.com/office/drawing/2014/main" id="{9FD62EFB-ACE5-4951-95A5-86DCF7958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机电工程学院</a:t>
            </a:r>
          </a:p>
        </p:txBody>
      </p:sp>
      <p:sp>
        <p:nvSpPr>
          <p:cNvPr id="17412" name="Text Box 2">
            <a:extLst>
              <a:ext uri="{FF2B5EF4-FFF2-40B4-BE49-F238E27FC236}">
                <a16:creationId xmlns:a16="http://schemas.microsoft.com/office/drawing/2014/main" id="{870C06AF-1804-4E4A-AB26-3BB798D0D4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188" y="1341438"/>
            <a:ext cx="1084262" cy="349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en-US" altLang="zh-CN" sz="1400">
              <a:solidFill>
                <a:schemeClr val="tx1"/>
              </a:solidFill>
            </a:endParaRPr>
          </a:p>
          <a:p>
            <a:pPr eaLnBrk="1" hangingPunct="1"/>
            <a:endParaRPr kumimoji="0" lang="en-US" altLang="zh-CN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4.0 </a:t>
            </a:r>
            <a:r>
              <a:rPr kumimoji="0" lang="zh-CN" altLang="en-US" sz="1400">
                <a:solidFill>
                  <a:schemeClr val="tx1"/>
                </a:solidFill>
                <a:hlinkClick r:id="rId2" action="ppaction://hlinksldjump"/>
              </a:rPr>
              <a:t>概述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4.1 </a:t>
            </a:r>
            <a:r>
              <a:rPr kumimoji="0" lang="zh-CN" altLang="en-US" sz="1400">
                <a:solidFill>
                  <a:schemeClr val="tx1"/>
                </a:solidFill>
                <a:hlinkClick r:id="rId3" action="ppaction://hlinksldjump"/>
              </a:rPr>
              <a:t>点缺陷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4.2 </a:t>
            </a:r>
            <a:r>
              <a:rPr kumimoji="0" lang="zh-CN" altLang="en-US" sz="1400">
                <a:solidFill>
                  <a:schemeClr val="tx1"/>
                </a:solidFill>
                <a:hlinkClick r:id="rId2" action="ppaction://hlinksldjump"/>
              </a:rPr>
              <a:t>位错的基本概念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4.3 </a:t>
            </a:r>
            <a:r>
              <a:rPr kumimoji="0" lang="zh-CN" altLang="en-US" sz="1400">
                <a:solidFill>
                  <a:schemeClr val="tx1"/>
                </a:solidFill>
                <a:hlinkClick r:id="rId4" action="ppaction://hlinksldjump"/>
              </a:rPr>
              <a:t>位错的能量及交互作用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4.4</a:t>
            </a:r>
            <a:r>
              <a:rPr kumimoji="0" lang="zh-CN" altLang="en-US" sz="1400">
                <a:solidFill>
                  <a:schemeClr val="tx1"/>
                </a:solidFill>
                <a:hlinkClick r:id="rId5" action="ppaction://hlinksldjump"/>
              </a:rPr>
              <a:t>晶体中的界面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en-US" altLang="zh-CN" sz="1400">
              <a:solidFill>
                <a:schemeClr val="tx1"/>
              </a:solidFill>
            </a:endParaRPr>
          </a:p>
        </p:txBody>
      </p:sp>
      <p:grpSp>
        <p:nvGrpSpPr>
          <p:cNvPr id="17413" name="Group 3">
            <a:extLst>
              <a:ext uri="{FF2B5EF4-FFF2-40B4-BE49-F238E27FC236}">
                <a16:creationId xmlns:a16="http://schemas.microsoft.com/office/drawing/2014/main" id="{98C2A3EE-3D2F-45AB-9AF4-37528FDC3704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6237288"/>
            <a:ext cx="792163" cy="304800"/>
            <a:chOff x="731" y="3838"/>
            <a:chExt cx="615" cy="277"/>
          </a:xfrm>
        </p:grpSpPr>
        <p:sp>
          <p:nvSpPr>
            <p:cNvPr id="17427" name="Text Box 4">
              <a:hlinkClick r:id="rId6" action="ppaction://hlinksldjump"/>
              <a:extLst>
                <a:ext uri="{FF2B5EF4-FFF2-40B4-BE49-F238E27FC236}">
                  <a16:creationId xmlns:a16="http://schemas.microsoft.com/office/drawing/2014/main" id="{0F65820E-99EA-41E9-89BD-15564AC4DA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3" y="3838"/>
              <a:ext cx="544" cy="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1400">
                  <a:solidFill>
                    <a:srgbClr val="0000C0"/>
                  </a:solidFill>
                  <a:latin typeface="Tahoma" panose="020B0604030504040204" pitchFamily="34" charset="0"/>
                  <a:hlinkClick r:id="rId6" action="ppaction://hlinksldjump"/>
                </a:rPr>
                <a:t>返回</a:t>
              </a:r>
              <a:endParaRPr lang="zh-CN" altLang="en-US" sz="1400">
                <a:solidFill>
                  <a:srgbClr val="0000C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7428" name="AutoShape 5">
              <a:extLst>
                <a:ext uri="{FF2B5EF4-FFF2-40B4-BE49-F238E27FC236}">
                  <a16:creationId xmlns:a16="http://schemas.microsoft.com/office/drawing/2014/main" id="{A1629DA0-725F-4CA1-853B-9112A72656E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731" y="3838"/>
              <a:ext cx="615" cy="261"/>
            </a:xfrm>
            <a:prstGeom prst="chevron">
              <a:avLst>
                <a:gd name="adj" fmla="val 58908"/>
              </a:avLst>
            </a:prstGeom>
            <a:noFill/>
            <a:ln w="25400" algn="ctr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17414" name="Rectangle 6">
            <a:extLst>
              <a:ext uri="{FF2B5EF4-FFF2-40B4-BE49-F238E27FC236}">
                <a16:creationId xmlns:a16="http://schemas.microsoft.com/office/drawing/2014/main" id="{2EE5F179-BBC1-4FEF-BD70-0FA52FB23F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4388" y="620713"/>
            <a:ext cx="1979612" cy="390525"/>
          </a:xfrm>
          <a:prstGeom prst="rect">
            <a:avLst/>
          </a:prstGeom>
          <a:solidFill>
            <a:srgbClr val="CCFFCC">
              <a:alpha val="30196"/>
            </a:srgbClr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9200" prstMaterial="legacyMatte">
            <a:bevelT w="13500" h="13500" prst="angle"/>
            <a:bevelB w="13500" h="13500" prst="angle"/>
            <a:extrusionClr>
              <a:srgbClr val="CCECFF"/>
            </a:extrusionClr>
            <a:contourClr>
              <a:srgbClr val="CCFFCC"/>
            </a:contourClr>
          </a:sp3d>
        </p:spPr>
        <p:txBody>
          <a:bodyPr anchor="ctr">
            <a:flatTx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0" lang="en-US" altLang="zh-CN" sz="2000">
                <a:solidFill>
                  <a:srgbClr val="000099"/>
                </a:solidFill>
              </a:rPr>
              <a:t>4.1 </a:t>
            </a:r>
            <a:r>
              <a:rPr kumimoji="0" lang="zh-CN" altLang="en-US" sz="2000">
                <a:solidFill>
                  <a:schemeClr val="tx2"/>
                </a:solidFill>
              </a:rPr>
              <a:t>点缺陷</a:t>
            </a:r>
            <a:endParaRPr kumimoji="0" lang="zh-CN" altLang="en-US" sz="2000">
              <a:solidFill>
                <a:schemeClr val="tx2"/>
              </a:solidFill>
              <a:latin typeface="宋体" panose="02010600030101010101" pitchFamily="2" charset="-122"/>
            </a:endParaRPr>
          </a:p>
        </p:txBody>
      </p:sp>
      <p:sp>
        <p:nvSpPr>
          <p:cNvPr id="17415" name="AutoShape 7">
            <a:extLst>
              <a:ext uri="{FF2B5EF4-FFF2-40B4-BE49-F238E27FC236}">
                <a16:creationId xmlns:a16="http://schemas.microsoft.com/office/drawing/2014/main" id="{F3C28581-AC56-47BD-A3EA-72CF8716BC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8888" y="2276475"/>
            <a:ext cx="144462" cy="142875"/>
          </a:xfrm>
          <a:prstGeom prst="rightArrow">
            <a:avLst>
              <a:gd name="adj1" fmla="val 50000"/>
              <a:gd name="adj2" fmla="val 25278"/>
            </a:avLst>
          </a:prstGeom>
          <a:noFill/>
          <a:ln w="9525" algn="ctr">
            <a:solidFill>
              <a:srgbClr val="0000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7416" name="Text Box 8">
            <a:extLst>
              <a:ext uri="{FF2B5EF4-FFF2-40B4-BE49-F238E27FC236}">
                <a16:creationId xmlns:a16="http://schemas.microsoft.com/office/drawing/2014/main" id="{3C4BA3C8-900B-46C1-B3A5-F6D41D8BAE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908050"/>
            <a:ext cx="30162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>
                <a:solidFill>
                  <a:srgbClr val="3333FF"/>
                </a:solidFill>
                <a:latin typeface="黑体" panose="02010609060101010101" pitchFamily="49" charset="-122"/>
              </a:rPr>
              <a:t>一．</a:t>
            </a:r>
            <a:r>
              <a:rPr lang="zh-CN" altLang="en-US" sz="3000">
                <a:solidFill>
                  <a:srgbClr val="3333FF"/>
                </a:solidFill>
                <a:latin typeface="黑体" panose="02010609060101010101" pitchFamily="49" charset="-122"/>
                <a:hlinkClick r:id="" action="ppaction://customshow?id=0&amp;return=true"/>
              </a:rPr>
              <a:t>点缺陷</a:t>
            </a:r>
            <a:r>
              <a:rPr lang="zh-CN" altLang="en-US" sz="3000">
                <a:solidFill>
                  <a:srgbClr val="3333FF"/>
                </a:solidFill>
                <a:latin typeface="黑体" panose="02010609060101010101" pitchFamily="49" charset="-122"/>
                <a:hlinkClick r:id="rId7" action="ppaction://hlinkfile"/>
              </a:rPr>
              <a:t>类型</a:t>
            </a:r>
            <a:r>
              <a:rPr lang="zh-CN" altLang="en-US">
                <a:solidFill>
                  <a:srgbClr val="000000"/>
                </a:solidFill>
                <a:latin typeface="黑体" panose="02010609060101010101" pitchFamily="49" charset="-122"/>
                <a:hlinkClick r:id="rId7" action="ppaction://hlinkfile"/>
              </a:rPr>
              <a:t> </a:t>
            </a:r>
            <a:endParaRPr lang="zh-CN" altLang="en-US">
              <a:solidFill>
                <a:srgbClr val="000000"/>
              </a:solidFill>
              <a:latin typeface="黑体" panose="02010609060101010101" pitchFamily="49" charset="-122"/>
            </a:endParaRPr>
          </a:p>
        </p:txBody>
      </p:sp>
      <p:sp>
        <p:nvSpPr>
          <p:cNvPr id="790538" name="AutoShape 10">
            <a:extLst>
              <a:ext uri="{FF2B5EF4-FFF2-40B4-BE49-F238E27FC236}">
                <a16:creationId xmlns:a16="http://schemas.microsoft.com/office/drawing/2014/main" id="{D5324C53-D4B4-4D17-8C96-282981B752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75700" y="6459538"/>
            <a:ext cx="288925" cy="331787"/>
          </a:xfrm>
          <a:prstGeom prst="horizontalScroll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rIns="92075" bIns="46038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pic>
        <p:nvPicPr>
          <p:cNvPr id="17418" name="Picture 4" descr="1a">
            <a:extLst>
              <a:ext uri="{FF2B5EF4-FFF2-40B4-BE49-F238E27FC236}">
                <a16:creationId xmlns:a16="http://schemas.microsoft.com/office/drawing/2014/main" id="{7DA7592D-949B-4D28-B990-1E397A2796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5" t="1009" r="57899" b="69865"/>
          <a:stretch>
            <a:fillRect/>
          </a:stretch>
        </p:blipFill>
        <p:spPr bwMode="auto">
          <a:xfrm>
            <a:off x="1835150" y="1484313"/>
            <a:ext cx="4937125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9" name="Text Box 5">
            <a:extLst>
              <a:ext uri="{FF2B5EF4-FFF2-40B4-BE49-F238E27FC236}">
                <a16:creationId xmlns:a16="http://schemas.microsoft.com/office/drawing/2014/main" id="{B6C9505A-331B-4BDD-AA42-D75A8FEA20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5157788"/>
            <a:ext cx="774065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chemeClr val="tx1"/>
                </a:solidFill>
              </a:rPr>
              <a:t>图 晶体中的各种点缺陷</a:t>
            </a:r>
          </a:p>
          <a:p>
            <a:pPr algn="ctr" eaLnBrk="1" hangingPunct="1"/>
            <a:r>
              <a:rPr lang="en-US" altLang="zh-CN">
                <a:solidFill>
                  <a:schemeClr val="tx1"/>
                </a:solidFill>
              </a:rPr>
              <a:t>1-</a:t>
            </a:r>
            <a:r>
              <a:rPr lang="zh-CN" altLang="en-US">
                <a:solidFill>
                  <a:srgbClr val="FF0066"/>
                </a:solidFill>
              </a:rPr>
              <a:t>大的置换原子</a:t>
            </a:r>
            <a:r>
              <a:rPr lang="zh-CN" altLang="en-US">
                <a:solidFill>
                  <a:schemeClr val="tx1"/>
                </a:solidFill>
              </a:rPr>
              <a:t>；</a:t>
            </a:r>
            <a:r>
              <a:rPr lang="en-US" altLang="zh-CN">
                <a:solidFill>
                  <a:schemeClr val="tx1"/>
                </a:solidFill>
              </a:rPr>
              <a:t>2-</a:t>
            </a:r>
            <a:r>
              <a:rPr lang="zh-CN" altLang="en-US">
                <a:solidFill>
                  <a:srgbClr val="FF0066"/>
                </a:solidFill>
              </a:rPr>
              <a:t>肖脱基空位</a:t>
            </a:r>
            <a:r>
              <a:rPr lang="zh-CN" altLang="en-US">
                <a:solidFill>
                  <a:schemeClr val="tx1"/>
                </a:solidFill>
              </a:rPr>
              <a:t>；</a:t>
            </a:r>
            <a:r>
              <a:rPr lang="en-US" altLang="zh-CN">
                <a:solidFill>
                  <a:schemeClr val="tx1"/>
                </a:solidFill>
              </a:rPr>
              <a:t>3-</a:t>
            </a:r>
            <a:r>
              <a:rPr lang="zh-CN" altLang="en-US">
                <a:solidFill>
                  <a:srgbClr val="FF0066"/>
                </a:solidFill>
              </a:rPr>
              <a:t>异类间隙原子</a:t>
            </a:r>
            <a:r>
              <a:rPr lang="zh-CN" altLang="en-US">
                <a:solidFill>
                  <a:schemeClr val="tx1"/>
                </a:solidFill>
              </a:rPr>
              <a:t>；</a:t>
            </a:r>
          </a:p>
          <a:p>
            <a:pPr algn="ctr" eaLnBrk="1" hangingPunct="1"/>
            <a:r>
              <a:rPr lang="en-US" altLang="zh-CN">
                <a:solidFill>
                  <a:schemeClr val="tx1"/>
                </a:solidFill>
              </a:rPr>
              <a:t>4-</a:t>
            </a:r>
            <a:r>
              <a:rPr lang="zh-CN" altLang="en-US">
                <a:solidFill>
                  <a:srgbClr val="FF0066"/>
                </a:solidFill>
              </a:rPr>
              <a:t>复合空位</a:t>
            </a:r>
            <a:r>
              <a:rPr lang="zh-CN" altLang="en-US">
                <a:solidFill>
                  <a:schemeClr val="tx1"/>
                </a:solidFill>
              </a:rPr>
              <a:t>；</a:t>
            </a:r>
            <a:r>
              <a:rPr lang="en-US" altLang="zh-CN">
                <a:solidFill>
                  <a:schemeClr val="tx1"/>
                </a:solidFill>
              </a:rPr>
              <a:t>5</a:t>
            </a:r>
            <a:r>
              <a:rPr lang="zh-CN" altLang="en-US">
                <a:solidFill>
                  <a:schemeClr val="tx1"/>
                </a:solidFill>
              </a:rPr>
              <a:t>－</a:t>
            </a:r>
            <a:r>
              <a:rPr lang="zh-CN" altLang="en-US">
                <a:solidFill>
                  <a:srgbClr val="FF0066"/>
                </a:solidFill>
              </a:rPr>
              <a:t>弗兰克尔空位</a:t>
            </a:r>
            <a:r>
              <a:rPr lang="zh-CN" altLang="en-US">
                <a:solidFill>
                  <a:schemeClr val="tx1"/>
                </a:solidFill>
              </a:rPr>
              <a:t>；</a:t>
            </a:r>
            <a:r>
              <a:rPr lang="en-US" altLang="zh-CN">
                <a:solidFill>
                  <a:schemeClr val="tx1"/>
                </a:solidFill>
              </a:rPr>
              <a:t>6-</a:t>
            </a:r>
            <a:r>
              <a:rPr lang="zh-CN" altLang="en-US">
                <a:solidFill>
                  <a:srgbClr val="FF0066"/>
                </a:solidFill>
              </a:rPr>
              <a:t>小的置换原子</a:t>
            </a:r>
          </a:p>
        </p:txBody>
      </p:sp>
      <p:sp>
        <p:nvSpPr>
          <p:cNvPr id="790551" name="Rectangle 23">
            <a:extLst>
              <a:ext uri="{FF2B5EF4-FFF2-40B4-BE49-F238E27FC236}">
                <a16:creationId xmlns:a16="http://schemas.microsoft.com/office/drawing/2014/main" id="{50BCEE3C-B466-4E99-AE23-A721FD2F68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050" y="5445125"/>
            <a:ext cx="1873250" cy="504825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90552" name="Rectangle 24">
            <a:extLst>
              <a:ext uri="{FF2B5EF4-FFF2-40B4-BE49-F238E27FC236}">
                <a16:creationId xmlns:a16="http://schemas.microsoft.com/office/drawing/2014/main" id="{C369ADA9-7358-4751-BEEC-19448372FE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0563" y="5516563"/>
            <a:ext cx="1511300" cy="433387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90553" name="Rectangle 25">
            <a:extLst>
              <a:ext uri="{FF2B5EF4-FFF2-40B4-BE49-F238E27FC236}">
                <a16:creationId xmlns:a16="http://schemas.microsoft.com/office/drawing/2014/main" id="{E5E0B7FE-DC08-455C-891B-CCACD7440F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8125" y="5445125"/>
            <a:ext cx="1873250" cy="504825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90554" name="Rectangle 26">
            <a:extLst>
              <a:ext uri="{FF2B5EF4-FFF2-40B4-BE49-F238E27FC236}">
                <a16:creationId xmlns:a16="http://schemas.microsoft.com/office/drawing/2014/main" id="{14648522-4AF6-4F9D-A042-3FEB5C2239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4663" y="5949950"/>
            <a:ext cx="1800225" cy="504825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90555" name="Rectangle 27">
            <a:extLst>
              <a:ext uri="{FF2B5EF4-FFF2-40B4-BE49-F238E27FC236}">
                <a16:creationId xmlns:a16="http://schemas.microsoft.com/office/drawing/2014/main" id="{0FDFD508-A3AB-4900-8962-37456D33AD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8538" y="5949950"/>
            <a:ext cx="1582737" cy="433388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90556" name="Rectangle 28">
            <a:extLst>
              <a:ext uri="{FF2B5EF4-FFF2-40B4-BE49-F238E27FC236}">
                <a16:creationId xmlns:a16="http://schemas.microsoft.com/office/drawing/2014/main" id="{C7E82DBF-6FD5-4BEF-9BDB-9BAE12F2DF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9563" y="5949950"/>
            <a:ext cx="1873250" cy="504825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90557" name="Text Box 29">
            <a:extLst>
              <a:ext uri="{FF2B5EF4-FFF2-40B4-BE49-F238E27FC236}">
                <a16:creationId xmlns:a16="http://schemas.microsoft.com/office/drawing/2014/main" id="{5D0EAFBD-3C28-46D9-A743-F9EBB05E93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4025" y="2133600"/>
            <a:ext cx="1944688" cy="2292350"/>
          </a:xfrm>
          <a:prstGeom prst="rect">
            <a:avLst/>
          </a:prstGeom>
          <a:solidFill>
            <a:srgbClr val="FFFF99"/>
          </a:solidFill>
          <a:ln w="9525">
            <a:solidFill>
              <a:schemeClr val="accent2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  <a:spcBef>
                <a:spcPct val="50000"/>
              </a:spcBef>
            </a:pPr>
            <a:r>
              <a:rPr kumimoji="0" lang="en-US" altLang="zh-CN">
                <a:solidFill>
                  <a:schemeClr val="tx1"/>
                </a:solidFill>
                <a:latin typeface="黑体" panose="02010609060101010101" pitchFamily="49" charset="-122"/>
              </a:rPr>
              <a:t>  </a:t>
            </a:r>
            <a:r>
              <a:rPr kumimoji="0" lang="zh-CN" altLang="en-US">
                <a:solidFill>
                  <a:schemeClr val="tx1"/>
                </a:solidFill>
                <a:latin typeface="黑体" panose="02010609060101010101" pitchFamily="49" charset="-122"/>
              </a:rPr>
              <a:t>间隙原子和空位均会引起晶格畸变，导致体系能量升高。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7905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0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7905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0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7905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0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7905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0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7905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0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7905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0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0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90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0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790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0538" grpId="0" animBg="1"/>
      <p:bldP spid="790551" grpId="0" animBg="1"/>
      <p:bldP spid="790552" grpId="0" animBg="1"/>
      <p:bldP spid="790553" grpId="0" animBg="1"/>
      <p:bldP spid="790554" grpId="0" animBg="1"/>
      <p:bldP spid="790555" grpId="0" animBg="1"/>
      <p:bldP spid="790556" grpId="0" animBg="1"/>
      <p:bldP spid="79055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日期占位符 3">
            <a:extLst>
              <a:ext uri="{FF2B5EF4-FFF2-40B4-BE49-F238E27FC236}">
                <a16:creationId xmlns:a16="http://schemas.microsoft.com/office/drawing/2014/main" id="{47C9049D-AB94-42B6-97EE-B3EF0F3C743C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2754A824-8CE7-4776-964B-773359A6B74D}" type="datetime10">
              <a:rPr lang="zh-CN" altLang="en-US" sz="1400" b="0" smtClean="0">
                <a:solidFill>
                  <a:schemeClr val="tx1"/>
                </a:solidFill>
              </a:rPr>
              <a:pPr eaLnBrk="1" hangingPunct="1"/>
              <a:t>20:29</a:t>
            </a:fld>
            <a:endParaRPr lang="en-US" altLang="zh-CN" sz="1400" b="0">
              <a:solidFill>
                <a:schemeClr val="tx1"/>
              </a:solidFill>
            </a:endParaRPr>
          </a:p>
        </p:txBody>
      </p:sp>
      <p:sp>
        <p:nvSpPr>
          <p:cNvPr id="15" name="页脚占位符 4">
            <a:extLst>
              <a:ext uri="{FF2B5EF4-FFF2-40B4-BE49-F238E27FC236}">
                <a16:creationId xmlns:a16="http://schemas.microsoft.com/office/drawing/2014/main" id="{418569BE-8409-407E-B130-24DED4E40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机电工程学院</a:t>
            </a:r>
          </a:p>
        </p:txBody>
      </p:sp>
      <p:sp>
        <p:nvSpPr>
          <p:cNvPr id="18436" name="Text Box 2">
            <a:extLst>
              <a:ext uri="{FF2B5EF4-FFF2-40B4-BE49-F238E27FC236}">
                <a16:creationId xmlns:a16="http://schemas.microsoft.com/office/drawing/2014/main" id="{C4B5F35B-844F-40AC-9496-A22F9FCA76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188" y="1341438"/>
            <a:ext cx="1084262" cy="349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0" lang="en-US" altLang="zh-CN" sz="1400">
              <a:solidFill>
                <a:schemeClr val="tx1"/>
              </a:solidFill>
            </a:endParaRPr>
          </a:p>
          <a:p>
            <a:pPr eaLnBrk="1" hangingPunct="1"/>
            <a:endParaRPr kumimoji="0" lang="en-US" altLang="zh-CN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4.0 </a:t>
            </a:r>
            <a:r>
              <a:rPr kumimoji="0" lang="zh-CN" altLang="en-US" sz="1400">
                <a:solidFill>
                  <a:schemeClr val="tx1"/>
                </a:solidFill>
                <a:hlinkClick r:id="rId2" action="ppaction://hlinksldjump"/>
              </a:rPr>
              <a:t>概述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4.1 </a:t>
            </a:r>
            <a:r>
              <a:rPr kumimoji="0" lang="zh-CN" altLang="en-US" sz="1400">
                <a:solidFill>
                  <a:schemeClr val="tx1"/>
                </a:solidFill>
                <a:hlinkClick r:id="rId3" action="ppaction://hlinksldjump"/>
              </a:rPr>
              <a:t>点缺陷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4.2 </a:t>
            </a:r>
            <a:r>
              <a:rPr kumimoji="0" lang="zh-CN" altLang="en-US" sz="1400">
                <a:solidFill>
                  <a:schemeClr val="tx1"/>
                </a:solidFill>
                <a:hlinkClick r:id="rId2" action="ppaction://hlinksldjump"/>
              </a:rPr>
              <a:t>位错的基本概念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4.3 </a:t>
            </a:r>
            <a:r>
              <a:rPr kumimoji="0" lang="zh-CN" altLang="en-US" sz="1400">
                <a:solidFill>
                  <a:schemeClr val="tx1"/>
                </a:solidFill>
                <a:hlinkClick r:id="rId4" action="ppaction://hlinksldjump"/>
              </a:rPr>
              <a:t>位错的能量及交互作用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r>
              <a:rPr kumimoji="0" lang="en-US" altLang="zh-CN" sz="1400">
                <a:solidFill>
                  <a:schemeClr val="tx1"/>
                </a:solidFill>
              </a:rPr>
              <a:t>4.4</a:t>
            </a:r>
            <a:r>
              <a:rPr kumimoji="0" lang="zh-CN" altLang="en-US" sz="1400">
                <a:solidFill>
                  <a:schemeClr val="tx1"/>
                </a:solidFill>
                <a:hlinkClick r:id="rId5" action="ppaction://hlinksldjump"/>
              </a:rPr>
              <a:t>晶体中的界面</a:t>
            </a:r>
            <a:endParaRPr kumimoji="0" lang="zh-CN" altLang="en-US" sz="1400">
              <a:solidFill>
                <a:schemeClr val="tx1"/>
              </a:solidFill>
            </a:endParaRPr>
          </a:p>
          <a:p>
            <a:pPr eaLnBrk="1" hangingPunct="1"/>
            <a:endParaRPr kumimoji="0" lang="en-US" altLang="zh-CN" sz="1400">
              <a:solidFill>
                <a:schemeClr val="tx1"/>
              </a:solidFill>
            </a:endParaRPr>
          </a:p>
        </p:txBody>
      </p:sp>
      <p:grpSp>
        <p:nvGrpSpPr>
          <p:cNvPr id="18437" name="Group 3">
            <a:extLst>
              <a:ext uri="{FF2B5EF4-FFF2-40B4-BE49-F238E27FC236}">
                <a16:creationId xmlns:a16="http://schemas.microsoft.com/office/drawing/2014/main" id="{2A4571E7-4266-4EB5-8056-FB29D0A416FA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6237288"/>
            <a:ext cx="792163" cy="304800"/>
            <a:chOff x="731" y="3838"/>
            <a:chExt cx="615" cy="277"/>
          </a:xfrm>
        </p:grpSpPr>
        <p:sp>
          <p:nvSpPr>
            <p:cNvPr id="18446" name="Text Box 4">
              <a:hlinkClick r:id="rId6" action="ppaction://hlinksldjump"/>
              <a:extLst>
                <a:ext uri="{FF2B5EF4-FFF2-40B4-BE49-F238E27FC236}">
                  <a16:creationId xmlns:a16="http://schemas.microsoft.com/office/drawing/2014/main" id="{16A1AAEC-4034-442F-AD43-89D776AC47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3" y="3838"/>
              <a:ext cx="544" cy="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1400">
                  <a:solidFill>
                    <a:srgbClr val="0000C0"/>
                  </a:solidFill>
                  <a:latin typeface="Tahoma" panose="020B0604030504040204" pitchFamily="34" charset="0"/>
                  <a:hlinkClick r:id="rId6" action="ppaction://hlinksldjump"/>
                </a:rPr>
                <a:t>返回</a:t>
              </a:r>
              <a:endParaRPr lang="zh-CN" altLang="en-US" sz="1400">
                <a:solidFill>
                  <a:srgbClr val="0000C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8447" name="AutoShape 5">
              <a:extLst>
                <a:ext uri="{FF2B5EF4-FFF2-40B4-BE49-F238E27FC236}">
                  <a16:creationId xmlns:a16="http://schemas.microsoft.com/office/drawing/2014/main" id="{C20471E4-04D3-4040-90FC-F0ED5F82AE2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731" y="3838"/>
              <a:ext cx="615" cy="261"/>
            </a:xfrm>
            <a:prstGeom prst="chevron">
              <a:avLst>
                <a:gd name="adj" fmla="val 58908"/>
              </a:avLst>
            </a:prstGeom>
            <a:noFill/>
            <a:ln w="25400" algn="ctr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18438" name="Rectangle 6">
            <a:extLst>
              <a:ext uri="{FF2B5EF4-FFF2-40B4-BE49-F238E27FC236}">
                <a16:creationId xmlns:a16="http://schemas.microsoft.com/office/drawing/2014/main" id="{A662500A-B2CB-4298-9E94-4916F9FD7B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4388" y="620713"/>
            <a:ext cx="1979612" cy="390525"/>
          </a:xfrm>
          <a:prstGeom prst="rect">
            <a:avLst/>
          </a:prstGeom>
          <a:solidFill>
            <a:srgbClr val="CCFFCC">
              <a:alpha val="30196"/>
            </a:srgbClr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9200" prstMaterial="legacyMatte">
            <a:bevelT w="13500" h="13500" prst="angle"/>
            <a:bevelB w="13500" h="13500" prst="angle"/>
            <a:extrusionClr>
              <a:srgbClr val="CCECFF"/>
            </a:extrusionClr>
            <a:contourClr>
              <a:srgbClr val="CCFFCC"/>
            </a:contourClr>
          </a:sp3d>
        </p:spPr>
        <p:txBody>
          <a:bodyPr anchor="ctr">
            <a:flatTx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0" lang="en-US" altLang="zh-CN" sz="2000">
                <a:solidFill>
                  <a:srgbClr val="000099"/>
                </a:solidFill>
              </a:rPr>
              <a:t>4.1 </a:t>
            </a:r>
            <a:r>
              <a:rPr kumimoji="0" lang="zh-CN" altLang="en-US" sz="2000">
                <a:solidFill>
                  <a:schemeClr val="tx2"/>
                </a:solidFill>
              </a:rPr>
              <a:t>点缺陷</a:t>
            </a:r>
            <a:endParaRPr kumimoji="0" lang="zh-CN" altLang="en-US" sz="2000">
              <a:solidFill>
                <a:schemeClr val="tx2"/>
              </a:solidFill>
              <a:latin typeface="宋体" panose="02010600030101010101" pitchFamily="2" charset="-122"/>
            </a:endParaRPr>
          </a:p>
        </p:txBody>
      </p:sp>
      <p:sp>
        <p:nvSpPr>
          <p:cNvPr id="18439" name="AutoShape 7">
            <a:extLst>
              <a:ext uri="{FF2B5EF4-FFF2-40B4-BE49-F238E27FC236}">
                <a16:creationId xmlns:a16="http://schemas.microsoft.com/office/drawing/2014/main" id="{2D30C963-5A05-4DE4-B9FF-87C60DE448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8888" y="2276475"/>
            <a:ext cx="144462" cy="142875"/>
          </a:xfrm>
          <a:prstGeom prst="rightArrow">
            <a:avLst>
              <a:gd name="adj1" fmla="val 50000"/>
              <a:gd name="adj2" fmla="val 25278"/>
            </a:avLst>
          </a:prstGeom>
          <a:noFill/>
          <a:ln w="9525" algn="ctr">
            <a:solidFill>
              <a:srgbClr val="0000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20556" name="Text Box 12">
            <a:extLst>
              <a:ext uri="{FF2B5EF4-FFF2-40B4-BE49-F238E27FC236}">
                <a16:creationId xmlns:a16="http://schemas.microsoft.com/office/drawing/2014/main" id="{2C12CD52-B8F3-40DC-8A9F-42B931E4E4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13" y="1916113"/>
            <a:ext cx="7273925" cy="281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  <a:spcAft>
                <a:spcPct val="25000"/>
              </a:spcAft>
              <a:buClr>
                <a:srgbClr val="FF0066"/>
              </a:buClr>
              <a:buSzPct val="80000"/>
              <a:buFont typeface="Wingdings" panose="05000000000000000000" pitchFamily="2" charset="2"/>
              <a:buNone/>
            </a:pPr>
            <a:r>
              <a:rPr lang="zh-CN" altLang="en-US">
                <a:solidFill>
                  <a:srgbClr val="FB359D"/>
                </a:solidFill>
                <a:latin typeface="黑体" panose="02010609060101010101" pitchFamily="49" charset="-122"/>
              </a:rPr>
              <a:t>点缺陷可以导致</a:t>
            </a:r>
          </a:p>
          <a:p>
            <a:pPr eaLnBrk="1" hangingPunct="1">
              <a:buClr>
                <a:srgbClr val="FF0066"/>
              </a:buClr>
              <a:buFont typeface="Wingdings" panose="05000000000000000000" pitchFamily="2" charset="2"/>
              <a:buChar char="Ø"/>
            </a:pPr>
            <a:r>
              <a:rPr kumimoji="0" lang="zh-CN" altLang="en-US">
                <a:solidFill>
                  <a:schemeClr val="tx1"/>
                </a:solidFill>
                <a:latin typeface="黑体" panose="02010609060101010101" pitchFamily="49" charset="-122"/>
              </a:rPr>
              <a:t>点阵畸变</a:t>
            </a:r>
          </a:p>
          <a:p>
            <a:pPr eaLnBrk="1" hangingPunct="1"/>
            <a:r>
              <a:rPr kumimoji="0" lang="zh-CN" altLang="en-US">
                <a:solidFill>
                  <a:schemeClr val="tx1"/>
                </a:solidFill>
                <a:latin typeface="黑体" panose="02010609060101010101" pitchFamily="49" charset="-122"/>
              </a:rPr>
              <a:t>    使晶体的内能升高，</a:t>
            </a:r>
            <a:r>
              <a:rPr kumimoji="0" lang="zh-CN" altLang="en-US">
                <a:solidFill>
                  <a:schemeClr val="accent2"/>
                </a:solidFill>
                <a:latin typeface="黑体" panose="02010609060101010101" pitchFamily="49" charset="-122"/>
              </a:rPr>
              <a:t>降低了晶体的热力学稳定性</a:t>
            </a:r>
            <a:r>
              <a:rPr kumimoji="0" lang="zh-CN" altLang="en-US">
                <a:solidFill>
                  <a:schemeClr val="tx1"/>
                </a:solidFill>
                <a:latin typeface="黑体" panose="02010609060101010101" pitchFamily="49" charset="-122"/>
              </a:rPr>
              <a:t>。</a:t>
            </a:r>
          </a:p>
          <a:p>
            <a:pPr eaLnBrk="1" hangingPunct="1"/>
            <a:endParaRPr kumimoji="0" lang="zh-CN" altLang="en-US">
              <a:solidFill>
                <a:schemeClr val="tx1"/>
              </a:solidFill>
              <a:latin typeface="黑体" panose="02010609060101010101" pitchFamily="49" charset="-122"/>
            </a:endParaRPr>
          </a:p>
          <a:p>
            <a:pPr eaLnBrk="1" hangingPunct="1">
              <a:buClr>
                <a:srgbClr val="FF0066"/>
              </a:buClr>
              <a:buFont typeface="Wingdings" panose="05000000000000000000" pitchFamily="2" charset="2"/>
              <a:buChar char="Ø"/>
            </a:pPr>
            <a:r>
              <a:rPr kumimoji="0" lang="zh-CN" altLang="en-US">
                <a:solidFill>
                  <a:schemeClr val="tx1"/>
                </a:solidFill>
                <a:latin typeface="黑体" panose="02010609060101010101" pitchFamily="49" charset="-122"/>
              </a:rPr>
              <a:t>增大了原于排列的混乱程度，并改变了其周围原子的振动频率，引起组态熵和振动熵的改变，使晶体熵值增大，</a:t>
            </a:r>
            <a:r>
              <a:rPr kumimoji="0" lang="zh-CN" altLang="en-US">
                <a:solidFill>
                  <a:schemeClr val="accent2"/>
                </a:solidFill>
                <a:latin typeface="黑体" panose="02010609060101010101" pitchFamily="49" charset="-122"/>
              </a:rPr>
              <a:t>增加了晶体的热力学稳定性</a:t>
            </a:r>
            <a:r>
              <a:rPr kumimoji="0" lang="zh-CN" altLang="en-US">
                <a:solidFill>
                  <a:schemeClr val="tx1"/>
                </a:solidFill>
                <a:latin typeface="黑体" panose="02010609060101010101" pitchFamily="49" charset="-122"/>
              </a:rPr>
              <a:t>。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20557" name="AutoShape 13">
            <a:extLst>
              <a:ext uri="{FF2B5EF4-FFF2-40B4-BE49-F238E27FC236}">
                <a16:creationId xmlns:a16="http://schemas.microsoft.com/office/drawing/2014/main" id="{43E85E9C-F349-4E36-A6A3-BE49EBB20E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75700" y="6459538"/>
            <a:ext cx="288925" cy="331787"/>
          </a:xfrm>
          <a:prstGeom prst="horizontalScroll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rIns="92075" bIns="46038" anchor="ctr"/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20559" name="Rectangle 15">
            <a:extLst>
              <a:ext uri="{FF2B5EF4-FFF2-40B4-BE49-F238E27FC236}">
                <a16:creationId xmlns:a16="http://schemas.microsoft.com/office/drawing/2014/main" id="{32B43094-F0B4-4E93-B116-FC91531CCB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2275" y="4819650"/>
            <a:ext cx="6840538" cy="1562100"/>
          </a:xfrm>
          <a:prstGeom prst="rect">
            <a:avLst/>
          </a:prstGeom>
          <a:solidFill>
            <a:srgbClr val="CCFFFF"/>
          </a:solidFill>
          <a:ln w="9525" algn="ctr">
            <a:solidFill>
              <a:srgbClr val="FF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0">
                <a:solidFill>
                  <a:schemeClr val="tx1"/>
                </a:solidFill>
              </a:rPr>
              <a:t>由于存在着这两个互为</a:t>
            </a:r>
            <a:r>
              <a:rPr lang="zh-CN" altLang="en-US" b="0">
                <a:solidFill>
                  <a:srgbClr val="CC0000"/>
                </a:solidFill>
              </a:rPr>
              <a:t>矛盾</a:t>
            </a:r>
            <a:r>
              <a:rPr lang="zh-CN" altLang="en-US" b="0">
                <a:solidFill>
                  <a:schemeClr val="tx1"/>
                </a:solidFill>
              </a:rPr>
              <a:t>的因素，晶体中的点缺陷在一定温度下有一定的</a:t>
            </a:r>
            <a:r>
              <a:rPr lang="zh-CN" altLang="en-US" b="0">
                <a:solidFill>
                  <a:srgbClr val="CC0000"/>
                </a:solidFill>
              </a:rPr>
              <a:t>平衡数目</a:t>
            </a:r>
            <a:r>
              <a:rPr lang="zh-CN" altLang="en-US" b="0">
                <a:solidFill>
                  <a:schemeClr val="tx1"/>
                </a:solidFill>
              </a:rPr>
              <a:t>，这时点缺陷的浓度就称为它们在该温度下的</a:t>
            </a:r>
            <a:r>
              <a:rPr lang="zh-CN" altLang="en-US" b="0">
                <a:solidFill>
                  <a:srgbClr val="CC0000"/>
                </a:solidFill>
              </a:rPr>
              <a:t>热力学平衡浓度</a:t>
            </a:r>
            <a:r>
              <a:rPr lang="zh-CN" altLang="en-US" b="0">
                <a:solidFill>
                  <a:schemeClr val="tx1"/>
                </a:solidFill>
              </a:rPr>
              <a:t>。</a:t>
            </a:r>
          </a:p>
        </p:txBody>
      </p:sp>
      <p:sp>
        <p:nvSpPr>
          <p:cNvPr id="620560" name="Rectangle 16">
            <a:extLst>
              <a:ext uri="{FF2B5EF4-FFF2-40B4-BE49-F238E27FC236}">
                <a16:creationId xmlns:a16="http://schemas.microsoft.com/office/drawing/2014/main" id="{ADAD1A3B-6709-4AEC-A144-E2A3357A10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6375" y="1341438"/>
            <a:ext cx="40322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chemeClr val="accent2"/>
                </a:solidFill>
                <a:latin typeface="黑体" panose="02010609060101010101" pitchFamily="49" charset="-122"/>
              </a:rPr>
              <a:t>1.</a:t>
            </a:r>
            <a:r>
              <a:rPr lang="zh-CN" altLang="en-US" sz="2800">
                <a:solidFill>
                  <a:schemeClr val="accent2"/>
                </a:solidFill>
                <a:latin typeface="黑体" panose="02010609060101010101" pitchFamily="49" charset="-122"/>
              </a:rPr>
              <a:t>平衡点缺陷及其浓度</a:t>
            </a:r>
          </a:p>
        </p:txBody>
      </p:sp>
      <p:sp>
        <p:nvSpPr>
          <p:cNvPr id="18444" name="Text Box 17">
            <a:extLst>
              <a:ext uri="{FF2B5EF4-FFF2-40B4-BE49-F238E27FC236}">
                <a16:creationId xmlns:a16="http://schemas.microsoft.com/office/drawing/2014/main" id="{BA79A107-74C9-4B7A-AA07-84C51E23AE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13" y="620713"/>
            <a:ext cx="32448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/>
              <a:t>二、点缺陷的产生</a:t>
            </a:r>
          </a:p>
        </p:txBody>
      </p:sp>
      <p:sp>
        <p:nvSpPr>
          <p:cNvPr id="620562" name="Text Box 18">
            <a:extLst>
              <a:ext uri="{FF2B5EF4-FFF2-40B4-BE49-F238E27FC236}">
                <a16:creationId xmlns:a16="http://schemas.microsoft.com/office/drawing/2014/main" id="{FFD23A18-DDC4-42E9-9BA9-FDDD435C39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6463" y="2133600"/>
            <a:ext cx="23955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/>
              <a:t>ΔA=ΔU—TΔS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20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20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20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20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20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20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20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620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0556" grpId="0" build="allAtOnce"/>
      <p:bldP spid="620557" grpId="0" animBg="1"/>
      <p:bldP spid="620559" grpId="0" animBg="1"/>
      <p:bldP spid="620560" grpId="0"/>
      <p:bldP spid="62056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0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ubmit"/>
  <p:tag name="RAINPROBLEMTYPE" val="MultipleChoic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0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ubmit"/>
  <p:tag name="RAINPROBLEMTYPE" val="MultipleChoic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0.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ubmit"/>
  <p:tag name="RAINPROBLEMTYPE" val="MultipleChoic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0.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ubmit"/>
  <p:tag name="RAINPROBLEMTYPE" val="MultipleChoic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ubmit"/>
  <p:tag name="RAINPROBLEMTYPE" val="MultipleChoice"/>
</p:tagLst>
</file>

<file path=ppt/theme/theme1.xml><?xml version="1.0" encoding="utf-8"?>
<a:theme xmlns:a="http://schemas.openxmlformats.org/drawingml/2006/main" name="3_默认设计模板">
  <a:themeElements>
    <a:clrScheme name="3_默认设计模板 10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FF0000"/>
      </a:hlink>
      <a:folHlink>
        <a:srgbClr val="0000CC"/>
      </a:folHlink>
    </a:clrScheme>
    <a:fontScheme name="3_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3_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默认设计模板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80808"/>
        </a:hlink>
        <a:folHlink>
          <a:srgbClr val="00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默认设计模板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FF00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默认设计模板 10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FF0000"/>
        </a:hlink>
        <a:folHlink>
          <a:srgbClr val="00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默认设计模板">
  <a:themeElements>
    <a:clrScheme name="4_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4_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4_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默认设计模板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80808"/>
        </a:hlink>
        <a:folHlink>
          <a:srgbClr val="00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默认设计模板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FF00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默认设计模板 10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FF0000"/>
        </a:hlink>
        <a:folHlink>
          <a:srgbClr val="00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5_默认设计模板">
  <a:themeElements>
    <a:clrScheme name="5_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5_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5_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默认设计模板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80808"/>
        </a:hlink>
        <a:folHlink>
          <a:srgbClr val="00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默认设计模板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FF00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默认设计模板 10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FF0000"/>
        </a:hlink>
        <a:folHlink>
          <a:srgbClr val="00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默认设计模板">
  <a:themeElements>
    <a:clrScheme name="1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FF00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FF0000"/>
        </a:hlink>
        <a:folHlink>
          <a:srgbClr val="00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1663</TotalTime>
  <Words>2454</Words>
  <Application>Microsoft Office PowerPoint</Application>
  <PresentationFormat>全屏显示(4:3)</PresentationFormat>
  <Paragraphs>491</Paragraphs>
  <Slides>35</Slides>
  <Notes>0</Notes>
  <HiddenSlides>0</HiddenSlides>
  <MMClips>0</MMClips>
  <ScaleCrop>false</ScaleCrop>
  <HeadingPairs>
    <vt:vector size="10" baseType="variant">
      <vt:variant>
        <vt:lpstr>已用的字体</vt:lpstr>
      </vt:variant>
      <vt:variant>
        <vt:i4>9</vt:i4>
      </vt:variant>
      <vt:variant>
        <vt:lpstr>主题</vt:lpstr>
      </vt:variant>
      <vt:variant>
        <vt:i4>4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35</vt:i4>
      </vt:variant>
      <vt:variant>
        <vt:lpstr>自定义放映</vt:lpstr>
      </vt:variant>
      <vt:variant>
        <vt:i4>12</vt:i4>
      </vt:variant>
    </vt:vector>
  </HeadingPairs>
  <TitlesOfParts>
    <vt:vector size="63" baseType="lpstr">
      <vt:lpstr>方正大黑简体</vt:lpstr>
      <vt:lpstr>宋体</vt:lpstr>
      <vt:lpstr>Arial</vt:lpstr>
      <vt:lpstr>Microsoft Yahei</vt:lpstr>
      <vt:lpstr>Tahoma</vt:lpstr>
      <vt:lpstr>Times New Roman</vt:lpstr>
      <vt:lpstr>Verdana</vt:lpstr>
      <vt:lpstr>Wingdings</vt:lpstr>
      <vt:lpstr>黑体</vt:lpstr>
      <vt:lpstr>3_默认设计模板</vt:lpstr>
      <vt:lpstr>4_默认设计模板</vt:lpstr>
      <vt:lpstr>5_默认设计模板</vt:lpstr>
      <vt:lpstr>1_默认设计模板</vt:lpstr>
      <vt:lpstr>Equation</vt:lpstr>
      <vt:lpstr>公式</vt:lpstr>
      <vt:lpstr>Image</vt:lpstr>
      <vt:lpstr>第四章 晶体缺陷</vt:lpstr>
      <vt:lpstr>PowerPoint 演示文稿</vt:lpstr>
      <vt:lpstr>理想晶体与实际晶体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热缺陷产生示意图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点缺陷类型</vt:lpstr>
      <vt:lpstr>肖脱基空位</vt:lpstr>
      <vt:lpstr>空位运动</vt:lpstr>
      <vt:lpstr>两种空位</vt:lpstr>
      <vt:lpstr>空位的迁移</vt:lpstr>
      <vt:lpstr>空位形成能</vt:lpstr>
      <vt:lpstr>单质热缺陷</vt:lpstr>
      <vt:lpstr>离子化合物热缺陷</vt:lpstr>
      <vt:lpstr>离子晶体肖脱基空位1</vt:lpstr>
      <vt:lpstr>离子晶体肖特基空位2</vt:lpstr>
      <vt:lpstr>热振动</vt:lpstr>
      <vt:lpstr>金无足赤</vt:lpstr>
    </vt:vector>
  </TitlesOfParts>
  <Company>haut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材料科学基础</dc:title>
  <dc:creator>cgy</dc:creator>
  <cp:lastModifiedBy>gy c</cp:lastModifiedBy>
  <cp:revision>99</cp:revision>
  <dcterms:created xsi:type="dcterms:W3CDTF">2010-11-08T13:43:44Z</dcterms:created>
  <dcterms:modified xsi:type="dcterms:W3CDTF">2019-01-19T14:33:23Z</dcterms:modified>
</cp:coreProperties>
</file>