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5"/>
  </p:notesMasterIdLst>
  <p:sldIdLst>
    <p:sldId id="503" r:id="rId2"/>
    <p:sldId id="257" r:id="rId3"/>
    <p:sldId id="502" r:id="rId4"/>
    <p:sldId id="427" r:id="rId5"/>
    <p:sldId id="432" r:id="rId6"/>
    <p:sldId id="433" r:id="rId7"/>
    <p:sldId id="504" r:id="rId8"/>
    <p:sldId id="505" r:id="rId9"/>
    <p:sldId id="506" r:id="rId10"/>
    <p:sldId id="507" r:id="rId11"/>
    <p:sldId id="508" r:id="rId12"/>
    <p:sldId id="509" r:id="rId13"/>
    <p:sldId id="510" r:id="rId14"/>
    <p:sldId id="511" r:id="rId15"/>
    <p:sldId id="512" r:id="rId16"/>
    <p:sldId id="513" r:id="rId17"/>
    <p:sldId id="514" r:id="rId18"/>
    <p:sldId id="515" r:id="rId19"/>
    <p:sldId id="517" r:id="rId20"/>
    <p:sldId id="519" r:id="rId21"/>
    <p:sldId id="520" r:id="rId22"/>
    <p:sldId id="518" r:id="rId23"/>
    <p:sldId id="521" r:id="rId24"/>
  </p:sldIdLst>
  <p:sldSz cx="5715000" cy="9144000" type="screen16x10"/>
  <p:notesSz cx="6858000" cy="9144000"/>
  <p:custShowLst>
    <p:custShow name="点缺陷类型" id="0">
      <p:sldLst/>
    </p:custShow>
    <p:custShow name="肖脱基空位" id="1">
      <p:sldLst/>
    </p:custShow>
    <p:custShow name="空位运动" id="2">
      <p:sldLst/>
    </p:custShow>
    <p:custShow name="两种空位" id="3">
      <p:sldLst/>
    </p:custShow>
    <p:custShow name="空位的迁移" id="4">
      <p:sldLst/>
    </p:custShow>
    <p:custShow name="空位形成能" id="5">
      <p:sldLst/>
    </p:custShow>
    <p:custShow name="单质热缺陷" id="6">
      <p:sldLst/>
    </p:custShow>
    <p:custShow name="离子化合物热缺陷" id="7">
      <p:sldLst/>
    </p:custShow>
    <p:custShow name="离子晶体肖脱基空位1" id="8">
      <p:sldLst/>
    </p:custShow>
    <p:custShow name="离子晶体肖特基空位2" id="9">
      <p:sldLst/>
    </p:custShow>
    <p:custShow name="热振动" id="10">
      <p:sldLst/>
    </p:custShow>
    <p:custShow name="金无足赤" id="11">
      <p:sldLst/>
    </p:custShow>
  </p:custShow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1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94AB"/>
    <a:srgbClr val="93A3B3"/>
    <a:srgbClr val="C6CCD4"/>
    <a:srgbClr val="C6CCD5"/>
    <a:srgbClr val="2E2173"/>
    <a:srgbClr val="35327E"/>
    <a:srgbClr val="8999AC"/>
    <a:srgbClr val="3B2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2" d="100"/>
          <a:sy n="62" d="100"/>
        </p:scale>
        <p:origin x="1128" y="72"/>
      </p:cViewPr>
      <p:guideLst>
        <p:guide orient="horz" pos="2880"/>
        <p:guide pos="18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>
            <a:extLst>
              <a:ext uri="{FF2B5EF4-FFF2-40B4-BE49-F238E27FC236}">
                <a16:creationId xmlns:a16="http://schemas.microsoft.com/office/drawing/2014/main" id="{E10D8A52-7A7B-47CF-A971-559FA27BB34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9987" name="Rectangle 3">
            <a:extLst>
              <a:ext uri="{FF2B5EF4-FFF2-40B4-BE49-F238E27FC236}">
                <a16:creationId xmlns:a16="http://schemas.microsoft.com/office/drawing/2014/main" id="{DB785890-51F1-493B-B8E4-6BA08185B18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D1C3982-BEE9-4FF4-97E3-9470FA6D185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57438" y="685800"/>
            <a:ext cx="21431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9" name="Rectangle 5">
            <a:extLst>
              <a:ext uri="{FF2B5EF4-FFF2-40B4-BE49-F238E27FC236}">
                <a16:creationId xmlns:a16="http://schemas.microsoft.com/office/drawing/2014/main" id="{89A7FFD8-4F5D-4F18-89CC-8BC4571AAB9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69990" name="Rectangle 6">
            <a:extLst>
              <a:ext uri="{FF2B5EF4-FFF2-40B4-BE49-F238E27FC236}">
                <a16:creationId xmlns:a16="http://schemas.microsoft.com/office/drawing/2014/main" id="{D8AA28EB-2463-4F2D-98A7-4438E6696DD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9991" name="Rectangle 7">
            <a:extLst>
              <a:ext uri="{FF2B5EF4-FFF2-40B4-BE49-F238E27FC236}">
                <a16:creationId xmlns:a16="http://schemas.microsoft.com/office/drawing/2014/main" id="{ED6A3B84-36B1-4D7E-903A-336DDD9EA2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b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D412157-1E93-4A65-8C97-3EDC35E341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>
            <a:extLst>
              <a:ext uri="{FF2B5EF4-FFF2-40B4-BE49-F238E27FC236}">
                <a16:creationId xmlns:a16="http://schemas.microsoft.com/office/drawing/2014/main" id="{2E33DD82-BDB2-43DE-AA7C-47F13E0A4A6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2357438" y="685800"/>
            <a:ext cx="2143125" cy="3429000"/>
          </a:xfrm>
          <a:ln/>
        </p:spPr>
      </p:sp>
      <p:sp>
        <p:nvSpPr>
          <p:cNvPr id="52227" name="备注占位符 2">
            <a:extLst>
              <a:ext uri="{FF2B5EF4-FFF2-40B4-BE49-F238E27FC236}">
                <a16:creationId xmlns:a16="http://schemas.microsoft.com/office/drawing/2014/main" id="{6B5BF943-E089-4E08-BD52-5136D562B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2228" name="灯片编号占位符 3">
            <a:extLst>
              <a:ext uri="{FF2B5EF4-FFF2-40B4-BE49-F238E27FC236}">
                <a16:creationId xmlns:a16="http://schemas.microsoft.com/office/drawing/2014/main" id="{9451635E-6DEB-4BA9-8D57-149EC0AF3C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A370B1-5CC6-4872-B101-21F405CE238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7076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>
            <a:extLst>
              <a:ext uri="{FF2B5EF4-FFF2-40B4-BE49-F238E27FC236}">
                <a16:creationId xmlns:a16="http://schemas.microsoft.com/office/drawing/2014/main" id="{3236F1B7-F5F6-4EA8-90C8-1C228780793A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0" y="1308104"/>
            <a:ext cx="5715000" cy="19261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28625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125" b="0" i="0" u="none" strike="noStrike" kern="1200" cap="none" spc="0" normalizeH="0" baseline="0" noProof="0">
              <a:ln>
                <a:noFill/>
              </a:ln>
              <a:solidFill>
                <a:srgbClr val="6666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5" name="Object 16">
            <a:extLst>
              <a:ext uri="{FF2B5EF4-FFF2-40B4-BE49-F238E27FC236}">
                <a16:creationId xmlns:a16="http://schemas.microsoft.com/office/drawing/2014/main" id="{14E1A20A-4644-48D9-9FD2-02296C4C540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2"/>
          <a:ext cx="5715000" cy="130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Image" r:id="rId3" imgW="10387302" imgH="1205924" progId="">
                  <p:embed/>
                </p:oleObj>
              </mc:Choice>
              <mc:Fallback>
                <p:oleObj name="Image" r:id="rId3" imgW="10387302" imgH="1205924" progId="">
                  <p:embed/>
                  <p:pic>
                    <p:nvPicPr>
                      <p:cNvPr id="5" name="Object 16">
                        <a:extLst>
                          <a:ext uri="{FF2B5EF4-FFF2-40B4-BE49-F238E27FC236}">
                            <a16:creationId xmlns:a16="http://schemas.microsoft.com/office/drawing/2014/main" id="{14E1A20A-4644-48D9-9FD2-02296C4C54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"/>
                        <a:ext cx="5715000" cy="130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74">
            <a:extLst>
              <a:ext uri="{FF2B5EF4-FFF2-40B4-BE49-F238E27FC236}">
                <a16:creationId xmlns:a16="http://schemas.microsoft.com/office/drawing/2014/main" id="{299B11F2-2011-462A-AF05-D22914E88C4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1524000"/>
            <a:ext cx="5715000" cy="76200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28625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125" b="0" i="0" u="none" strike="noStrike" kern="1200" cap="none" spc="0" normalizeH="0" baseline="0" noProof="0">
              <a:ln>
                <a:noFill/>
              </a:ln>
              <a:solidFill>
                <a:srgbClr val="6666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96F2702-B900-473A-9992-00D7BEDACFC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91690" y="39192"/>
            <a:ext cx="1222593" cy="11620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28C3538-490C-492A-9C82-B4004B9E9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9192"/>
            <a:ext cx="1215705" cy="121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747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0BFA2E4-363F-4F9B-B39B-55560889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4" y="251520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5366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0BFA2E4-363F-4F9B-B39B-55560889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4" y="251520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5582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0BFA2E4-363F-4F9B-B39B-55560889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4" y="251520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88758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0BFA2E4-363F-4F9B-B39B-55560889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4" y="251520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9613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0BFA2E4-363F-4F9B-B39B-55560889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4" y="251520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691926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0BFA2E4-363F-4F9B-B39B-55560889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4" y="251520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428949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0BFA2E4-363F-4F9B-B39B-55560889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4" y="251520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8785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0BFA2E4-363F-4F9B-B39B-55560889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044" y="251520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9849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1359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850236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678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>
            <a:extLst>
              <a:ext uri="{FF2B5EF4-FFF2-40B4-BE49-F238E27FC236}">
                <a16:creationId xmlns:a16="http://schemas.microsoft.com/office/drawing/2014/main" id="{3236F1B7-F5F6-4EA8-90C8-1C228780793A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0" y="1308104"/>
            <a:ext cx="5715000" cy="19261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28625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125" b="0" i="0" u="none" strike="noStrike" kern="1200" cap="none" spc="0" normalizeH="0" baseline="0" noProof="0">
              <a:ln>
                <a:noFill/>
              </a:ln>
              <a:solidFill>
                <a:srgbClr val="6666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5" name="Object 16">
            <a:extLst>
              <a:ext uri="{FF2B5EF4-FFF2-40B4-BE49-F238E27FC236}">
                <a16:creationId xmlns:a16="http://schemas.microsoft.com/office/drawing/2014/main" id="{14E1A20A-4644-48D9-9FD2-02296C4C5403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0" y="611560"/>
          <a:ext cx="5715000" cy="696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Image" r:id="rId3" imgW="10387302" imgH="1205924" progId="">
                  <p:embed/>
                </p:oleObj>
              </mc:Choice>
              <mc:Fallback>
                <p:oleObj name="Image" r:id="rId3" imgW="10387302" imgH="1205924" progId="">
                  <p:embed/>
                  <p:pic>
                    <p:nvPicPr>
                      <p:cNvPr id="5" name="Object 16">
                        <a:extLst>
                          <a:ext uri="{FF2B5EF4-FFF2-40B4-BE49-F238E27FC236}">
                            <a16:creationId xmlns:a16="http://schemas.microsoft.com/office/drawing/2014/main" id="{14E1A20A-4644-48D9-9FD2-02296C4C54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11560"/>
                        <a:ext cx="5715000" cy="6965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74">
            <a:extLst>
              <a:ext uri="{FF2B5EF4-FFF2-40B4-BE49-F238E27FC236}">
                <a16:creationId xmlns:a16="http://schemas.microsoft.com/office/drawing/2014/main" id="{299B11F2-2011-462A-AF05-D22914E88C4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1524000"/>
            <a:ext cx="5715000" cy="76200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28625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125" b="0" i="0" u="none" strike="noStrike" kern="1200" cap="none" spc="0" normalizeH="0" baseline="0" noProof="0">
              <a:ln>
                <a:noFill/>
              </a:ln>
              <a:solidFill>
                <a:srgbClr val="6666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96F2702-B900-473A-9992-00D7BEDACFC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81946" y="539552"/>
            <a:ext cx="783866" cy="8440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28C3538-490C-492A-9C82-B4004B9E9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8" y="691936"/>
            <a:ext cx="590454" cy="59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35074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08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1019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8814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1044" y="155509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>
              <a:defRPr sz="1313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0875" y="1554692"/>
            <a:ext cx="5143500" cy="6034617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0336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>
            <a:extLst>
              <a:ext uri="{FF2B5EF4-FFF2-40B4-BE49-F238E27FC236}">
                <a16:creationId xmlns:a16="http://schemas.microsoft.com/office/drawing/2014/main" id="{5282B396-672B-4D78-9261-B8AF3938FFF8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0" y="1308104"/>
            <a:ext cx="5715000" cy="19261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28625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125" b="0" i="0" u="none" strike="noStrike" kern="1200" cap="none" spc="0" normalizeH="0" baseline="0" noProof="0">
              <a:ln>
                <a:noFill/>
              </a:ln>
              <a:solidFill>
                <a:srgbClr val="6666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1027" name="Object 16">
            <a:extLst>
              <a:ext uri="{FF2B5EF4-FFF2-40B4-BE49-F238E27FC236}">
                <a16:creationId xmlns:a16="http://schemas.microsoft.com/office/drawing/2014/main" id="{841CD3F1-9AFE-4898-968D-B420B9A7356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0" y="3090"/>
          <a:ext cx="5715000" cy="130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age" r:id="rId20" imgW="10387302" imgH="1205924" progId="">
                  <p:embed/>
                </p:oleObj>
              </mc:Choice>
              <mc:Fallback>
                <p:oleObj name="Image" r:id="rId20" imgW="10387302" imgH="1205924" progId="">
                  <p:embed/>
                  <p:pic>
                    <p:nvPicPr>
                      <p:cNvPr id="1027" name="Object 16">
                        <a:extLst>
                          <a:ext uri="{FF2B5EF4-FFF2-40B4-BE49-F238E27FC236}">
                            <a16:creationId xmlns:a16="http://schemas.microsoft.com/office/drawing/2014/main" id="{841CD3F1-9AFE-4898-968D-B420B9A735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090"/>
                        <a:ext cx="5715000" cy="130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49CAC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6666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>
            <a:extLst>
              <a:ext uri="{FF2B5EF4-FFF2-40B4-BE49-F238E27FC236}">
                <a16:creationId xmlns:a16="http://schemas.microsoft.com/office/drawing/2014/main" id="{EA6FBBF2-903F-471A-B0D9-8CC8A76AD2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1682751"/>
            <a:ext cx="5143500" cy="699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98E50A6-8D78-428C-A7CA-43FAB85DC56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5750" y="8595787"/>
            <a:ext cx="1333500" cy="42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264" b="1">
                <a:latin typeface="+mn-lt"/>
                <a:ea typeface="宋体" pitchFamily="2" charset="-122"/>
              </a:defRPr>
            </a:lvl1pPr>
          </a:lstStyle>
          <a:p>
            <a:pPr defTabSz="428625">
              <a:lnSpc>
                <a:spcPct val="115000"/>
              </a:lnSpc>
              <a:defRPr/>
            </a:pPr>
            <a:endParaRPr kumimoji="1" lang="en-US" altLang="zh-CN">
              <a:solidFill>
                <a:srgbClr val="0000C0"/>
              </a:solidFill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8E4CA649-A4FD-40F0-AD0F-3CB7A04D67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5688" y="8610603"/>
            <a:ext cx="1809750" cy="42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64">
                <a:latin typeface="+mn-lt"/>
                <a:ea typeface="宋体" pitchFamily="2" charset="-122"/>
              </a:defRPr>
            </a:lvl1pPr>
          </a:lstStyle>
          <a:p>
            <a:pPr defTabSz="428625">
              <a:lnSpc>
                <a:spcPct val="115000"/>
              </a:lnSpc>
              <a:defRPr/>
            </a:pPr>
            <a:endParaRPr kumimoji="1" lang="zh-CN" altLang="en-US" b="0">
              <a:solidFill>
                <a:srgbClr val="0000C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1BFAE6D-55E5-439D-9223-25A5C3B176F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9914" y="8591554"/>
            <a:ext cx="1333500" cy="42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264">
                <a:latin typeface="Verdana" panose="020B0604030504040204" pitchFamily="34" charset="0"/>
              </a:defRPr>
            </a:lvl1pPr>
          </a:lstStyle>
          <a:p>
            <a:pPr defTabSz="428625">
              <a:lnSpc>
                <a:spcPct val="115000"/>
              </a:lnSpc>
              <a:defRPr/>
            </a:pPr>
            <a:fld id="{9EA59A41-86A5-4D1C-A07C-54564A2AE174}" type="slidenum">
              <a:rPr kumimoji="1" lang="zh-CN" altLang="en-US" b="0" smtClean="0">
                <a:solidFill>
                  <a:srgbClr val="0000C0"/>
                </a:solidFill>
              </a:rPr>
              <a:pPr defTabSz="428625">
                <a:lnSpc>
                  <a:spcPct val="115000"/>
                </a:lnSpc>
                <a:defRPr/>
              </a:pPr>
              <a:t>‹#›</a:t>
            </a:fld>
            <a:endParaRPr kumimoji="1" lang="en-US" altLang="zh-CN" b="0">
              <a:solidFill>
                <a:srgbClr val="0000C0"/>
              </a:solidFill>
            </a:endParaRPr>
          </a:p>
        </p:txBody>
      </p:sp>
      <p:sp>
        <p:nvSpPr>
          <p:cNvPr id="1033" name="Text Box 74">
            <a:extLst>
              <a:ext uri="{FF2B5EF4-FFF2-40B4-BE49-F238E27FC236}">
                <a16:creationId xmlns:a16="http://schemas.microsoft.com/office/drawing/2014/main" id="{D5EBD173-8952-4433-8810-5D36E4424C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1524000"/>
            <a:ext cx="5715000" cy="76200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28625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125" b="0" i="0" u="none" strike="noStrike" kern="1200" cap="none" spc="0" normalizeH="0" baseline="0" noProof="0">
              <a:ln>
                <a:noFill/>
              </a:ln>
              <a:solidFill>
                <a:srgbClr val="6666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EAF5095-3D11-4101-BAA0-B3FB278564E0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4391690" y="39192"/>
            <a:ext cx="1222593" cy="11620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AEBEC01-C093-4126-9DB0-FB84EFC97362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9192"/>
            <a:ext cx="1215705" cy="121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19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Verdana" pitchFamily="34" charset="0"/>
        </a:defRPr>
      </a:lvl5pPr>
      <a:lvl6pPr marL="120548" algn="r" rtl="0" fontAlgn="base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Verdana" pitchFamily="34" charset="0"/>
        </a:defRPr>
      </a:lvl6pPr>
      <a:lvl7pPr marL="241096" algn="r" rtl="0" fontAlgn="base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Verdana" pitchFamily="34" charset="0"/>
        </a:defRPr>
      </a:lvl7pPr>
      <a:lvl8pPr marL="361644" algn="r" rtl="0" fontAlgn="base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Verdana" pitchFamily="34" charset="0"/>
        </a:defRPr>
      </a:lvl8pPr>
      <a:lvl9pPr marL="482191" algn="r" rtl="0" fontAlgn="base">
        <a:spcBef>
          <a:spcPct val="0"/>
        </a:spcBef>
        <a:spcAft>
          <a:spcPct val="0"/>
        </a:spcAft>
        <a:defRPr sz="844">
          <a:solidFill>
            <a:schemeClr val="bg1"/>
          </a:solidFill>
          <a:latin typeface="Verdana" pitchFamily="34" charset="0"/>
        </a:defRPr>
      </a:lvl9pPr>
    </p:titleStyle>
    <p:bodyStyle>
      <a:lvl1pPr marL="89995" indent="-8999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738" b="1">
          <a:solidFill>
            <a:schemeClr val="tx1"/>
          </a:solidFill>
          <a:latin typeface="+mn-lt"/>
          <a:ea typeface="+mn-ea"/>
          <a:cs typeface="+mn-cs"/>
        </a:defRPr>
      </a:lvl1pPr>
      <a:lvl2pPr marL="195477" indent="-74926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738">
          <a:solidFill>
            <a:schemeClr val="tx1"/>
          </a:solidFill>
          <a:latin typeface="Arial" charset="0"/>
        </a:defRPr>
      </a:lvl2pPr>
      <a:lvl3pPr marL="300959" indent="-59857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633">
          <a:solidFill>
            <a:schemeClr val="tx1"/>
          </a:solidFill>
          <a:latin typeface="Arial" charset="0"/>
        </a:defRPr>
      </a:lvl3pPr>
      <a:lvl4pPr marL="421509" indent="-59857" algn="l" rtl="0" eaLnBrk="0" fontAlgn="base" hangingPunct="0">
        <a:spcBef>
          <a:spcPct val="20000"/>
        </a:spcBef>
        <a:spcAft>
          <a:spcPct val="0"/>
        </a:spcAft>
        <a:buChar char="–"/>
        <a:defRPr sz="528">
          <a:solidFill>
            <a:schemeClr val="tx1"/>
          </a:solidFill>
          <a:latin typeface="Arial" charset="0"/>
        </a:defRPr>
      </a:lvl4pPr>
      <a:lvl5pPr marL="542060" indent="-59857" algn="l" rtl="0" eaLnBrk="0" fontAlgn="base" hangingPunct="0">
        <a:spcBef>
          <a:spcPct val="20000"/>
        </a:spcBef>
        <a:spcAft>
          <a:spcPct val="0"/>
        </a:spcAft>
        <a:buChar char="»"/>
        <a:defRPr sz="528">
          <a:solidFill>
            <a:schemeClr val="tx1"/>
          </a:solidFill>
          <a:latin typeface="Arial" charset="0"/>
        </a:defRPr>
      </a:lvl5pPr>
      <a:lvl6pPr marL="663013" indent="-60274" algn="l" rtl="0" fontAlgn="base">
        <a:spcBef>
          <a:spcPct val="20000"/>
        </a:spcBef>
        <a:spcAft>
          <a:spcPct val="0"/>
        </a:spcAft>
        <a:buChar char="»"/>
        <a:defRPr sz="528">
          <a:solidFill>
            <a:schemeClr val="tx1"/>
          </a:solidFill>
          <a:latin typeface="Arial" charset="0"/>
        </a:defRPr>
      </a:lvl6pPr>
      <a:lvl7pPr marL="783561" indent="-60274" algn="l" rtl="0" fontAlgn="base">
        <a:spcBef>
          <a:spcPct val="20000"/>
        </a:spcBef>
        <a:spcAft>
          <a:spcPct val="0"/>
        </a:spcAft>
        <a:buChar char="»"/>
        <a:defRPr sz="528">
          <a:solidFill>
            <a:schemeClr val="tx1"/>
          </a:solidFill>
          <a:latin typeface="Arial" charset="0"/>
        </a:defRPr>
      </a:lvl7pPr>
      <a:lvl8pPr marL="904108" indent="-60274" algn="l" rtl="0" fontAlgn="base">
        <a:spcBef>
          <a:spcPct val="20000"/>
        </a:spcBef>
        <a:spcAft>
          <a:spcPct val="0"/>
        </a:spcAft>
        <a:buChar char="»"/>
        <a:defRPr sz="528">
          <a:solidFill>
            <a:schemeClr val="tx1"/>
          </a:solidFill>
          <a:latin typeface="Arial" charset="0"/>
        </a:defRPr>
      </a:lvl8pPr>
      <a:lvl9pPr marL="1024656" indent="-60274" algn="l" rtl="0" fontAlgn="base">
        <a:spcBef>
          <a:spcPct val="20000"/>
        </a:spcBef>
        <a:spcAft>
          <a:spcPct val="0"/>
        </a:spcAft>
        <a:buChar char="»"/>
        <a:defRPr sz="528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1pPr>
      <a:lvl2pPr marL="120548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2pPr>
      <a:lvl3pPr marL="241096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3pPr>
      <a:lvl4pPr marL="361644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4pPr>
      <a:lvl5pPr marL="482191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5pPr>
      <a:lvl6pPr marL="602739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6pPr>
      <a:lvl7pPr marL="723286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7pPr>
      <a:lvl8pPr marL="843834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8pPr>
      <a:lvl9pPr marL="964383" algn="l" defTabSz="241096" rtl="0" eaLnBrk="1" latinLnBrk="0" hangingPunct="1">
        <a:defRPr sz="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13.tmp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oleObject" Target="../embeddings/oleObject5.bin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slideLayout" Target="../slideLayouts/slideLayout5.xml"/><Relationship Id="rId2" Type="http://schemas.openxmlformats.org/officeDocument/2006/relationships/tags" Target="../tags/tag17.xml"/><Relationship Id="rId16" Type="http://schemas.openxmlformats.org/officeDocument/2006/relationships/tags" Target="../tags/tag31.xml"/><Relationship Id="rId20" Type="http://schemas.openxmlformats.org/officeDocument/2006/relationships/image" Target="../media/image13.tmp"/><Relationship Id="rId1" Type="http://schemas.openxmlformats.org/officeDocument/2006/relationships/vmlDrawing" Target="../drawings/vmlDrawing6.v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tags" Target="../tags/tag30.xml"/><Relationship Id="rId10" Type="http://schemas.openxmlformats.org/officeDocument/2006/relationships/tags" Target="../tags/tag25.xml"/><Relationship Id="rId19" Type="http://schemas.openxmlformats.org/officeDocument/2006/relationships/image" Target="../media/image10.wmf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5" Type="http://schemas.openxmlformats.org/officeDocument/2006/relationships/tags" Target="../tags/tag36.xml"/><Relationship Id="rId15" Type="http://schemas.openxmlformats.org/officeDocument/2006/relationships/image" Target="../media/image13.tmp"/><Relationship Id="rId10" Type="http://schemas.openxmlformats.org/officeDocument/2006/relationships/tags" Target="../tags/tag41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tags" Target="../tags/tag57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tags" Target="../tags/tag56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5" Type="http://schemas.openxmlformats.org/officeDocument/2006/relationships/tags" Target="../tags/tag49.xml"/><Relationship Id="rId15" Type="http://schemas.openxmlformats.org/officeDocument/2006/relationships/image" Target="../media/image13.tmp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Relationship Id="rId14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13" Type="http://schemas.openxmlformats.org/officeDocument/2006/relationships/tags" Target="../tags/tag70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tags" Target="../tags/tag69.xml"/><Relationship Id="rId17" Type="http://schemas.openxmlformats.org/officeDocument/2006/relationships/image" Target="../media/image13.tmp"/><Relationship Id="rId2" Type="http://schemas.openxmlformats.org/officeDocument/2006/relationships/tags" Target="../tags/tag59.xml"/><Relationship Id="rId16" Type="http://schemas.openxmlformats.org/officeDocument/2006/relationships/slideLayout" Target="../slideLayouts/slideLayout5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tags" Target="../tags/tag68.xml"/><Relationship Id="rId5" Type="http://schemas.openxmlformats.org/officeDocument/2006/relationships/tags" Target="../tags/tag62.xml"/><Relationship Id="rId15" Type="http://schemas.openxmlformats.org/officeDocument/2006/relationships/tags" Target="../tags/tag72.xml"/><Relationship Id="rId10" Type="http://schemas.openxmlformats.org/officeDocument/2006/relationships/tags" Target="../tags/tag67.xml"/><Relationship Id="rId4" Type="http://schemas.openxmlformats.org/officeDocument/2006/relationships/tags" Target="../tags/tag61.xml"/><Relationship Id="rId9" Type="http://schemas.openxmlformats.org/officeDocument/2006/relationships/tags" Target="../tags/tag66.xml"/><Relationship Id="rId14" Type="http://schemas.openxmlformats.org/officeDocument/2006/relationships/tags" Target="../tags/tag7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>
            <a:extLst>
              <a:ext uri="{FF2B5EF4-FFF2-40B4-BE49-F238E27FC236}">
                <a16:creationId xmlns:a16="http://schemas.microsoft.com/office/drawing/2014/main" id="{C732F1D7-24B5-46DC-B80B-19649285B8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09"/>
          <a:stretch/>
        </p:blipFill>
        <p:spPr bwMode="auto">
          <a:xfrm>
            <a:off x="1" y="1688679"/>
            <a:ext cx="5714999" cy="64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15B5B37E-F2E4-463A-B5C6-56C21BE7A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490" y="2739061"/>
            <a:ext cx="5049886" cy="82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5pPr>
            <a:lvl6pPr marL="120548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6pPr>
            <a:lvl7pPr marL="241096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7pPr>
            <a:lvl8pPr marL="361644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8pPr>
            <a:lvl9pPr marL="482191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299" normalizeH="0" baseline="0" noProof="0" dirty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0" i="0" u="none" strike="noStrike" kern="0" cap="none" spc="299" normalizeH="0" baseline="0" noProof="0" dirty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.1</a:t>
            </a:r>
            <a:r>
              <a:rPr kumimoji="0" lang="zh-CN" altLang="en-US" sz="2800" b="0" i="0" u="none" strike="noStrike" kern="0" cap="none" spc="299" normalizeH="0" baseline="0" noProof="0" dirty="0">
                <a:ln>
                  <a:noFill/>
                </a:ln>
                <a:solidFill>
                  <a:srgbClr val="FFFF66"/>
                </a:solidFill>
                <a:effectLst/>
                <a:uLnTx/>
                <a:uFillTx/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点缺陷</a:t>
            </a:r>
            <a:endParaRPr kumimoji="0" lang="zh-CN" altLang="en-US" sz="2800" b="0" i="0" u="none" strike="noStrike" kern="0" cap="none" spc="299" normalizeH="0" baseline="0" noProof="0" dirty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Verdana"/>
              <a:ea typeface="黑体" pitchFamily="2" charset="-122"/>
              <a:cs typeface="+mj-cs"/>
            </a:endParaRPr>
          </a:p>
        </p:txBody>
      </p:sp>
      <p:sp>
        <p:nvSpPr>
          <p:cNvPr id="13" name="Line 10">
            <a:extLst>
              <a:ext uri="{FF2B5EF4-FFF2-40B4-BE49-F238E27FC236}">
                <a16:creationId xmlns:a16="http://schemas.microsoft.com/office/drawing/2014/main" id="{AE9ABE2E-2BBE-44DF-B978-E82294A972E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0940" y="6516216"/>
            <a:ext cx="3402211" cy="0"/>
          </a:xfrm>
          <a:prstGeom prst="line">
            <a:avLst/>
          </a:prstGeom>
          <a:noFill/>
          <a:ln w="57150">
            <a:pattFill prst="pct5">
              <a:fgClr>
                <a:srgbClr val="FF0000"/>
              </a:fgClr>
              <a:bgClr>
                <a:schemeClr val="bg1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6666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14" name="Freeform 3010">
            <a:extLst>
              <a:ext uri="{FF2B5EF4-FFF2-40B4-BE49-F238E27FC236}">
                <a16:creationId xmlns:a16="http://schemas.microsoft.com/office/drawing/2014/main" id="{7282B63F-471D-40C6-A05A-64D241AC7B5A}"/>
              </a:ext>
            </a:extLst>
          </p:cNvPr>
          <p:cNvSpPr>
            <a:spLocks/>
          </p:cNvSpPr>
          <p:nvPr/>
        </p:nvSpPr>
        <p:spPr bwMode="gray">
          <a:xfrm>
            <a:off x="1" y="1491310"/>
            <a:ext cx="5714998" cy="222862"/>
          </a:xfrm>
          <a:custGeom>
            <a:avLst/>
            <a:gdLst>
              <a:gd name="T0" fmla="*/ 0 w 5049"/>
              <a:gd name="T1" fmla="*/ 0 h 1471"/>
              <a:gd name="T2" fmla="*/ 2147483646 w 5049"/>
              <a:gd name="T3" fmla="*/ 2147483646 h 1471"/>
              <a:gd name="T4" fmla="*/ 2147483646 w 5049"/>
              <a:gd name="T5" fmla="*/ 2147483646 h 1471"/>
              <a:gd name="T6" fmla="*/ 0 w 5049"/>
              <a:gd name="T7" fmla="*/ 2147483646 h 1471"/>
              <a:gd name="T8" fmla="*/ 0 w 5049"/>
              <a:gd name="T9" fmla="*/ 0 h 14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49"/>
              <a:gd name="T16" fmla="*/ 0 h 1471"/>
              <a:gd name="T17" fmla="*/ 5049 w 5049"/>
              <a:gd name="T18" fmla="*/ 1471 h 14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49" h="1471">
                <a:moveTo>
                  <a:pt x="0" y="0"/>
                </a:moveTo>
                <a:lnTo>
                  <a:pt x="5049" y="2"/>
                </a:lnTo>
                <a:lnTo>
                  <a:pt x="5048" y="1458"/>
                </a:lnTo>
                <a:lnTo>
                  <a:pt x="0" y="1471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3333CC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6666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itchFamily="34" charset="0"/>
            </a:endParaRPr>
          </a:p>
        </p:txBody>
      </p:sp>
      <p:sp>
        <p:nvSpPr>
          <p:cNvPr id="15" name="Freeform 3010">
            <a:extLst>
              <a:ext uri="{FF2B5EF4-FFF2-40B4-BE49-F238E27FC236}">
                <a16:creationId xmlns:a16="http://schemas.microsoft.com/office/drawing/2014/main" id="{518B7BE7-BE49-45E8-A9C2-8390555A8165}"/>
              </a:ext>
            </a:extLst>
          </p:cNvPr>
          <p:cNvSpPr>
            <a:spLocks/>
          </p:cNvSpPr>
          <p:nvPr/>
        </p:nvSpPr>
        <p:spPr bwMode="gray">
          <a:xfrm flipV="1">
            <a:off x="388421" y="3635896"/>
            <a:ext cx="5143500" cy="47327"/>
          </a:xfrm>
          <a:custGeom>
            <a:avLst/>
            <a:gdLst>
              <a:gd name="T0" fmla="*/ 0 w 5049"/>
              <a:gd name="T1" fmla="*/ 0 h 1471"/>
              <a:gd name="T2" fmla="*/ 5049 w 5049"/>
              <a:gd name="T3" fmla="*/ 2 h 1471"/>
              <a:gd name="T4" fmla="*/ 5048 w 5049"/>
              <a:gd name="T5" fmla="*/ 1458 h 1471"/>
              <a:gd name="T6" fmla="*/ 0 w 5049"/>
              <a:gd name="T7" fmla="*/ 1471 h 1471"/>
              <a:gd name="T8" fmla="*/ 0 w 5049"/>
              <a:gd name="T9" fmla="*/ 0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49" h="1471">
                <a:moveTo>
                  <a:pt x="0" y="0"/>
                </a:moveTo>
                <a:lnTo>
                  <a:pt x="5049" y="2"/>
                </a:lnTo>
                <a:lnTo>
                  <a:pt x="5048" y="1458"/>
                </a:lnTo>
                <a:lnTo>
                  <a:pt x="0" y="14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1"/>
            <a:tileRect/>
          </a:gradFill>
          <a:ln>
            <a:noFill/>
          </a:ln>
          <a:effectLst/>
          <a:ex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itchFamily="34" charset="0"/>
            </a:endParaRPr>
          </a:p>
        </p:txBody>
      </p:sp>
      <p:pic>
        <p:nvPicPr>
          <p:cNvPr id="17" name="Picture 12">
            <a:extLst>
              <a:ext uri="{FF2B5EF4-FFF2-40B4-BE49-F238E27FC236}">
                <a16:creationId xmlns:a16="http://schemas.microsoft.com/office/drawing/2014/main" id="{28E77A63-8BAA-4E7C-A511-D659CF868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" r="317"/>
          <a:stretch>
            <a:fillRect/>
          </a:stretch>
        </p:blipFill>
        <p:spPr bwMode="auto">
          <a:xfrm>
            <a:off x="-1" y="8100392"/>
            <a:ext cx="5721532" cy="101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16">
            <a:extLst>
              <a:ext uri="{FF2B5EF4-FFF2-40B4-BE49-F238E27FC236}">
                <a16:creationId xmlns:a16="http://schemas.microsoft.com/office/drawing/2014/main" id="{56C77524-86C4-4EA9-AA19-2FCAADA21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279" y="5766519"/>
            <a:ext cx="2031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主讲：蔡刚毅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sp>
        <p:nvSpPr>
          <p:cNvPr id="19" name="矩形 1">
            <a:extLst>
              <a:ext uri="{FF2B5EF4-FFF2-40B4-BE49-F238E27FC236}">
                <a16:creationId xmlns:a16="http://schemas.microsoft.com/office/drawing/2014/main" id="{22A9B777-2037-4A91-A5B5-834903E6D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84" y="6716333"/>
            <a:ext cx="4583953" cy="118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50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河南工业大学机电工程学院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50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          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sp>
        <p:nvSpPr>
          <p:cNvPr id="20" name="Text Box 16">
            <a:extLst>
              <a:ext uri="{FF2B5EF4-FFF2-40B4-BE49-F238E27FC236}">
                <a16:creationId xmlns:a16="http://schemas.microsoft.com/office/drawing/2014/main" id="{A7BCB5F3-4E77-4741-B1D6-EE587D848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2657" y="357293"/>
            <a:ext cx="25787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zh-CN" altLang="en-US" sz="2800" b="1" i="0" u="none" strike="noStrike" kern="1200" cap="none" spc="29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黑体" pitchFamily="2" charset="-122"/>
                <a:cs typeface="Arial" pitchFamily="34" charset="0"/>
              </a:rPr>
              <a:t>材料科学基础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pic>
        <p:nvPicPr>
          <p:cNvPr id="23" name="Picture 4" descr="F:\个人印章\印章5.bmp">
            <a:extLst>
              <a:ext uri="{FF2B5EF4-FFF2-40B4-BE49-F238E27FC236}">
                <a16:creationId xmlns:a16="http://schemas.microsoft.com/office/drawing/2014/main" id="{811FED2E-749E-4344-ACFA-0AE635325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75" y="7590388"/>
            <a:ext cx="535781" cy="535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图片1">
            <a:extLst>
              <a:ext uri="{FF2B5EF4-FFF2-40B4-BE49-F238E27FC236}">
                <a16:creationId xmlns:a16="http://schemas.microsoft.com/office/drawing/2014/main" id="{99BDD0D7-80C6-4D19-AFD3-0E1D55422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1" t="11644" r="33713" b="33511"/>
          <a:stretch>
            <a:fillRect/>
          </a:stretch>
        </p:blipFill>
        <p:spPr bwMode="auto">
          <a:xfrm>
            <a:off x="2069281" y="3971029"/>
            <a:ext cx="1576438" cy="1471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39750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56" name="Text Box 12">
            <a:extLst>
              <a:ext uri="{FF2B5EF4-FFF2-40B4-BE49-F238E27FC236}">
                <a16:creationId xmlns:a16="http://schemas.microsoft.com/office/drawing/2014/main" id="{797C93E0-25FD-4639-9FEA-809FAD995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84" y="2592583"/>
            <a:ext cx="4412740" cy="21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Aft>
                <a:spcPct val="25000"/>
              </a:spcAft>
              <a:buClr>
                <a:srgbClr val="FF0066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1800" b="0" dirty="0">
                <a:solidFill>
                  <a:srgbClr val="FB35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点缺陷可以导致</a:t>
            </a:r>
          </a:p>
          <a:p>
            <a:pPr eaLnBrk="1" hangingPunct="1"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点阵畸变</a:t>
            </a:r>
          </a:p>
          <a:p>
            <a:pPr eaLnBrk="1" hangingPunct="1"/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使晶体的内能升高，</a:t>
            </a:r>
            <a:r>
              <a:rPr kumimoji="0" lang="zh-CN" altLang="en-US" sz="1800" b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降低了晶体的热力学稳定性</a:t>
            </a:r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eaLnBrk="1" hangingPunct="1"/>
            <a:endParaRPr kumimoji="0" lang="zh-CN" altLang="en-US" sz="1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增大了原于排列的混乱程度，使晶体熵值增大，</a:t>
            </a:r>
            <a:r>
              <a:rPr kumimoji="0" lang="zh-CN" altLang="en-US" sz="1800" b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增加了晶体的热力学稳定性</a:t>
            </a:r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20559" name="Rectangle 15">
            <a:extLst>
              <a:ext uri="{FF2B5EF4-FFF2-40B4-BE49-F238E27FC236}">
                <a16:creationId xmlns:a16="http://schemas.microsoft.com/office/drawing/2014/main" id="{39488767-175F-46AD-8EAE-CD95F174C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548" y="5053856"/>
            <a:ext cx="4158176" cy="9233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晶体中的点缺陷在一定温度下有一定的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平衡数目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，这时点缺陷的浓度就称为它们在该温度下的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热力学平衡浓度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20560" name="Rectangle 16">
            <a:extLst>
              <a:ext uri="{FF2B5EF4-FFF2-40B4-BE49-F238E27FC236}">
                <a16:creationId xmlns:a16="http://schemas.microsoft.com/office/drawing/2014/main" id="{CE1DF5F9-7DCA-4370-90DA-C5AE0A408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241" y="2199571"/>
            <a:ext cx="24529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平衡点缺陷及其浓度</a:t>
            </a:r>
          </a:p>
        </p:txBody>
      </p:sp>
      <p:sp>
        <p:nvSpPr>
          <p:cNvPr id="620562" name="Text Box 18">
            <a:extLst>
              <a:ext uri="{FF2B5EF4-FFF2-40B4-BE49-F238E27FC236}">
                <a16:creationId xmlns:a16="http://schemas.microsoft.com/office/drawing/2014/main" id="{78CE779F-B3D3-4D06-8CF0-4F30F9228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364" y="3670570"/>
            <a:ext cx="16930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ΔA=ΔU—TΔS</a:t>
            </a:r>
          </a:p>
        </p:txBody>
      </p:sp>
      <p:sp>
        <p:nvSpPr>
          <p:cNvPr id="9" name="标题 2">
            <a:extLst>
              <a:ext uri="{FF2B5EF4-FFF2-40B4-BE49-F238E27FC236}">
                <a16:creationId xmlns:a16="http://schemas.microsoft.com/office/drawing/2014/main" id="{111D3D14-7BE3-41F8-BA99-4E3C9B107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448272" cy="749432"/>
          </a:xfrm>
        </p:spPr>
        <p:txBody>
          <a:bodyPr/>
          <a:lstStyle/>
          <a:p>
            <a:r>
              <a:rPr lang="en-US" altLang="zh-CN" sz="2400" dirty="0"/>
              <a:t>4.1 </a:t>
            </a:r>
            <a:r>
              <a:rPr lang="zh-CN" altLang="en-US" sz="2400" dirty="0"/>
              <a:t>点缺陷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081836B8-4A52-4A31-91B6-8464AAD3898E}"/>
              </a:ext>
            </a:extLst>
          </p:cNvPr>
          <p:cNvSpPr txBox="1">
            <a:spLocks/>
          </p:cNvSpPr>
          <p:nvPr/>
        </p:nvSpPr>
        <p:spPr>
          <a:xfrm>
            <a:off x="251241" y="1422051"/>
            <a:ext cx="4158176" cy="749432"/>
          </a:xfrm>
          <a:prstGeom prst="rect">
            <a:avLst/>
          </a:prstGeom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13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5pPr>
            <a:lvl6pPr marL="120548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6pPr>
            <a:lvl7pPr marL="241096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7pPr>
            <a:lvl8pPr marL="361644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8pPr>
            <a:lvl9pPr marL="482191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kumimoji="0" lang="zh-CN" altLang="en-US" sz="2000" kern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二、点缺陷的产生</a:t>
            </a:r>
          </a:p>
        </p:txBody>
      </p:sp>
    </p:spTree>
    <p:extLst>
      <p:ext uri="{BB962C8B-B14F-4D97-AF65-F5344CB8AC3E}">
        <p14:creationId xmlns:p14="http://schemas.microsoft.com/office/powerpoint/2010/main" val="226619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60" name="Rectangle 16">
            <a:extLst>
              <a:ext uri="{FF2B5EF4-FFF2-40B4-BE49-F238E27FC236}">
                <a16:creationId xmlns:a16="http://schemas.microsoft.com/office/drawing/2014/main" id="{CE1DF5F9-7DCA-4370-90DA-C5AE0A408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584" y="2024071"/>
            <a:ext cx="24529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平衡点缺陷及其浓度</a:t>
            </a:r>
          </a:p>
        </p:txBody>
      </p:sp>
      <p:pic>
        <p:nvPicPr>
          <p:cNvPr id="8" name="Picture 12" descr="Image00007">
            <a:extLst>
              <a:ext uri="{FF2B5EF4-FFF2-40B4-BE49-F238E27FC236}">
                <a16:creationId xmlns:a16="http://schemas.microsoft.com/office/drawing/2014/main" id="{74E330D3-B6D5-4059-B955-607A0C706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14" y="2758926"/>
            <a:ext cx="2143125" cy="1811283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9" name="Text Box 13">
            <a:extLst>
              <a:ext uri="{FF2B5EF4-FFF2-40B4-BE49-F238E27FC236}">
                <a16:creationId xmlns:a16="http://schemas.microsoft.com/office/drawing/2014/main" id="{5CF2DDF6-BC0E-421B-9230-C48D13FE1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57" y="4803003"/>
            <a:ext cx="2590774" cy="33855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0" dirty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 　点缺陷</a:t>
            </a:r>
            <a:r>
              <a:rPr lang="en-US" altLang="zh-CN" sz="1600" b="0" dirty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b="0" dirty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体系能量曲线</a:t>
            </a: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38A92A62-39C5-43FD-A22B-641C9F504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4250" y="2816440"/>
            <a:ext cx="209496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体系中在一定温度下存在着一个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平衡的点缺陷浓度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，在该浓度下体系的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自由能最低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1" name="标题 2">
            <a:extLst>
              <a:ext uri="{FF2B5EF4-FFF2-40B4-BE49-F238E27FC236}">
                <a16:creationId xmlns:a16="http://schemas.microsoft.com/office/drawing/2014/main" id="{E9FE0188-F310-4BAC-BDE8-348DEFC9C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448272" cy="749432"/>
          </a:xfrm>
        </p:spPr>
        <p:txBody>
          <a:bodyPr/>
          <a:lstStyle/>
          <a:p>
            <a:r>
              <a:rPr lang="en-US" altLang="zh-CN" sz="2400" dirty="0"/>
              <a:t>4.1 </a:t>
            </a:r>
            <a:r>
              <a:rPr lang="zh-CN" altLang="en-US" sz="2400" dirty="0"/>
              <a:t>点缺陷</a:t>
            </a:r>
          </a:p>
        </p:txBody>
      </p:sp>
    </p:spTree>
    <p:extLst>
      <p:ext uri="{BB962C8B-B14F-4D97-AF65-F5344CB8AC3E}">
        <p14:creationId xmlns:p14="http://schemas.microsoft.com/office/powerpoint/2010/main" val="965726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60" name="Rectangle 16">
            <a:extLst>
              <a:ext uri="{FF2B5EF4-FFF2-40B4-BE49-F238E27FC236}">
                <a16:creationId xmlns:a16="http://schemas.microsoft.com/office/drawing/2014/main" id="{CE1DF5F9-7DCA-4370-90DA-C5AE0A408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77" y="1911085"/>
            <a:ext cx="24529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平衡点缺陷及其浓度</a:t>
            </a:r>
          </a:p>
        </p:txBody>
      </p:sp>
      <p:graphicFrame>
        <p:nvGraphicFramePr>
          <p:cNvPr id="7" name="Object 9">
            <a:extLst>
              <a:ext uri="{FF2B5EF4-FFF2-40B4-BE49-F238E27FC236}">
                <a16:creationId xmlns:a16="http://schemas.microsoft.com/office/drawing/2014/main" id="{839300EB-F3C1-4EDD-B4E0-1392E18DC1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640268"/>
              </p:ext>
            </p:extLst>
          </p:nvPr>
        </p:nvGraphicFramePr>
        <p:xfrm>
          <a:off x="1026336" y="2949341"/>
          <a:ext cx="2092523" cy="593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3" imgW="1524000" imgH="431800" progId="Equation.3">
                  <p:embed/>
                </p:oleObj>
              </mc:Choice>
              <mc:Fallback>
                <p:oleObj name="Equation" r:id="rId3" imgW="1524000" imgH="431800" progId="Equation.3">
                  <p:embed/>
                  <p:pic>
                    <p:nvPicPr>
                      <p:cNvPr id="7" name="Object 9">
                        <a:extLst>
                          <a:ext uri="{FF2B5EF4-FFF2-40B4-BE49-F238E27FC236}">
                            <a16:creationId xmlns:a16="http://schemas.microsoft.com/office/drawing/2014/main" id="{839300EB-F3C1-4EDD-B4E0-1392E18DC1E7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6336" y="2949341"/>
                        <a:ext cx="2092523" cy="593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>
            <a:extLst>
              <a:ext uri="{FF2B5EF4-FFF2-40B4-BE49-F238E27FC236}">
                <a16:creationId xmlns:a16="http://schemas.microsoft.com/office/drawing/2014/main" id="{343DA367-DC1F-44F5-80B8-7D6E43F0B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477" y="2447008"/>
            <a:ext cx="42787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6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空位及间隙原子在热力学上的平衡浓度为： </a:t>
            </a: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08CF8406-3676-44C7-88C0-457C2B04A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235" y="3851920"/>
            <a:ext cx="427873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由上式可得：</a:t>
            </a:r>
          </a:p>
          <a:p>
            <a:pPr algn="just" eaLnBrk="1" hangingPunct="1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）一定温度</a:t>
            </a: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对应一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平衡浓度</a:t>
            </a:r>
            <a:r>
              <a:rPr kumimoji="0" lang="en-US" altLang="zh-CN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</a:t>
            </a:r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en-US" altLang="zh-CN" sz="1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30238" indent="-630238" algn="just" eaLnBrk="1" hangingPunct="1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2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呈指数关系，温度升高，点缺陷浓度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增大</a:t>
            </a:r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just" eaLnBrk="1" hangingPunct="1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）缺陷形成能</a:t>
            </a:r>
            <a:r>
              <a:rPr kumimoji="0" lang="en-US" altLang="zh-CN" sz="1800" b="0" i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u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大，缺陷浓度 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en-US" altLang="zh-CN" sz="1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标题 2">
            <a:extLst>
              <a:ext uri="{FF2B5EF4-FFF2-40B4-BE49-F238E27FC236}">
                <a16:creationId xmlns:a16="http://schemas.microsoft.com/office/drawing/2014/main" id="{00DABE5E-593A-459B-948E-4CCE0DCDA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448272" cy="749432"/>
          </a:xfrm>
        </p:spPr>
        <p:txBody>
          <a:bodyPr/>
          <a:lstStyle/>
          <a:p>
            <a:r>
              <a:rPr lang="en-US" altLang="zh-CN" sz="2400" dirty="0"/>
              <a:t>4.1 </a:t>
            </a:r>
            <a:r>
              <a:rPr lang="zh-CN" altLang="en-US" sz="2400" dirty="0"/>
              <a:t>点缺陷</a:t>
            </a:r>
          </a:p>
        </p:txBody>
      </p:sp>
    </p:spTree>
    <p:extLst>
      <p:ext uri="{BB962C8B-B14F-4D97-AF65-F5344CB8AC3E}">
        <p14:creationId xmlns:p14="http://schemas.microsoft.com/office/powerpoint/2010/main" val="4130242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60" name="Rectangle 16">
            <a:extLst>
              <a:ext uri="{FF2B5EF4-FFF2-40B4-BE49-F238E27FC236}">
                <a16:creationId xmlns:a16="http://schemas.microsoft.com/office/drawing/2014/main" id="{CE1DF5F9-7DCA-4370-90DA-C5AE0A408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803" y="1958315"/>
            <a:ext cx="27061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点缺陷的运动和作用</a:t>
            </a: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D0A69C5C-F42F-4CA3-BF79-0CF0017E3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115" y="2528037"/>
            <a:ext cx="3341935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35000"/>
              </a:spcBef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点缺陷处在不断运动过程中</a:t>
            </a:r>
          </a:p>
          <a:p>
            <a:pPr eaLnBrk="1" hangingPunct="1">
              <a:lnSpc>
                <a:spcPct val="150000"/>
              </a:lnSpc>
              <a:spcBef>
                <a:spcPct val="35000"/>
              </a:spcBef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空位迁移</a:t>
            </a:r>
            <a:endParaRPr lang="zh-CN" altLang="en-US" sz="1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35000"/>
              </a:spcBef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间隙原子与空位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复合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或湮没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03C97E3-BADB-4CA8-AA94-B22346171057}"/>
              </a:ext>
            </a:extLst>
          </p:cNvPr>
          <p:cNvSpPr/>
          <p:nvPr/>
        </p:nvSpPr>
        <p:spPr>
          <a:xfrm>
            <a:off x="279115" y="4129967"/>
            <a:ext cx="4880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晶体中的原子作无规则布朗运动，即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自扩散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DBBC13B-124C-4F6E-BE7A-EF9DE59C650C}"/>
              </a:ext>
            </a:extLst>
          </p:cNvPr>
          <p:cNvSpPr/>
          <p:nvPr/>
        </p:nvSpPr>
        <p:spPr>
          <a:xfrm>
            <a:off x="279114" y="4778608"/>
            <a:ext cx="4666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752" indent="-160752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点缺陷作用：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热处理、固相反应、烧结</a:t>
            </a:r>
            <a:r>
              <a:rPr kumimoji="0" lang="en-US" altLang="zh-CN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CA7C1E1A-480E-4910-9218-4F1A93C6F65D}"/>
              </a:ext>
            </a:extLst>
          </p:cNvPr>
          <p:cNvGrpSpPr>
            <a:grpSpLocks/>
          </p:cNvGrpSpPr>
          <p:nvPr/>
        </p:nvGrpSpPr>
        <p:grpSpPr bwMode="auto">
          <a:xfrm>
            <a:off x="1046804" y="5296835"/>
            <a:ext cx="3944377" cy="2361275"/>
            <a:chOff x="743" y="1104"/>
            <a:chExt cx="5449" cy="2966"/>
          </a:xfrm>
        </p:grpSpPr>
        <p:pic>
          <p:nvPicPr>
            <p:cNvPr id="12" name="Picture 5" descr="空位从位置A迁移到B">
              <a:extLst>
                <a:ext uri="{FF2B5EF4-FFF2-40B4-BE49-F238E27FC236}">
                  <a16:creationId xmlns:a16="http://schemas.microsoft.com/office/drawing/2014/main" id="{9A95ABEC-7A7F-4DA5-B998-5331C2B20E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7" y="1104"/>
              <a:ext cx="3981" cy="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6">
              <a:extLst>
                <a:ext uri="{FF2B5EF4-FFF2-40B4-BE49-F238E27FC236}">
                  <a16:creationId xmlns:a16="http://schemas.microsoft.com/office/drawing/2014/main" id="{6175F9C0-F4F1-49FA-85B4-C32461D22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2736"/>
              <a:ext cx="5449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1800" dirty="0">
                  <a:solidFill>
                    <a:srgbClr val="071F0D"/>
                  </a:solidFill>
                </a:rPr>
                <a:t>（</a:t>
              </a:r>
              <a:r>
                <a:rPr lang="en-US" altLang="zh-CN" sz="1800" dirty="0">
                  <a:solidFill>
                    <a:srgbClr val="071F0D"/>
                  </a:solidFill>
                </a:rPr>
                <a:t>a</a:t>
              </a:r>
              <a:r>
                <a:rPr lang="zh-CN" altLang="en-US" sz="1800" dirty="0">
                  <a:solidFill>
                    <a:srgbClr val="071F0D"/>
                  </a:solidFill>
                </a:rPr>
                <a:t>）原来位置；      （</a:t>
              </a:r>
              <a:r>
                <a:rPr lang="en-US" altLang="zh-CN" sz="1800" dirty="0">
                  <a:solidFill>
                    <a:srgbClr val="071F0D"/>
                  </a:solidFill>
                </a:rPr>
                <a:t>b</a:t>
              </a:r>
              <a:r>
                <a:rPr lang="zh-CN" altLang="en-US" sz="1800" dirty="0">
                  <a:solidFill>
                    <a:srgbClr val="071F0D"/>
                  </a:solidFill>
                </a:rPr>
                <a:t>）中间位置；      （</a:t>
              </a:r>
              <a:r>
                <a:rPr lang="en-US" altLang="zh-CN" sz="1800" dirty="0">
                  <a:solidFill>
                    <a:srgbClr val="071F0D"/>
                  </a:solidFill>
                </a:rPr>
                <a:t>c</a:t>
              </a:r>
              <a:r>
                <a:rPr lang="zh-CN" altLang="en-US" sz="1800" dirty="0">
                  <a:solidFill>
                    <a:srgbClr val="071F0D"/>
                  </a:solidFill>
                </a:rPr>
                <a:t>）迁移后位置</a:t>
              </a:r>
            </a:p>
            <a:p>
              <a:pPr algn="ctr">
                <a:spcBef>
                  <a:spcPct val="50000"/>
                </a:spcBef>
              </a:pPr>
              <a:r>
                <a:rPr lang="zh-CN" altLang="en-US" sz="1800" dirty="0">
                  <a:solidFill>
                    <a:srgbClr val="071F0D"/>
                  </a:solidFill>
                </a:rPr>
                <a:t>图    空位从位置</a:t>
              </a:r>
              <a:r>
                <a:rPr lang="en-US" altLang="zh-CN" sz="1800" dirty="0">
                  <a:solidFill>
                    <a:srgbClr val="071F0D"/>
                  </a:solidFill>
                </a:rPr>
                <a:t>A</a:t>
              </a:r>
              <a:r>
                <a:rPr lang="zh-CN" altLang="en-US" sz="1800" dirty="0">
                  <a:solidFill>
                    <a:srgbClr val="071F0D"/>
                  </a:solidFill>
                </a:rPr>
                <a:t>迁移到</a:t>
              </a:r>
              <a:r>
                <a:rPr lang="en-US" altLang="zh-CN" sz="1800" dirty="0">
                  <a:solidFill>
                    <a:srgbClr val="071F0D"/>
                  </a:solidFill>
                </a:rPr>
                <a:t>B</a:t>
              </a:r>
            </a:p>
          </p:txBody>
        </p:sp>
      </p:grpSp>
      <p:sp>
        <p:nvSpPr>
          <p:cNvPr id="14" name="标题 2">
            <a:extLst>
              <a:ext uri="{FF2B5EF4-FFF2-40B4-BE49-F238E27FC236}">
                <a16:creationId xmlns:a16="http://schemas.microsoft.com/office/drawing/2014/main" id="{E295444A-E1EE-4003-A69E-0AFFBCBBB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448272" cy="749432"/>
          </a:xfrm>
        </p:spPr>
        <p:txBody>
          <a:bodyPr/>
          <a:lstStyle/>
          <a:p>
            <a:r>
              <a:rPr lang="en-US" altLang="zh-CN" sz="2400" dirty="0"/>
              <a:t>4.1 </a:t>
            </a:r>
            <a:r>
              <a:rPr lang="zh-CN" altLang="en-US" sz="2400" dirty="0"/>
              <a:t>点缺陷</a:t>
            </a:r>
          </a:p>
        </p:txBody>
      </p:sp>
    </p:spTree>
    <p:extLst>
      <p:ext uri="{BB962C8B-B14F-4D97-AF65-F5344CB8AC3E}">
        <p14:creationId xmlns:p14="http://schemas.microsoft.com/office/powerpoint/2010/main" val="1313934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60" name="Rectangle 16">
            <a:extLst>
              <a:ext uri="{FF2B5EF4-FFF2-40B4-BE49-F238E27FC236}">
                <a16:creationId xmlns:a16="http://schemas.microsoft.com/office/drawing/2014/main" id="{CE1DF5F9-7DCA-4370-90DA-C5AE0A408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20" y="1970726"/>
            <a:ext cx="27061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过饱和点缺陷的产生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184DBDD2-8CBF-435E-BB2D-1A287A1B9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230" y="2699792"/>
            <a:ext cx="451850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晶体中的点缺陷浓度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超过平衡浓度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）高温淬火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）辐照</a:t>
            </a:r>
            <a:endParaRPr kumimoji="0" lang="en-US" altLang="zh-CN" sz="1800" b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1800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）塑性变形</a:t>
            </a:r>
          </a:p>
        </p:txBody>
      </p:sp>
      <p:sp>
        <p:nvSpPr>
          <p:cNvPr id="7" name="标题 2">
            <a:extLst>
              <a:ext uri="{FF2B5EF4-FFF2-40B4-BE49-F238E27FC236}">
                <a16:creationId xmlns:a16="http://schemas.microsoft.com/office/drawing/2014/main" id="{D90F7F46-766F-4544-9407-A7E76EA60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448272" cy="749432"/>
          </a:xfrm>
        </p:spPr>
        <p:txBody>
          <a:bodyPr/>
          <a:lstStyle/>
          <a:p>
            <a:r>
              <a:rPr lang="en-US" altLang="zh-CN" sz="2400" dirty="0"/>
              <a:t>4.1 </a:t>
            </a:r>
            <a:r>
              <a:rPr lang="zh-CN" altLang="en-US" sz="2400" dirty="0"/>
              <a:t>点缺陷</a:t>
            </a:r>
          </a:p>
        </p:txBody>
      </p:sp>
    </p:spTree>
    <p:extLst>
      <p:ext uri="{BB962C8B-B14F-4D97-AF65-F5344CB8AC3E}">
        <p14:creationId xmlns:p14="http://schemas.microsoft.com/office/powerpoint/2010/main" val="339542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4C096C-EAC0-40B6-BB32-F329277E4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204" y="1619672"/>
            <a:ext cx="4158176" cy="749432"/>
          </a:xfrm>
        </p:spPr>
        <p:txBody>
          <a:bodyPr/>
          <a:lstStyle/>
          <a:p>
            <a:r>
              <a:rPr lang="zh-CN" alt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三、点缺陷与材料行为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0B1354D-1633-4015-950A-B446052C2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216" y="2699792"/>
            <a:ext cx="5112568" cy="311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点缺陷还可以造成金属物理性能与力学性能的变化。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1800" b="0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①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引起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电阻的增加</a:t>
            </a:r>
            <a:endParaRPr lang="en-US" altLang="zh-CN" sz="1800" b="0" dirty="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1800" b="0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空位引起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密度下降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，体积膨胀。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1800" b="0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是晶体高温下发生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蠕变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的重要原因之一。</a:t>
            </a:r>
          </a:p>
          <a:p>
            <a:pPr marL="271463" indent="-271463" eaLnBrk="1" hangingPunct="1">
              <a:spcBef>
                <a:spcPct val="20000"/>
              </a:spcBef>
              <a:tabLst>
                <a:tab pos="271463" algn="l"/>
              </a:tabLst>
            </a:pPr>
            <a:r>
              <a:rPr lang="zh-CN" altLang="en-US" sz="1800" b="0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空位沿一些晶面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聚集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，形成空位片，或它们与其他晶体缺陷发生</a:t>
            </a:r>
            <a:r>
              <a:rPr lang="zh-CN" altLang="en-US" sz="1800" b="0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交互作用</a:t>
            </a:r>
            <a:r>
              <a:rPr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，使材料强度有所提高，但同时也引起显著的脆性。</a:t>
            </a:r>
          </a:p>
          <a:p>
            <a:pPr eaLnBrk="1" hangingPunct="1">
              <a:spcBef>
                <a:spcPct val="50000"/>
              </a:spcBef>
            </a:pPr>
            <a:endParaRPr lang="zh-CN" altLang="en-US" sz="18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>
            <a:extLst>
              <a:ext uri="{FF2B5EF4-FFF2-40B4-BE49-F238E27FC236}">
                <a16:creationId xmlns:a16="http://schemas.microsoft.com/office/drawing/2014/main" id="{16D2A671-D608-4BBE-8DF9-3407E8132F05}"/>
              </a:ext>
            </a:extLst>
          </p:cNvPr>
          <p:cNvSpPr txBox="1">
            <a:spLocks/>
          </p:cNvSpPr>
          <p:nvPr/>
        </p:nvSpPr>
        <p:spPr>
          <a:xfrm>
            <a:off x="1273324" y="251520"/>
            <a:ext cx="2448272" cy="749432"/>
          </a:xfrm>
          <a:prstGeom prst="rect">
            <a:avLst/>
          </a:prstGeom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13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5pPr>
            <a:lvl6pPr marL="120548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6pPr>
            <a:lvl7pPr marL="241096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7pPr>
            <a:lvl8pPr marL="361644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8pPr>
            <a:lvl9pPr marL="482191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kumimoji="0" lang="en-US" altLang="zh-CN" sz="2400" kern="0"/>
              <a:t>4.1 </a:t>
            </a:r>
            <a:r>
              <a:rPr kumimoji="0" lang="zh-CN" altLang="en-US" sz="2400" kern="0"/>
              <a:t>点缺陷</a:t>
            </a:r>
            <a:endParaRPr kumimoji="0" lang="zh-CN" alt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2406125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991" name="Rectangle 1030">
            <a:extLst>
              <a:ext uri="{FF2B5EF4-FFF2-40B4-BE49-F238E27FC236}">
                <a16:creationId xmlns:a16="http://schemas.microsoft.com/office/drawing/2014/main" id="{B707F6A6-65A3-4F26-9D61-1E8C76BBB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771" y="2470266"/>
            <a:ext cx="4000500" cy="23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en-US" altLang="zh-CN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18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点缺陷是热力学稳定的缺陷。</a:t>
            </a:r>
          </a:p>
          <a:p>
            <a:pPr eaLnBrk="1" hangingPunct="1">
              <a:lnSpc>
                <a:spcPct val="150000"/>
              </a:lnSpc>
            </a:pP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、不同金属点缺陷形成能不同，空位形成能比间隙原子低。</a:t>
            </a:r>
          </a:p>
          <a:p>
            <a:pPr eaLnBrk="1" hangingPunct="1">
              <a:lnSpc>
                <a:spcPct val="150000"/>
              </a:lnSpc>
            </a:pP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、点缺陷浓度与点缺陷形成能、温度密切相关。</a:t>
            </a:r>
          </a:p>
          <a:p>
            <a:pPr eaLnBrk="1" hangingPunct="1">
              <a:lnSpc>
                <a:spcPct val="150000"/>
              </a:lnSpc>
            </a:pPr>
            <a:endParaRPr kumimoji="0" lang="zh-CN" altLang="en-US" sz="1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kumimoji="0" lang="zh-CN" altLang="en-US" sz="1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kumimoji="0" lang="zh-CN" altLang="en-US" sz="1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、点缺陷对金属的物理及力学性能有明显影响</a:t>
            </a:r>
          </a:p>
          <a:p>
            <a:pPr eaLnBrk="1" hangingPunct="1">
              <a:lnSpc>
                <a:spcPct val="150000"/>
              </a:lnSpc>
            </a:pPr>
            <a:r>
              <a:rPr kumimoji="0" lang="en-US" altLang="zh-CN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、点缺陷对材料的高温蠕变、化学热处理、时效、表面氧化、烧结有重要影响</a:t>
            </a:r>
          </a:p>
          <a:p>
            <a:pPr eaLnBrk="1" hangingPunct="1">
              <a:lnSpc>
                <a:spcPct val="150000"/>
              </a:lnSpc>
            </a:pPr>
            <a:endParaRPr kumimoji="0" lang="en-US" altLang="zh-CN" sz="1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05992" name="Object 104">
            <a:extLst>
              <a:ext uri="{FF2B5EF4-FFF2-40B4-BE49-F238E27FC236}">
                <a16:creationId xmlns:a16="http://schemas.microsoft.com/office/drawing/2014/main" id="{C6FC32F0-2167-4387-A37C-1AB2406104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094252"/>
              </p:ext>
            </p:extLst>
          </p:nvPr>
        </p:nvGraphicFramePr>
        <p:xfrm>
          <a:off x="1273324" y="4833029"/>
          <a:ext cx="2092523" cy="593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3" imgW="1524000" imgH="431800" progId="Equation.3">
                  <p:embed/>
                </p:oleObj>
              </mc:Choice>
              <mc:Fallback>
                <p:oleObj name="Equation" r:id="rId3" imgW="1524000" imgH="431800" progId="Equation.3">
                  <p:embed/>
                  <p:pic>
                    <p:nvPicPr>
                      <p:cNvPr id="805992" name="Object 104">
                        <a:extLst>
                          <a:ext uri="{FF2B5EF4-FFF2-40B4-BE49-F238E27FC236}">
                            <a16:creationId xmlns:a16="http://schemas.microsoft.com/office/drawing/2014/main" id="{C6FC32F0-2167-4387-A37C-1AB2406104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3324" y="4833029"/>
                        <a:ext cx="2092523" cy="593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D7A96278-616B-429D-9D25-F2EC5C697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84" y="1619672"/>
            <a:ext cx="1584176" cy="749432"/>
          </a:xfrm>
        </p:spPr>
        <p:txBody>
          <a:bodyPr/>
          <a:lstStyle/>
          <a:p>
            <a:r>
              <a:rPr lang="zh-CN" alt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点缺陷小结</a:t>
            </a:r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7BE8EF73-D734-4137-B014-889529C69343}"/>
              </a:ext>
            </a:extLst>
          </p:cNvPr>
          <p:cNvSpPr txBox="1">
            <a:spLocks/>
          </p:cNvSpPr>
          <p:nvPr/>
        </p:nvSpPr>
        <p:spPr>
          <a:xfrm>
            <a:off x="1273324" y="251520"/>
            <a:ext cx="2448272" cy="749432"/>
          </a:xfrm>
          <a:prstGeom prst="rect">
            <a:avLst/>
          </a:prstGeom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13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5pPr>
            <a:lvl6pPr marL="120548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6pPr>
            <a:lvl7pPr marL="241096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7pPr>
            <a:lvl8pPr marL="361644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8pPr>
            <a:lvl9pPr marL="482191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kumimoji="0" lang="en-US" altLang="zh-CN" sz="2400" kern="0"/>
              <a:t>4.1 </a:t>
            </a:r>
            <a:r>
              <a:rPr kumimoji="0" lang="zh-CN" altLang="en-US" sz="2400" kern="0"/>
              <a:t>点缺陷</a:t>
            </a:r>
            <a:endParaRPr kumimoji="0" lang="zh-CN" alt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2226524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317806AD-3385-4657-A713-8CD54B15A16C}"/>
              </a:ext>
            </a:extLst>
          </p:cNvPr>
          <p:cNvSpPr txBox="1"/>
          <p:nvPr/>
        </p:nvSpPr>
        <p:spPr>
          <a:xfrm>
            <a:off x="782601" y="2195736"/>
            <a:ext cx="4149797" cy="646331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6669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辛苦了，测试一下？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522D8F9-655D-4058-BD64-463020E1D9D4}"/>
              </a:ext>
            </a:extLst>
          </p:cNvPr>
          <p:cNvSpPr/>
          <p:nvPr/>
        </p:nvSpPr>
        <p:spPr>
          <a:xfrm>
            <a:off x="470823" y="3081086"/>
            <a:ext cx="48455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Microsoft Yahei" panose="020B0503020204020204" pitchFamily="34" charset="-122"/>
              </a:rPr>
              <a:t>提示☆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Microsoft Yahei" panose="020B0503020204020204" pitchFamily="34" charset="-122"/>
              </a:rPr>
              <a:t>请认真作答，结果将计入总评成绩。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8A01E2C-42AA-4650-A9FE-26E8BDAD8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16" y="4283968"/>
            <a:ext cx="2938994" cy="2211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标题 2">
            <a:extLst>
              <a:ext uri="{FF2B5EF4-FFF2-40B4-BE49-F238E27FC236}">
                <a16:creationId xmlns:a16="http://schemas.microsoft.com/office/drawing/2014/main" id="{496AEF2F-ACB6-420C-BB99-B20B38637915}"/>
              </a:ext>
            </a:extLst>
          </p:cNvPr>
          <p:cNvSpPr txBox="1">
            <a:spLocks/>
          </p:cNvSpPr>
          <p:nvPr/>
        </p:nvSpPr>
        <p:spPr>
          <a:xfrm>
            <a:off x="1273324" y="251520"/>
            <a:ext cx="2448272" cy="749432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5pPr>
            <a:lvl6pPr marL="120548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6pPr>
            <a:lvl7pPr marL="241096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7pPr>
            <a:lvl8pPr marL="361644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8pPr>
            <a:lvl9pPr marL="482191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kumimoji="0" lang="en-US" altLang="zh-CN" sz="2400" b="0" kern="0"/>
              <a:t>4.1 </a:t>
            </a:r>
            <a:r>
              <a:rPr kumimoji="0" lang="zh-CN" altLang="en-US" sz="2400" b="0" kern="0"/>
              <a:t>点缺陷</a:t>
            </a:r>
            <a:endParaRPr kumimoji="0" lang="zh-CN" altLang="en-US" sz="2400" b="0" kern="0" dirty="0"/>
          </a:p>
        </p:txBody>
      </p:sp>
    </p:spTree>
    <p:extLst>
      <p:ext uri="{BB962C8B-B14F-4D97-AF65-F5344CB8AC3E}">
        <p14:creationId xmlns:p14="http://schemas.microsoft.com/office/powerpoint/2010/main" val="254125359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566C0D8-50BD-4A27-B459-60010A6683D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50879" y="766599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 anchorCtr="0">
            <a:noAutofit/>
          </a:bodyPr>
          <a:lstStyle/>
          <a:p>
            <a:r>
              <a:rPr lang="en-US" altLang="zh-CN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1.</a:t>
            </a:r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点缺陷的浓度随（   ）的升高而增大。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26F5109-47E6-466B-9289-C40CC4AB96D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3000" y="3429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自由能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7B1B0BB-3CD9-4618-9072-38D28A5D21F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143000" y="4572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体积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3C21135-4BE0-4815-9ECE-176433E3EF2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143000" y="5715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温度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977C8D27-1532-4A3B-8695-67668E0B212C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358330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32A36C17-561D-49A9-8E0C-4EF1DF3ACCC4}"/>
              </a:ext>
            </a:extLst>
          </p:cNvPr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539496" y="472630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4EA62DF7-9151-4D15-9D82-13BF90B6F06C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86930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90705383-CF94-410C-9AE7-0F5DC52FAFB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B37A9FE0-56E4-4DC9-8594-B6DF9A1B7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3311" y="683568"/>
            <a:ext cx="16209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zh-CN" altLang="en-US" b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自我检测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352D21AE-02CE-4BDF-AF7A-CF41EB91E1E3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4" name="TitleBackground">
              <a:extLst>
                <a:ext uri="{FF2B5EF4-FFF2-40B4-BE49-F238E27FC236}">
                  <a16:creationId xmlns:a16="http://schemas.microsoft.com/office/drawing/2014/main" id="{36B77DB5-17EA-4CA1-846F-21F9454AC54A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>
              <a:extLst>
                <a:ext uri="{FF2B5EF4-FFF2-40B4-BE49-F238E27FC236}">
                  <a16:creationId xmlns:a16="http://schemas.microsoft.com/office/drawing/2014/main" id="{19E058FE-FD76-4DE9-B57A-0A7E02BB1C54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>
              <a:extLst>
                <a:ext uri="{FF2B5EF4-FFF2-40B4-BE49-F238E27FC236}">
                  <a16:creationId xmlns:a16="http://schemas.microsoft.com/office/drawing/2014/main" id="{08297A73-51D9-4DD1-98B3-1EFDE7F545BE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7" name="TipText">
              <a:extLst>
                <a:ext uri="{FF2B5EF4-FFF2-40B4-BE49-F238E27FC236}">
                  <a16:creationId xmlns:a16="http://schemas.microsoft.com/office/drawing/2014/main" id="{2C3EBB74-1066-4F4C-A071-353D8480ADA6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941A53D6-F2B2-485A-A300-1BE4C0B0985D}"/>
              </a:ext>
            </a:extLst>
          </p:cNvPr>
          <p:cNvPicPr>
            <a:picLocks/>
          </p:cNvPicPr>
          <p:nvPr>
            <p:custDataLst>
              <p:tags r:id="rId1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2362936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566C0D8-50BD-4A27-B459-60010A6683D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50879" y="766599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 anchorCtr="0">
            <a:noAutofit/>
          </a:bodyPr>
          <a:lstStyle/>
          <a:p>
            <a:r>
              <a:rPr lang="en-US" altLang="zh-CN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</a:t>
            </a:r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点缺陷平衡浓度公式中，</a:t>
            </a:r>
            <a:r>
              <a:rPr lang="en-US" altLang="zh-CN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u</a:t>
            </a:r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的含义是：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26F5109-47E6-466B-9289-C40CC4AB96D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143000" y="3429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某种点缺陷的形成能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7B1B0BB-3CD9-4618-9072-38D28A5D21F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143000" y="4572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体积自由能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3C21135-4BE0-4815-9ECE-176433E3EF2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143000" y="5715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内能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977C8D27-1532-4A3B-8695-67668E0B212C}"/>
              </a:ext>
            </a:extLst>
          </p:cNvPr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539496" y="358330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32A36C17-561D-49A9-8E0C-4EF1DF3ACCC4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472630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4EA62DF7-9151-4D15-9D82-13BF90B6F06C}"/>
              </a:ext>
            </a:extLst>
          </p:cNvPr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539496" y="586930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90705383-CF94-410C-9AE7-0F5DC52FAFB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B37A9FE0-56E4-4DC9-8594-B6DF9A1B7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3311" y="683568"/>
            <a:ext cx="16209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zh-CN" altLang="en-US" b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自我检测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graphicFrame>
        <p:nvGraphicFramePr>
          <p:cNvPr id="20" name="Object 104">
            <a:extLst>
              <a:ext uri="{FF2B5EF4-FFF2-40B4-BE49-F238E27FC236}">
                <a16:creationId xmlns:a16="http://schemas.microsoft.com/office/drawing/2014/main" id="{92AFEF75-3B00-4653-8E63-558D2E59F8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018701"/>
              </p:ext>
            </p:extLst>
          </p:nvPr>
        </p:nvGraphicFramePr>
        <p:xfrm>
          <a:off x="1787528" y="2704320"/>
          <a:ext cx="2556835" cy="724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18" imgW="1524000" imgH="431800" progId="Equation.3">
                  <p:embed/>
                </p:oleObj>
              </mc:Choice>
              <mc:Fallback>
                <p:oleObj name="Equation" r:id="rId18" imgW="1524000" imgH="431800" progId="Equation.3">
                  <p:embed/>
                  <p:pic>
                    <p:nvPicPr>
                      <p:cNvPr id="805992" name="Object 104">
                        <a:extLst>
                          <a:ext uri="{FF2B5EF4-FFF2-40B4-BE49-F238E27FC236}">
                            <a16:creationId xmlns:a16="http://schemas.microsoft.com/office/drawing/2014/main" id="{C6FC32F0-2167-4387-A37C-1AB2406104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7528" y="2704320"/>
                        <a:ext cx="2556835" cy="7246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组合 17">
            <a:extLst>
              <a:ext uri="{FF2B5EF4-FFF2-40B4-BE49-F238E27FC236}">
                <a16:creationId xmlns:a16="http://schemas.microsoft.com/office/drawing/2014/main" id="{352D21AE-02CE-4BDF-AF7A-CF41EB91E1E3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4" name="TitleBackground">
              <a:extLst>
                <a:ext uri="{FF2B5EF4-FFF2-40B4-BE49-F238E27FC236}">
                  <a16:creationId xmlns:a16="http://schemas.microsoft.com/office/drawing/2014/main" id="{36B77DB5-17EA-4CA1-846F-21F9454AC54A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>
              <a:extLst>
                <a:ext uri="{FF2B5EF4-FFF2-40B4-BE49-F238E27FC236}">
                  <a16:creationId xmlns:a16="http://schemas.microsoft.com/office/drawing/2014/main" id="{19E058FE-FD76-4DE9-B57A-0A7E02BB1C54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>
              <a:extLst>
                <a:ext uri="{FF2B5EF4-FFF2-40B4-BE49-F238E27FC236}">
                  <a16:creationId xmlns:a16="http://schemas.microsoft.com/office/drawing/2014/main" id="{08297A73-51D9-4DD1-98B3-1EFDE7F545BE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7" name="TipText">
              <a:extLst>
                <a:ext uri="{FF2B5EF4-FFF2-40B4-BE49-F238E27FC236}">
                  <a16:creationId xmlns:a16="http://schemas.microsoft.com/office/drawing/2014/main" id="{2C3EBB74-1066-4F4C-A071-353D8480ADA6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941A53D6-F2B2-485A-A300-1BE4C0B0985D}"/>
              </a:ext>
            </a:extLst>
          </p:cNvPr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80326140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7C32AA52-B887-4424-83E3-17EC292A5F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13284" y="2483187"/>
            <a:ext cx="3312914" cy="252086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2863" tIns="21431" rIns="42863" bIns="21431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Aft>
                <a:spcPts val="1200"/>
              </a:spcAft>
              <a:buFontTx/>
              <a:buNone/>
            </a:pPr>
            <a:r>
              <a:rPr lang="zh-CN" altLang="en-US" sz="3200" b="1" dirty="0"/>
              <a:t>晶体缺陷</a:t>
            </a:r>
          </a:p>
          <a:p>
            <a:pPr eaLnBrk="1" hangingPunct="1"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0. </a:t>
            </a:r>
            <a:r>
              <a:rPr lang="zh-CN" altLang="en-US" sz="2400" b="1" dirty="0">
                <a:solidFill>
                  <a:srgbClr val="FF0000"/>
                </a:solidFill>
              </a:rPr>
              <a:t>概述</a:t>
            </a:r>
          </a:p>
          <a:p>
            <a:pPr eaLnBrk="1" hangingPunct="1"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1. </a:t>
            </a:r>
            <a:r>
              <a:rPr lang="zh-CN" altLang="en-US" sz="2400" b="1" dirty="0">
                <a:solidFill>
                  <a:srgbClr val="FF0000"/>
                </a:solidFill>
              </a:rPr>
              <a:t>点缺陷</a:t>
            </a:r>
          </a:p>
          <a:p>
            <a:pPr eaLnBrk="1" hangingPunct="1">
              <a:buFontTx/>
              <a:buNone/>
            </a:pPr>
            <a:r>
              <a:rPr lang="en-US" altLang="zh-CN" sz="2400" b="1" dirty="0"/>
              <a:t>2. </a:t>
            </a:r>
            <a:r>
              <a:rPr lang="zh-CN" altLang="en-US" sz="2400" b="1" dirty="0"/>
              <a:t>位错</a:t>
            </a:r>
          </a:p>
          <a:p>
            <a:pPr eaLnBrk="1" hangingPunct="1">
              <a:buFontTx/>
              <a:buNone/>
            </a:pPr>
            <a:r>
              <a:rPr lang="en-US" altLang="zh-CN" sz="2400" b="1" dirty="0"/>
              <a:t>3. </a:t>
            </a:r>
            <a:r>
              <a:rPr lang="zh-CN" altLang="en-US" sz="2400" b="1" dirty="0"/>
              <a:t>面缺陷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6303F98E-93DE-4C93-B305-A99C2DD4D123}"/>
              </a:ext>
            </a:extLst>
          </p:cNvPr>
          <p:cNvSpPr/>
          <p:nvPr/>
        </p:nvSpPr>
        <p:spPr>
          <a:xfrm>
            <a:off x="913284" y="5220072"/>
            <a:ext cx="4464496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晶体缺陷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点缺陷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ts val="1800"/>
              </a:spcBef>
              <a:buFontTx/>
              <a:buNone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点缺陷的类型</a:t>
            </a:r>
          </a:p>
          <a:p>
            <a:pPr eaLnBrk="1" hangingPunct="1">
              <a:buFontTx/>
              <a:buNone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点缺陷的产生</a:t>
            </a:r>
          </a:p>
          <a:p>
            <a:pPr eaLnBrk="1" hangingPunct="1">
              <a:buFontTx/>
              <a:buNone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点缺陷与材料行为</a:t>
            </a:r>
          </a:p>
        </p:txBody>
      </p:sp>
      <p:sp>
        <p:nvSpPr>
          <p:cNvPr id="4" name="Text Box 16">
            <a:extLst>
              <a:ext uri="{FF2B5EF4-FFF2-40B4-BE49-F238E27FC236}">
                <a16:creationId xmlns:a16="http://schemas.microsoft.com/office/drawing/2014/main" id="{C75BAB89-B7CB-4180-BE55-9BEDC64B1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677" y="357293"/>
            <a:ext cx="17807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zh-CN" altLang="en-US" sz="2800" b="1" i="0" u="none" strike="noStrike" kern="1200" cap="none" spc="29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黑体" pitchFamily="2" charset="-122"/>
                <a:cs typeface="Arial" pitchFamily="34" charset="0"/>
              </a:rPr>
              <a:t>晶体缺陷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AB5E257-2B4E-43ED-BB38-96E04A68155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71500" y="571500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3.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只要在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0K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以上晶体中总是存在着点缺陷。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2219DF4-B40F-4FE1-A4B5-6A7010E4B3A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3000" y="3714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4800" b="1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√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8F5AC18-1733-4152-B437-CF2BA6E6390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143000" y="4857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en-US" altLang="zh-CN" sz="4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×</a:t>
            </a:r>
            <a:endParaRPr lang="zh-CN" altLang="en-US" sz="48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52A5DC5D-755B-4866-83D0-CB033B6D5102}"/>
              </a:ext>
            </a:extLst>
          </p:cNvPr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C950CFDC-CE40-4E9E-9BE8-D543AF7300ED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B128BA79-5D06-46B5-B97E-AC5DFB1CBF4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FFC06B54-0306-4FE1-8F47-B5D5A57C9C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3311" y="683568"/>
            <a:ext cx="16209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zh-CN" altLang="en-US" b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自我检测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40AC4439-E377-4094-84D2-63D9526EE067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4" name="TitleBackground">
              <a:extLst>
                <a:ext uri="{FF2B5EF4-FFF2-40B4-BE49-F238E27FC236}">
                  <a16:creationId xmlns:a16="http://schemas.microsoft.com/office/drawing/2014/main" id="{7E286B88-ED12-4D97-9C22-484AEB34F149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>
              <a:extLst>
                <a:ext uri="{FF2B5EF4-FFF2-40B4-BE49-F238E27FC236}">
                  <a16:creationId xmlns:a16="http://schemas.microsoft.com/office/drawing/2014/main" id="{619CAAEB-5C3D-4476-9799-795AE1BD4AE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>
              <a:extLst>
                <a:ext uri="{FF2B5EF4-FFF2-40B4-BE49-F238E27FC236}">
                  <a16:creationId xmlns:a16="http://schemas.microsoft.com/office/drawing/2014/main" id="{D20B1595-5208-426A-A365-499A55C12157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7" name="TipText">
              <a:extLst>
                <a:ext uri="{FF2B5EF4-FFF2-40B4-BE49-F238E27FC236}">
                  <a16:creationId xmlns:a16="http://schemas.microsoft.com/office/drawing/2014/main" id="{BC44BBDD-D27D-44F4-AA75-F196BFB17E54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D25EB8E5-7970-4A8D-9E43-99CD043D55CE}"/>
              </a:ext>
            </a:extLst>
          </p:cNvPr>
          <p:cNvPicPr>
            <a:picLocks/>
          </p:cNvPicPr>
          <p:nvPr>
            <p:custDataLst>
              <p:tags r:id="rId9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5409391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AB5E257-2B4E-43ED-BB38-96E04A68155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71500" y="571500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4.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空位的存在，总是使晶体的自由能升高。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2219DF4-B40F-4FE1-A4B5-6A7010E4B3A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3000" y="3714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4800" b="1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√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8F5AC18-1733-4152-B437-CF2BA6E6390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143000" y="4857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en-US" altLang="zh-CN" sz="4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×</a:t>
            </a:r>
            <a:endParaRPr lang="zh-CN" altLang="en-US" sz="48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52A5DC5D-755B-4866-83D0-CB033B6D5102}"/>
              </a:ext>
            </a:extLst>
          </p:cNvPr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C950CFDC-CE40-4E9E-9BE8-D543AF7300ED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B128BA79-5D06-46B5-B97E-AC5DFB1CBF4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FFC06B54-0306-4FE1-8F47-B5D5A57C9C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3311" y="683568"/>
            <a:ext cx="16209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zh-CN" altLang="en-US" b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自我检测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40AC4439-E377-4094-84D2-63D9526EE067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4" name="TitleBackground">
              <a:extLst>
                <a:ext uri="{FF2B5EF4-FFF2-40B4-BE49-F238E27FC236}">
                  <a16:creationId xmlns:a16="http://schemas.microsoft.com/office/drawing/2014/main" id="{7E286B88-ED12-4D97-9C22-484AEB34F149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>
              <a:extLst>
                <a:ext uri="{FF2B5EF4-FFF2-40B4-BE49-F238E27FC236}">
                  <a16:creationId xmlns:a16="http://schemas.microsoft.com/office/drawing/2014/main" id="{619CAAEB-5C3D-4476-9799-795AE1BD4AE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>
              <a:extLst>
                <a:ext uri="{FF2B5EF4-FFF2-40B4-BE49-F238E27FC236}">
                  <a16:creationId xmlns:a16="http://schemas.microsoft.com/office/drawing/2014/main" id="{D20B1595-5208-426A-A365-499A55C12157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7" name="TipText">
              <a:extLst>
                <a:ext uri="{FF2B5EF4-FFF2-40B4-BE49-F238E27FC236}">
                  <a16:creationId xmlns:a16="http://schemas.microsoft.com/office/drawing/2014/main" id="{BC44BBDD-D27D-44F4-AA75-F196BFB17E54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D25EB8E5-7970-4A8D-9E43-99CD043D55CE}"/>
              </a:ext>
            </a:extLst>
          </p:cNvPr>
          <p:cNvPicPr>
            <a:picLocks/>
          </p:cNvPicPr>
          <p:nvPr>
            <p:custDataLst>
              <p:tags r:id="rId9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6014825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566C0D8-50BD-4A27-B459-60010A6683D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50879" y="766599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 anchorCtr="0">
            <a:noAutofit/>
          </a:bodyPr>
          <a:lstStyle/>
          <a:p>
            <a:r>
              <a:rPr lang="en-US" altLang="zh-CN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5.</a:t>
            </a:r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在晶体中形成空位的同时又产生间隙原子，这样的缺陷称为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26F5109-47E6-466B-9289-C40CC4AB96D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3000" y="3429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肖特基缺陷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7B1B0BB-3CD9-4618-9072-38D28A5D21F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143000" y="4572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弗仑克尔缺陷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3C21135-4BE0-4815-9ECE-176433E3EF2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143000" y="571500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>
            <a:noAutofit/>
          </a:bodyPr>
          <a:lstStyle/>
          <a:p>
            <a:r>
              <a:rPr lang="zh-CN" altLang="en-US" sz="2600" b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线缺陷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977C8D27-1532-4A3B-8695-67668E0B212C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358330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32A36C17-561D-49A9-8E0C-4EF1DF3ACCC4}"/>
              </a:ext>
            </a:extLst>
          </p:cNvPr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539496" y="472630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4EA62DF7-9151-4D15-9D82-13BF90B6F06C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86930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 b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 b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90705383-CF94-410C-9AE7-0F5DC52FAFB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B37A9FE0-56E4-4DC9-8594-B6DF9A1B7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3311" y="683568"/>
            <a:ext cx="16209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zh-CN" altLang="en-US" b="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itchFamily="34" charset="0"/>
              </a:rPr>
              <a:t>自我检测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352D21AE-02CE-4BDF-AF7A-CF41EB91E1E3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4" name="TitleBackground">
              <a:extLst>
                <a:ext uri="{FF2B5EF4-FFF2-40B4-BE49-F238E27FC236}">
                  <a16:creationId xmlns:a16="http://schemas.microsoft.com/office/drawing/2014/main" id="{36B77DB5-17EA-4CA1-846F-21F9454AC54A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>
              <a:extLst>
                <a:ext uri="{FF2B5EF4-FFF2-40B4-BE49-F238E27FC236}">
                  <a16:creationId xmlns:a16="http://schemas.microsoft.com/office/drawing/2014/main" id="{19E058FE-FD76-4DE9-B57A-0A7E02BB1C54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>
              <a:extLst>
                <a:ext uri="{FF2B5EF4-FFF2-40B4-BE49-F238E27FC236}">
                  <a16:creationId xmlns:a16="http://schemas.microsoft.com/office/drawing/2014/main" id="{08297A73-51D9-4DD1-98B3-1EFDE7F545BE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7" name="TipText">
              <a:extLst>
                <a:ext uri="{FF2B5EF4-FFF2-40B4-BE49-F238E27FC236}">
                  <a16:creationId xmlns:a16="http://schemas.microsoft.com/office/drawing/2014/main" id="{2C3EBB74-1066-4F4C-A071-353D8480ADA6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941A53D6-F2B2-485A-A300-1BE4C0B0985D}"/>
              </a:ext>
            </a:extLst>
          </p:cNvPr>
          <p:cNvPicPr>
            <a:picLocks/>
          </p:cNvPicPr>
          <p:nvPr>
            <p:custDataLst>
              <p:tags r:id="rId1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293458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35">
            <a:extLst>
              <a:ext uri="{FF2B5EF4-FFF2-40B4-BE49-F238E27FC236}">
                <a16:creationId xmlns:a16="http://schemas.microsoft.com/office/drawing/2014/main" id="{3163D550-72C1-4613-9E41-D5095AE3705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79851" y="2163962"/>
            <a:ext cx="1853134" cy="1543844"/>
            <a:chOff x="397852" y="1174235"/>
            <a:chExt cx="2905994" cy="2683572"/>
          </a:xfrm>
        </p:grpSpPr>
        <p:sp>
          <p:nvSpPr>
            <p:cNvPr id="10" name="圆角矩形​​ 40">
              <a:extLst>
                <a:ext uri="{FF2B5EF4-FFF2-40B4-BE49-F238E27FC236}">
                  <a16:creationId xmlns:a16="http://schemas.microsoft.com/office/drawing/2014/main" id="{F28E5752-C178-4FA5-AE61-EBA69D964BF6}"/>
                </a:ext>
              </a:extLst>
            </p:cNvPr>
            <p:cNvSpPr/>
            <p:nvPr/>
          </p:nvSpPr>
          <p:spPr>
            <a:xfrm rot="21283523">
              <a:off x="438428" y="2226278"/>
              <a:ext cx="2865418" cy="1631529"/>
            </a:xfrm>
            <a:prstGeom prst="roundRect">
              <a:avLst>
                <a:gd name="adj" fmla="val 10409"/>
              </a:avLst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75000"/>
                  </a:schemeClr>
                </a:gs>
                <a:gs pos="20000">
                  <a:schemeClr val="bg1">
                    <a:lumMod val="85000"/>
                  </a:schemeClr>
                </a:gs>
              </a:gsLst>
              <a:lin ang="5400000" scaled="0"/>
              <a:tileRect/>
            </a:gra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cxnSp>
          <p:nvCxnSpPr>
            <p:cNvPr id="11" name="直接连接符​​ 41">
              <a:extLst>
                <a:ext uri="{FF2B5EF4-FFF2-40B4-BE49-F238E27FC236}">
                  <a16:creationId xmlns:a16="http://schemas.microsoft.com/office/drawing/2014/main" id="{764CCB8B-112D-45C9-805A-57B3BB9A81F5}"/>
                </a:ext>
              </a:extLst>
            </p:cNvPr>
            <p:cNvCxnSpPr>
              <a:endCxn id="13" idx="2"/>
            </p:cNvCxnSpPr>
            <p:nvPr/>
          </p:nvCxnSpPr>
          <p:spPr>
            <a:xfrm flipV="1">
              <a:off x="865439" y="1338078"/>
              <a:ext cx="1172832" cy="1007202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​​ 42">
              <a:extLst>
                <a:ext uri="{FF2B5EF4-FFF2-40B4-BE49-F238E27FC236}">
                  <a16:creationId xmlns:a16="http://schemas.microsoft.com/office/drawing/2014/main" id="{BAB53D8E-C65F-4B03-AED4-E2A4D6F6EF29}"/>
                </a:ext>
              </a:extLst>
            </p:cNvPr>
            <p:cNvCxnSpPr>
              <a:stCxn id="13" idx="6"/>
            </p:cNvCxnSpPr>
            <p:nvPr/>
          </p:nvCxnSpPr>
          <p:spPr>
            <a:xfrm>
              <a:off x="2362876" y="1338078"/>
              <a:ext cx="448265" cy="82783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​​ 43">
              <a:extLst>
                <a:ext uri="{FF2B5EF4-FFF2-40B4-BE49-F238E27FC236}">
                  <a16:creationId xmlns:a16="http://schemas.microsoft.com/office/drawing/2014/main" id="{5179760D-867D-4D42-A749-E8A2B2ED403C}"/>
                </a:ext>
              </a:extLst>
            </p:cNvPr>
            <p:cNvSpPr/>
            <p:nvPr/>
          </p:nvSpPr>
          <p:spPr>
            <a:xfrm>
              <a:off x="2038271" y="1174235"/>
              <a:ext cx="324606" cy="32596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75000"/>
                  </a:schemeClr>
                </a:gs>
                <a:gs pos="20000">
                  <a:schemeClr val="bg1">
                    <a:lumMod val="85000"/>
                  </a:schemeClr>
                </a:gs>
              </a:gsLst>
              <a:lin ang="5400000" scaled="0"/>
              <a:tileRect/>
            </a:gradFill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4" name="椭圆​​ 44">
              <a:extLst>
                <a:ext uri="{FF2B5EF4-FFF2-40B4-BE49-F238E27FC236}">
                  <a16:creationId xmlns:a16="http://schemas.microsoft.com/office/drawing/2014/main" id="{563D1388-1D68-47FE-BF54-804A5F7ADA74}"/>
                </a:ext>
              </a:extLst>
            </p:cNvPr>
            <p:cNvSpPr/>
            <p:nvPr/>
          </p:nvSpPr>
          <p:spPr>
            <a:xfrm>
              <a:off x="2106543" y="1243146"/>
              <a:ext cx="187779" cy="187779"/>
            </a:xfrm>
            <a:prstGeom prst="ellipse">
              <a:avLst/>
            </a:prstGeom>
            <a:gradFill flip="none" rotWithShape="1">
              <a:gsLst>
                <a:gs pos="4600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5" name="同侧圆角矩形 12">
              <a:extLst>
                <a:ext uri="{FF2B5EF4-FFF2-40B4-BE49-F238E27FC236}">
                  <a16:creationId xmlns:a16="http://schemas.microsoft.com/office/drawing/2014/main" id="{12353572-1AA5-45ED-8D47-9EFE8F23476D}"/>
                </a:ext>
              </a:extLst>
            </p:cNvPr>
            <p:cNvSpPr/>
            <p:nvPr/>
          </p:nvSpPr>
          <p:spPr>
            <a:xfrm rot="21295192">
              <a:off x="397852" y="2236626"/>
              <a:ext cx="2853826" cy="793344"/>
            </a:xfrm>
            <a:prstGeom prst="round2SameRect">
              <a:avLst/>
            </a:prstGeom>
            <a:gradFill flip="none" rotWithShape="1">
              <a:gsLst>
                <a:gs pos="52000">
                  <a:schemeClr val="bg1">
                    <a:alpha val="0"/>
                  </a:schemeClr>
                </a:gs>
                <a:gs pos="0">
                  <a:schemeClr val="bg1">
                    <a:alpha val="0"/>
                  </a:schemeClr>
                </a:gs>
                <a:gs pos="48000">
                  <a:schemeClr val="bg1">
                    <a:lumMod val="96000"/>
                  </a:schemeClr>
                </a:gs>
              </a:gsLst>
              <a:lin ang="468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6" name="圆角矩形​​ 46">
              <a:extLst>
                <a:ext uri="{FF2B5EF4-FFF2-40B4-BE49-F238E27FC236}">
                  <a16:creationId xmlns:a16="http://schemas.microsoft.com/office/drawing/2014/main" id="{C9CB98B7-AA5A-41CE-A788-AEA4A387BF59}"/>
                </a:ext>
              </a:extLst>
            </p:cNvPr>
            <p:cNvSpPr/>
            <p:nvPr/>
          </p:nvSpPr>
          <p:spPr>
            <a:xfrm rot="21283523">
              <a:off x="564019" y="2384947"/>
              <a:ext cx="2621965" cy="1329714"/>
            </a:xfrm>
            <a:prstGeom prst="roundRect">
              <a:avLst>
                <a:gd name="adj" fmla="val 7418"/>
              </a:avLst>
            </a:prstGeom>
            <a:solidFill>
              <a:srgbClr val="57D3FF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214304" marR="0" lvl="0" indent="-214304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250" b="0" i="0" u="none" strike="noStrike" kern="120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黑体" pitchFamily="49" charset="-122"/>
                  <a:ea typeface="黑体" pitchFamily="49" charset="-122"/>
                  <a:cs typeface="Arial"/>
                </a:rPr>
                <a:t>休息一下</a:t>
              </a:r>
            </a:p>
          </p:txBody>
        </p:sp>
        <p:sp>
          <p:nvSpPr>
            <p:cNvPr id="17" name="椭圆​​ 47">
              <a:extLst>
                <a:ext uri="{FF2B5EF4-FFF2-40B4-BE49-F238E27FC236}">
                  <a16:creationId xmlns:a16="http://schemas.microsoft.com/office/drawing/2014/main" id="{E0452F91-0DF3-4DD3-B258-37F1D92BF53D}"/>
                </a:ext>
              </a:extLst>
            </p:cNvPr>
            <p:cNvSpPr/>
            <p:nvPr/>
          </p:nvSpPr>
          <p:spPr>
            <a:xfrm rot="21283523">
              <a:off x="811716" y="2344203"/>
              <a:ext cx="119226" cy="119226"/>
            </a:xfrm>
            <a:prstGeom prst="ellipse">
              <a:avLst/>
            </a:prstGeom>
            <a:gradFill flip="none" rotWithShape="1">
              <a:gsLst>
                <a:gs pos="4600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8" name="椭圆​​ 48">
              <a:extLst>
                <a:ext uri="{FF2B5EF4-FFF2-40B4-BE49-F238E27FC236}">
                  <a16:creationId xmlns:a16="http://schemas.microsoft.com/office/drawing/2014/main" id="{A4929F96-F35C-41E7-85AE-96550574BE48}"/>
                </a:ext>
              </a:extLst>
            </p:cNvPr>
            <p:cNvSpPr/>
            <p:nvPr/>
          </p:nvSpPr>
          <p:spPr>
            <a:xfrm rot="21283523">
              <a:off x="2757052" y="2164609"/>
              <a:ext cx="119226" cy="119226"/>
            </a:xfrm>
            <a:prstGeom prst="ellipse">
              <a:avLst/>
            </a:prstGeom>
            <a:gradFill flip="none" rotWithShape="1">
              <a:gsLst>
                <a:gs pos="4600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id="{CE42AE04-C36F-4507-B87D-C7BA9B8926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52" y="4572000"/>
            <a:ext cx="4680520" cy="311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标题 2">
            <a:extLst>
              <a:ext uri="{FF2B5EF4-FFF2-40B4-BE49-F238E27FC236}">
                <a16:creationId xmlns:a16="http://schemas.microsoft.com/office/drawing/2014/main" id="{B9F450E2-AFEB-4E4E-B859-D247F0EDBC49}"/>
              </a:ext>
            </a:extLst>
          </p:cNvPr>
          <p:cNvSpPr txBox="1">
            <a:spLocks/>
          </p:cNvSpPr>
          <p:nvPr/>
        </p:nvSpPr>
        <p:spPr>
          <a:xfrm>
            <a:off x="1315048" y="409431"/>
            <a:ext cx="2448272" cy="749432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5pPr>
            <a:lvl6pPr marL="120548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6pPr>
            <a:lvl7pPr marL="241096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7pPr>
            <a:lvl8pPr marL="361644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8pPr>
            <a:lvl9pPr marL="482191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kumimoji="0" lang="en-US" altLang="zh-CN" sz="2400" b="0" kern="0" dirty="0"/>
              <a:t>4.1 </a:t>
            </a:r>
            <a:r>
              <a:rPr kumimoji="0" lang="zh-CN" altLang="en-US" sz="2400" b="0" kern="0" dirty="0"/>
              <a:t>点缺陷</a:t>
            </a:r>
          </a:p>
        </p:txBody>
      </p:sp>
    </p:spTree>
    <p:extLst>
      <p:ext uri="{BB962C8B-B14F-4D97-AF65-F5344CB8AC3E}">
        <p14:creationId xmlns:p14="http://schemas.microsoft.com/office/powerpoint/2010/main" val="273430824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9" name="Text Box 9">
            <a:extLst>
              <a:ext uri="{FF2B5EF4-FFF2-40B4-BE49-F238E27FC236}">
                <a16:creationId xmlns:a16="http://schemas.microsoft.com/office/drawing/2014/main" id="{2C253664-1919-4B66-BFB0-2D649C648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228" y="2195736"/>
            <a:ext cx="4680520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理想晶体</a:t>
            </a:r>
            <a:r>
              <a:rPr lang="zh-CN" altLang="en-US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en-US" sz="18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长程有序</a:t>
            </a:r>
            <a:r>
              <a:rPr lang="zh-CN" altLang="en-US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。结构基元完全按照</a:t>
            </a:r>
            <a:r>
              <a:rPr lang="zh-CN" altLang="en-US" sz="18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空间点阵</a:t>
            </a:r>
            <a:r>
              <a:rPr lang="zh-CN" altLang="en-US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规则排列。</a:t>
            </a:r>
          </a:p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实际晶体：</a:t>
            </a:r>
            <a:r>
              <a:rPr lang="zh-CN" altLang="en-US" sz="1800" dirty="0">
                <a:solidFill>
                  <a:srgbClr val="1313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或多或少地存在着</a:t>
            </a:r>
            <a:r>
              <a:rPr lang="zh-CN" altLang="en-US" sz="18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偏离理想结构的区域</a:t>
            </a:r>
            <a:r>
              <a:rPr lang="zh-CN" altLang="en-US" sz="1800" dirty="0">
                <a:solidFill>
                  <a:srgbClr val="1313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，出现了不完整性。</a:t>
            </a:r>
          </a:p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晶体缺陷</a:t>
            </a:r>
            <a:r>
              <a:rPr lang="zh-CN" altLang="en-US" sz="1800" dirty="0">
                <a:solidFill>
                  <a:schemeClr val="folHlin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en-US" sz="1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实际晶体中偏离理想点阵结构的区域。</a:t>
            </a:r>
          </a:p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None/>
            </a:pPr>
            <a:endParaRPr lang="zh-CN" altLang="en-US" sz="1800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根据几何形态特征，可以把晶体缺陷分为三类：</a:t>
            </a:r>
            <a:r>
              <a:rPr lang="zh-CN" altLang="en-US" sz="18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点缺陷、线缺陷和面缺陷</a:t>
            </a:r>
            <a:r>
              <a:rPr lang="zh-CN" altLang="en-US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sz="1800" b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</a:t>
            </a:r>
          </a:p>
        </p:txBody>
      </p:sp>
      <p:sp>
        <p:nvSpPr>
          <p:cNvPr id="7" name="标题 2">
            <a:extLst>
              <a:ext uri="{FF2B5EF4-FFF2-40B4-BE49-F238E27FC236}">
                <a16:creationId xmlns:a16="http://schemas.microsoft.com/office/drawing/2014/main" id="{C7245348-D52E-4B85-A1D2-44937F29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592288" cy="749432"/>
          </a:xfrm>
        </p:spPr>
        <p:txBody>
          <a:bodyPr/>
          <a:lstStyle/>
          <a:p>
            <a:r>
              <a:rPr lang="en-US" altLang="zh-CN" sz="2400" dirty="0"/>
              <a:t>4.0 </a:t>
            </a:r>
            <a:r>
              <a:rPr lang="zh-CN" altLang="en-US" sz="2400" dirty="0"/>
              <a:t>晶体缺陷概述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0728C3F0-8BD0-4580-B5AD-79A3256B0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55" y="2453456"/>
            <a:ext cx="5197290" cy="442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标题 2">
            <a:extLst>
              <a:ext uri="{FF2B5EF4-FFF2-40B4-BE49-F238E27FC236}">
                <a16:creationId xmlns:a16="http://schemas.microsoft.com/office/drawing/2014/main" id="{5035EEC0-A011-47A1-82F7-5F8336D08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664296" cy="749432"/>
          </a:xfrm>
        </p:spPr>
        <p:txBody>
          <a:bodyPr/>
          <a:lstStyle/>
          <a:p>
            <a:r>
              <a:rPr lang="en-US" altLang="zh-CN" sz="2400" dirty="0"/>
              <a:t>4.0 </a:t>
            </a:r>
            <a:r>
              <a:rPr lang="zh-CN" altLang="en-US" sz="2400" dirty="0"/>
              <a:t>晶体缺陷概述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81" name="Rectangle 13">
            <a:extLst>
              <a:ext uri="{FF2B5EF4-FFF2-40B4-BE49-F238E27FC236}">
                <a16:creationId xmlns:a16="http://schemas.microsoft.com/office/drawing/2014/main" id="{A54BBAF4-C930-4321-8EBD-111B7C0D1B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74336" y="2267744"/>
            <a:ext cx="5166327" cy="33123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2863" tIns="21431" rIns="42863" bIns="21431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FF0066"/>
                </a:solidFill>
              </a:rPr>
              <a:t>理想晶体</a:t>
            </a:r>
            <a:r>
              <a:rPr lang="zh-CN" altLang="en-US" sz="2000" dirty="0"/>
              <a:t>：组成晶体的全部原子定位在 晶体结构中正确的位置上。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FF0066"/>
                </a:solidFill>
              </a:rPr>
              <a:t>实际晶体</a:t>
            </a:r>
            <a:r>
              <a:rPr lang="zh-CN" altLang="en-US" sz="2000" dirty="0"/>
              <a:t>：部分（少部分）原子放错了地方。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FF0066"/>
                </a:solidFill>
              </a:rPr>
              <a:t>玻璃体</a:t>
            </a:r>
            <a:r>
              <a:rPr lang="zh-CN" altLang="en-US" sz="2000" b="1" dirty="0"/>
              <a:t>：</a:t>
            </a:r>
            <a:r>
              <a:rPr lang="zh-CN" altLang="en-US" sz="2000" dirty="0"/>
              <a:t>所有（大部分）原子都放错了位置。</a:t>
            </a:r>
          </a:p>
        </p:txBody>
      </p:sp>
      <p:sp>
        <p:nvSpPr>
          <p:cNvPr id="519182" name="Text Box 14">
            <a:extLst>
              <a:ext uri="{FF2B5EF4-FFF2-40B4-BE49-F238E27FC236}">
                <a16:creationId xmlns:a16="http://schemas.microsoft.com/office/drawing/2014/main" id="{97325F7A-527B-447A-9FF8-817FDABC0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0739" y="4572001"/>
            <a:ext cx="2786921" cy="1200329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 dirty="0">
                <a:solidFill>
                  <a:schemeClr val="tx2"/>
                </a:solidFill>
              </a:rPr>
              <a:t>放错位置的表现：</a:t>
            </a:r>
          </a:p>
          <a:p>
            <a:pPr eaLnBrk="1" hangingPunct="1"/>
            <a:r>
              <a:rPr lang="zh-CN" altLang="en-US" b="0" dirty="0">
                <a:solidFill>
                  <a:srgbClr val="CC0000"/>
                </a:solidFill>
                <a:latin typeface="黑体" panose="02010609060101010101" pitchFamily="49" charset="-122"/>
              </a:rPr>
              <a:t>振动  空位  置换  插入  滑移  转动</a:t>
            </a:r>
          </a:p>
        </p:txBody>
      </p:sp>
      <p:sp>
        <p:nvSpPr>
          <p:cNvPr id="7" name="标题 2">
            <a:extLst>
              <a:ext uri="{FF2B5EF4-FFF2-40B4-BE49-F238E27FC236}">
                <a16:creationId xmlns:a16="http://schemas.microsoft.com/office/drawing/2014/main" id="{AA921749-4854-48C1-A922-9697321B8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664296" cy="749432"/>
          </a:xfrm>
        </p:spPr>
        <p:txBody>
          <a:bodyPr/>
          <a:lstStyle/>
          <a:p>
            <a:r>
              <a:rPr lang="en-US" altLang="zh-CN" sz="2400" dirty="0"/>
              <a:t>4.0 </a:t>
            </a:r>
            <a:r>
              <a:rPr lang="zh-CN" altLang="en-US" sz="2400" dirty="0"/>
              <a:t>晶体缺陷概述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201" name="Rectangle 9">
            <a:extLst>
              <a:ext uri="{FF2B5EF4-FFF2-40B4-BE49-F238E27FC236}">
                <a16:creationId xmlns:a16="http://schemas.microsoft.com/office/drawing/2014/main" id="{906DF38D-5705-422C-8EE5-C160958A8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236" y="2195736"/>
            <a:ext cx="4824536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b="0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点缺陷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它在三维空间各方向上尺寸都很小，亦称为零维缺陷，如</a:t>
            </a:r>
            <a:r>
              <a:rPr lang="zh-CN" altLang="en-US" b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空位、间隙原子和异类原子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b="0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线缺陷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亦称一维缺陷，在两个方向上尺寸很小，主要是</a:t>
            </a:r>
            <a:r>
              <a:rPr lang="zh-CN" altLang="en-US" b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位错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b="0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面缺陷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在空间一个方向上尺寸很小，另外两个方向上尺寸较大的缺陷，如</a:t>
            </a:r>
            <a:r>
              <a:rPr lang="zh-CN" altLang="en-US" b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晶界、相界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B3791B3D-A3FA-48CC-9604-4310996D8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664296" cy="749432"/>
          </a:xfrm>
        </p:spPr>
        <p:txBody>
          <a:bodyPr/>
          <a:lstStyle/>
          <a:p>
            <a:r>
              <a:rPr lang="en-US" altLang="zh-CN" sz="2400" dirty="0"/>
              <a:t>4.0 </a:t>
            </a:r>
            <a:r>
              <a:rPr lang="zh-CN" altLang="en-US" sz="2400" dirty="0"/>
              <a:t>晶体缺陷概述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8">
            <a:extLst>
              <a:ext uri="{FF2B5EF4-FFF2-40B4-BE49-F238E27FC236}">
                <a16:creationId xmlns:a16="http://schemas.microsoft.com/office/drawing/2014/main" id="{A092A4DB-81FE-42CA-BF6B-37D0488B0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36" y="1907704"/>
            <a:ext cx="24304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一．点缺陷类型 </a:t>
            </a:r>
          </a:p>
        </p:txBody>
      </p:sp>
      <p:pic>
        <p:nvPicPr>
          <p:cNvPr id="16" name="Picture 11" descr="图片1">
            <a:extLst>
              <a:ext uri="{FF2B5EF4-FFF2-40B4-BE49-F238E27FC236}">
                <a16:creationId xmlns:a16="http://schemas.microsoft.com/office/drawing/2014/main" id="{07B95203-4304-414B-AA2D-002912102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" b="11108"/>
          <a:stretch>
            <a:fillRect/>
          </a:stretch>
        </p:blipFill>
        <p:spPr bwMode="auto">
          <a:xfrm>
            <a:off x="481236" y="2631234"/>
            <a:ext cx="4780010" cy="24448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29">
            <a:extLst>
              <a:ext uri="{FF2B5EF4-FFF2-40B4-BE49-F238E27FC236}">
                <a16:creationId xmlns:a16="http://schemas.microsoft.com/office/drawing/2014/main" id="{9CFC4035-4461-4FF1-B7F9-18EC943C8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167" y="5205481"/>
            <a:ext cx="3746666" cy="300082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0" lang="en-US" altLang="zh-CN" sz="1125" dirty="0">
                <a:solidFill>
                  <a:schemeClr val="tx1"/>
                </a:solidFill>
                <a:latin typeface="黑体" panose="02010609060101010101" pitchFamily="49" charset="-122"/>
              </a:rPr>
              <a:t> </a:t>
            </a:r>
            <a:r>
              <a:rPr kumimoji="0" lang="zh-CN" altLang="en-US" sz="1125" dirty="0">
                <a:solidFill>
                  <a:schemeClr val="tx1"/>
                </a:solidFill>
                <a:latin typeface="黑体" panose="02010609060101010101" pitchFamily="49" charset="-122"/>
              </a:rPr>
              <a:t>间隙原子和空位均会引起晶格畸变，导致体系能量升高。</a:t>
            </a:r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E4F740A7-E73C-4114-BE43-1364140C8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448272" cy="749432"/>
          </a:xfrm>
        </p:spPr>
        <p:txBody>
          <a:bodyPr/>
          <a:lstStyle/>
          <a:p>
            <a:r>
              <a:rPr lang="en-US" altLang="zh-CN" sz="2400" dirty="0"/>
              <a:t>4.1 </a:t>
            </a:r>
            <a:r>
              <a:rPr lang="zh-CN" altLang="en-US" sz="2400" dirty="0"/>
              <a:t>点缺陷</a:t>
            </a:r>
          </a:p>
        </p:txBody>
      </p:sp>
    </p:spTree>
    <p:extLst>
      <p:ext uri="{BB962C8B-B14F-4D97-AF65-F5344CB8AC3E}">
        <p14:creationId xmlns:p14="http://schemas.microsoft.com/office/powerpoint/2010/main" val="3916218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5" name="Rectangle 3">
            <a:extLst>
              <a:ext uri="{FF2B5EF4-FFF2-40B4-BE49-F238E27FC236}">
                <a16:creationId xmlns:a16="http://schemas.microsoft.com/office/drawing/2014/main" id="{56A22CDF-4B72-42E3-8E4A-CDEA283E9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065" y="5088421"/>
            <a:ext cx="178891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zh-CN" altLang="en-US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0" lang="zh-CN" altLang="en-US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）单质中</a:t>
            </a:r>
            <a:r>
              <a:rPr kumimoji="0" lang="zh-CN" altLang="en-US" sz="1800" b="0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弗仑克尔缺陷</a:t>
            </a:r>
            <a:r>
              <a:rPr kumimoji="0" lang="zh-CN" altLang="en-US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的形成（空位与间隙质点成对出现）</a:t>
            </a:r>
          </a:p>
        </p:txBody>
      </p:sp>
      <p:sp>
        <p:nvSpPr>
          <p:cNvPr id="812036" name="Rectangle 4">
            <a:extLst>
              <a:ext uri="{FF2B5EF4-FFF2-40B4-BE49-F238E27FC236}">
                <a16:creationId xmlns:a16="http://schemas.microsoft.com/office/drawing/2014/main" id="{DC89227C-58D7-455C-9B63-E23B7510C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8225" y="5085858"/>
            <a:ext cx="20512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zh-CN" altLang="en-US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kumimoji="0" lang="en-US" altLang="zh-CN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0" lang="zh-CN" altLang="en-US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）单质中的</a:t>
            </a:r>
            <a:r>
              <a:rPr kumimoji="0" lang="zh-CN" altLang="en-US" sz="1800" b="0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肖特基缺陷</a:t>
            </a:r>
            <a:r>
              <a:rPr kumimoji="0" lang="zh-CN" altLang="en-US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的形成</a:t>
            </a:r>
          </a:p>
        </p:txBody>
      </p:sp>
      <p:sp>
        <p:nvSpPr>
          <p:cNvPr id="27653" name="Oval 5">
            <a:extLst>
              <a:ext uri="{FF2B5EF4-FFF2-40B4-BE49-F238E27FC236}">
                <a16:creationId xmlns:a16="http://schemas.microsoft.com/office/drawing/2014/main" id="{FCDCBBE8-080E-4848-A6A9-E1BD2569C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586" y="2733279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4" name="Oval 6">
            <a:extLst>
              <a:ext uri="{FF2B5EF4-FFF2-40B4-BE49-F238E27FC236}">
                <a16:creationId xmlns:a16="http://schemas.microsoft.com/office/drawing/2014/main" id="{E87BCE7D-90B7-4AFE-97ED-176CD0144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426" y="2733279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5" name="Oval 7">
            <a:extLst>
              <a:ext uri="{FF2B5EF4-FFF2-40B4-BE49-F238E27FC236}">
                <a16:creationId xmlns:a16="http://schemas.microsoft.com/office/drawing/2014/main" id="{E07C703D-A48E-42B5-A1EE-F792200CA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522" y="2733279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6" name="Oval 8">
            <a:extLst>
              <a:ext uri="{FF2B5EF4-FFF2-40B4-BE49-F238E27FC236}">
                <a16:creationId xmlns:a16="http://schemas.microsoft.com/office/drawing/2014/main" id="{99D67BA6-D7F6-4AA3-BABB-EF877AFAB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131" y="2733279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7" name="Oval 9">
            <a:extLst>
              <a:ext uri="{FF2B5EF4-FFF2-40B4-BE49-F238E27FC236}">
                <a16:creationId xmlns:a16="http://schemas.microsoft.com/office/drawing/2014/main" id="{0318B31C-379B-4E34-B54F-CDEFC8212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971" y="2733279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8" name="Oval 10">
            <a:extLst>
              <a:ext uri="{FF2B5EF4-FFF2-40B4-BE49-F238E27FC236}">
                <a16:creationId xmlns:a16="http://schemas.microsoft.com/office/drawing/2014/main" id="{837A1F69-9544-4B93-B5C1-C53750CBC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088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9" name="Oval 11">
            <a:extLst>
              <a:ext uri="{FF2B5EF4-FFF2-40B4-BE49-F238E27FC236}">
                <a16:creationId xmlns:a16="http://schemas.microsoft.com/office/drawing/2014/main" id="{1B9DF78A-14D9-46BA-BC35-4872B947A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4137" y="2699792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0" name="Oval 12">
            <a:extLst>
              <a:ext uri="{FF2B5EF4-FFF2-40B4-BE49-F238E27FC236}">
                <a16:creationId xmlns:a16="http://schemas.microsoft.com/office/drawing/2014/main" id="{C6AFE2F2-EEE3-4570-99A4-D442E27F3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4137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1" name="Oval 13">
            <a:extLst>
              <a:ext uri="{FF2B5EF4-FFF2-40B4-BE49-F238E27FC236}">
                <a16:creationId xmlns:a16="http://schemas.microsoft.com/office/drawing/2014/main" id="{C7BD6079-DC62-4F88-8552-E24D663D5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8949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2" name="Oval 14">
            <a:extLst>
              <a:ext uri="{FF2B5EF4-FFF2-40B4-BE49-F238E27FC236}">
                <a16:creationId xmlns:a16="http://schemas.microsoft.com/office/drawing/2014/main" id="{ECA07FD0-2838-42B5-9AC7-719B6D12C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3762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3" name="Oval 15">
            <a:extLst>
              <a:ext uri="{FF2B5EF4-FFF2-40B4-BE49-F238E27FC236}">
                <a16:creationId xmlns:a16="http://schemas.microsoft.com/office/drawing/2014/main" id="{D3403CD2-F640-47E0-9886-E650E3202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6414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4" name="Oval 16">
            <a:extLst>
              <a:ext uri="{FF2B5EF4-FFF2-40B4-BE49-F238E27FC236}">
                <a16:creationId xmlns:a16="http://schemas.microsoft.com/office/drawing/2014/main" id="{CD2CD375-4BEF-4F6C-AA30-15AE9E773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586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5" name="Oval 17">
            <a:extLst>
              <a:ext uri="{FF2B5EF4-FFF2-40B4-BE49-F238E27FC236}">
                <a16:creationId xmlns:a16="http://schemas.microsoft.com/office/drawing/2014/main" id="{6080A58E-62D9-4E75-9D7F-D06ACBAD3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426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6" name="Oval 18">
            <a:extLst>
              <a:ext uri="{FF2B5EF4-FFF2-40B4-BE49-F238E27FC236}">
                <a16:creationId xmlns:a16="http://schemas.microsoft.com/office/drawing/2014/main" id="{691CA111-C81D-4F03-88DE-440CE9A29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522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7" name="Oval 19">
            <a:extLst>
              <a:ext uri="{FF2B5EF4-FFF2-40B4-BE49-F238E27FC236}">
                <a16:creationId xmlns:a16="http://schemas.microsoft.com/office/drawing/2014/main" id="{E0E122B9-5990-4AF9-8FEB-9FFF2E8A9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131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8" name="Oval 20">
            <a:extLst>
              <a:ext uri="{FF2B5EF4-FFF2-40B4-BE49-F238E27FC236}">
                <a16:creationId xmlns:a16="http://schemas.microsoft.com/office/drawing/2014/main" id="{8CA770DD-DC65-46DE-ADF9-EC263C621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971" y="3071118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69" name="Oval 21">
            <a:extLst>
              <a:ext uri="{FF2B5EF4-FFF2-40B4-BE49-F238E27FC236}">
                <a16:creationId xmlns:a16="http://schemas.microsoft.com/office/drawing/2014/main" id="{C441C55E-E705-4018-850A-0447A62FC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586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0" name="Oval 22">
            <a:extLst>
              <a:ext uri="{FF2B5EF4-FFF2-40B4-BE49-F238E27FC236}">
                <a16:creationId xmlns:a16="http://schemas.microsoft.com/office/drawing/2014/main" id="{2CC90498-8E75-4D06-95B0-04515AC479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426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1" name="Oval 23">
            <a:extLst>
              <a:ext uri="{FF2B5EF4-FFF2-40B4-BE49-F238E27FC236}">
                <a16:creationId xmlns:a16="http://schemas.microsoft.com/office/drawing/2014/main" id="{A9BB6071-2B60-44EC-8451-17875D7DD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522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2" name="Oval 24">
            <a:extLst>
              <a:ext uri="{FF2B5EF4-FFF2-40B4-BE49-F238E27FC236}">
                <a16:creationId xmlns:a16="http://schemas.microsoft.com/office/drawing/2014/main" id="{E8976867-16A3-4681-A0E7-887A0666A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131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3" name="Oval 25">
            <a:extLst>
              <a:ext uri="{FF2B5EF4-FFF2-40B4-BE49-F238E27FC236}">
                <a16:creationId xmlns:a16="http://schemas.microsoft.com/office/drawing/2014/main" id="{8FB09FA3-9A02-4B6C-9011-65ABCE7F3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971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4" name="Oval 26">
            <a:extLst>
              <a:ext uri="{FF2B5EF4-FFF2-40B4-BE49-F238E27FC236}">
                <a16:creationId xmlns:a16="http://schemas.microsoft.com/office/drawing/2014/main" id="{CEC6712F-6014-4C54-A28B-9A5762D08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586" y="4016177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5" name="Oval 27">
            <a:extLst>
              <a:ext uri="{FF2B5EF4-FFF2-40B4-BE49-F238E27FC236}">
                <a16:creationId xmlns:a16="http://schemas.microsoft.com/office/drawing/2014/main" id="{F59EF61F-4160-45CE-80E2-84A340E8D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426" y="4016177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6" name="Oval 28">
            <a:extLst>
              <a:ext uri="{FF2B5EF4-FFF2-40B4-BE49-F238E27FC236}">
                <a16:creationId xmlns:a16="http://schemas.microsoft.com/office/drawing/2014/main" id="{1044D1AB-8FEA-4190-9C93-18333DEB4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522" y="4016177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7" name="Oval 29">
            <a:extLst>
              <a:ext uri="{FF2B5EF4-FFF2-40B4-BE49-F238E27FC236}">
                <a16:creationId xmlns:a16="http://schemas.microsoft.com/office/drawing/2014/main" id="{CD5F931A-53EE-482E-B706-80B4CF6DC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131" y="4016177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8" name="Oval 30">
            <a:extLst>
              <a:ext uri="{FF2B5EF4-FFF2-40B4-BE49-F238E27FC236}">
                <a16:creationId xmlns:a16="http://schemas.microsoft.com/office/drawing/2014/main" id="{1910A67A-E6C0-480C-878C-C7DEFD872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971" y="4016177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79" name="Oval 31">
            <a:extLst>
              <a:ext uri="{FF2B5EF4-FFF2-40B4-BE49-F238E27FC236}">
                <a16:creationId xmlns:a16="http://schemas.microsoft.com/office/drawing/2014/main" id="{E32C3289-BF56-4CA6-A421-86FF6CD32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586" y="3711823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16" name="Oval 32">
            <a:extLst>
              <a:ext uri="{FF2B5EF4-FFF2-40B4-BE49-F238E27FC236}">
                <a16:creationId xmlns:a16="http://schemas.microsoft.com/office/drawing/2014/main" id="{6959DB9C-891F-4B69-B8FD-B24703FB0A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426" y="3711823"/>
            <a:ext cx="101203" cy="101203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81" name="Oval 33">
            <a:extLst>
              <a:ext uri="{FF2B5EF4-FFF2-40B4-BE49-F238E27FC236}">
                <a16:creationId xmlns:a16="http://schemas.microsoft.com/office/drawing/2014/main" id="{2F7D1B89-1438-4424-A129-0B3EBB506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522" y="3711823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82" name="Oval 34">
            <a:extLst>
              <a:ext uri="{FF2B5EF4-FFF2-40B4-BE49-F238E27FC236}">
                <a16:creationId xmlns:a16="http://schemas.microsoft.com/office/drawing/2014/main" id="{152EEF56-602A-46E2-89F3-A0BB73344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131" y="3711823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83" name="Oval 35">
            <a:extLst>
              <a:ext uri="{FF2B5EF4-FFF2-40B4-BE49-F238E27FC236}">
                <a16:creationId xmlns:a16="http://schemas.microsoft.com/office/drawing/2014/main" id="{3D064289-6FBC-4203-99EA-9CE1B9ABC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971" y="3711823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20" name="Line 36">
            <a:extLst>
              <a:ext uri="{FF2B5EF4-FFF2-40B4-BE49-F238E27FC236}">
                <a16:creationId xmlns:a16="http://schemas.microsoft.com/office/drawing/2014/main" id="{C57A3618-28DD-45F9-966A-A1AA4E4BA6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73399" y="3577134"/>
            <a:ext cx="101203" cy="13543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118821" name="Line 37">
            <a:extLst>
              <a:ext uri="{FF2B5EF4-FFF2-40B4-BE49-F238E27FC236}">
                <a16:creationId xmlns:a16="http://schemas.microsoft.com/office/drawing/2014/main" id="{4F9B8223-788A-431B-A24B-F7EA1D0884D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4601" y="3577134"/>
            <a:ext cx="67568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118822" name="Line 38">
            <a:extLst>
              <a:ext uri="{FF2B5EF4-FFF2-40B4-BE49-F238E27FC236}">
                <a16:creationId xmlns:a16="http://schemas.microsoft.com/office/drawing/2014/main" id="{7305D14E-9DF4-4EE1-B621-8AD7C5EEC6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50281" y="3577134"/>
            <a:ext cx="0" cy="30360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27687" name="Oval 39">
            <a:extLst>
              <a:ext uri="{FF2B5EF4-FFF2-40B4-BE49-F238E27FC236}">
                <a16:creationId xmlns:a16="http://schemas.microsoft.com/office/drawing/2014/main" id="{CCA28190-A191-4A33-AE38-E7AA6D3C7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088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88" name="Oval 40">
            <a:extLst>
              <a:ext uri="{FF2B5EF4-FFF2-40B4-BE49-F238E27FC236}">
                <a16:creationId xmlns:a16="http://schemas.microsoft.com/office/drawing/2014/main" id="{31961ECC-AF34-41A8-BFF1-CEA2AD5E4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4137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89" name="Oval 41">
            <a:extLst>
              <a:ext uri="{FF2B5EF4-FFF2-40B4-BE49-F238E27FC236}">
                <a16:creationId xmlns:a16="http://schemas.microsoft.com/office/drawing/2014/main" id="{CBFC796F-21E9-4D8B-ABD1-CBA424060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8949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0" name="Oval 42">
            <a:extLst>
              <a:ext uri="{FF2B5EF4-FFF2-40B4-BE49-F238E27FC236}">
                <a16:creationId xmlns:a16="http://schemas.microsoft.com/office/drawing/2014/main" id="{C1D46D0E-B57A-4BB1-8D11-88822839D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3762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1" name="Oval 43">
            <a:extLst>
              <a:ext uri="{FF2B5EF4-FFF2-40B4-BE49-F238E27FC236}">
                <a16:creationId xmlns:a16="http://schemas.microsoft.com/office/drawing/2014/main" id="{560AF490-9F2C-4791-B4BB-E9F85FBE6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6414" y="340821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2" name="Oval 44">
            <a:extLst>
              <a:ext uri="{FF2B5EF4-FFF2-40B4-BE49-F238E27FC236}">
                <a16:creationId xmlns:a16="http://schemas.microsoft.com/office/drawing/2014/main" id="{E2766D18-477E-439A-8685-B83511991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088" y="374605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3" name="Oval 45">
            <a:extLst>
              <a:ext uri="{FF2B5EF4-FFF2-40B4-BE49-F238E27FC236}">
                <a16:creationId xmlns:a16="http://schemas.microsoft.com/office/drawing/2014/main" id="{BB6B46FC-F129-4E9B-913D-460A52D73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4137" y="374605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30" name="Oval 46">
            <a:extLst>
              <a:ext uri="{FF2B5EF4-FFF2-40B4-BE49-F238E27FC236}">
                <a16:creationId xmlns:a16="http://schemas.microsoft.com/office/drawing/2014/main" id="{8FAEAA79-83B9-4A90-A997-F29BA9B06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8949" y="3746054"/>
            <a:ext cx="101203" cy="101203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5" name="Oval 47">
            <a:extLst>
              <a:ext uri="{FF2B5EF4-FFF2-40B4-BE49-F238E27FC236}">
                <a16:creationId xmlns:a16="http://schemas.microsoft.com/office/drawing/2014/main" id="{56B707C1-16A3-4E1B-BD5F-7267AB55A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3762" y="374605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6" name="Oval 48">
            <a:extLst>
              <a:ext uri="{FF2B5EF4-FFF2-40B4-BE49-F238E27FC236}">
                <a16:creationId xmlns:a16="http://schemas.microsoft.com/office/drawing/2014/main" id="{127AE809-2541-4A06-B25E-0E5E97EE2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6414" y="3746054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7" name="Oval 49">
            <a:extLst>
              <a:ext uri="{FF2B5EF4-FFF2-40B4-BE49-F238E27FC236}">
                <a16:creationId xmlns:a16="http://schemas.microsoft.com/office/drawing/2014/main" id="{D672A9EE-252A-47A7-AE46-06E4AE4BA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088" y="4117380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8" name="Oval 50">
            <a:extLst>
              <a:ext uri="{FF2B5EF4-FFF2-40B4-BE49-F238E27FC236}">
                <a16:creationId xmlns:a16="http://schemas.microsoft.com/office/drawing/2014/main" id="{45379571-6C07-4231-830C-7D026466D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4137" y="4117380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99" name="Oval 51">
            <a:extLst>
              <a:ext uri="{FF2B5EF4-FFF2-40B4-BE49-F238E27FC236}">
                <a16:creationId xmlns:a16="http://schemas.microsoft.com/office/drawing/2014/main" id="{D7062307-A9E3-4183-9738-5370F0408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8949" y="4117380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700" name="Oval 52">
            <a:extLst>
              <a:ext uri="{FF2B5EF4-FFF2-40B4-BE49-F238E27FC236}">
                <a16:creationId xmlns:a16="http://schemas.microsoft.com/office/drawing/2014/main" id="{63496D00-07C0-4360-AA50-9E0AD159F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3762" y="4117380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701" name="Oval 53">
            <a:extLst>
              <a:ext uri="{FF2B5EF4-FFF2-40B4-BE49-F238E27FC236}">
                <a16:creationId xmlns:a16="http://schemas.microsoft.com/office/drawing/2014/main" id="{2AD9A19B-6AAC-43DF-91EB-1015C03D3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6414" y="4117380"/>
            <a:ext cx="101203" cy="101203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38" name="Oval 54">
            <a:extLst>
              <a:ext uri="{FF2B5EF4-FFF2-40B4-BE49-F238E27FC236}">
                <a16:creationId xmlns:a16="http://schemas.microsoft.com/office/drawing/2014/main" id="{7E590F0C-21D4-4C6D-9DCE-253F917EE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8949" y="3408214"/>
            <a:ext cx="101203" cy="101203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39" name="Oval 55">
            <a:extLst>
              <a:ext uri="{FF2B5EF4-FFF2-40B4-BE49-F238E27FC236}">
                <a16:creationId xmlns:a16="http://schemas.microsoft.com/office/drawing/2014/main" id="{BB3F9365-4374-4C18-A553-F85D2E87B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8949" y="3071118"/>
            <a:ext cx="101203" cy="101203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40" name="Oval 56">
            <a:extLst>
              <a:ext uri="{FF2B5EF4-FFF2-40B4-BE49-F238E27FC236}">
                <a16:creationId xmlns:a16="http://schemas.microsoft.com/office/drawing/2014/main" id="{EEF7A903-6A7B-475F-9F8B-52B3E9880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8949" y="2699792"/>
            <a:ext cx="101203" cy="101203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41" name="Line 57">
            <a:extLst>
              <a:ext uri="{FF2B5EF4-FFF2-40B4-BE49-F238E27FC236}">
                <a16:creationId xmlns:a16="http://schemas.microsoft.com/office/drawing/2014/main" id="{947B3C84-B5CB-432B-99BA-66787066FAA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6667" y="3543648"/>
            <a:ext cx="134689" cy="20240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118842" name="Line 58">
            <a:extLst>
              <a:ext uri="{FF2B5EF4-FFF2-40B4-BE49-F238E27FC236}">
                <a16:creationId xmlns:a16="http://schemas.microsoft.com/office/drawing/2014/main" id="{B22866AC-6B39-4500-84AA-DFEC0386F0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01355" y="2969915"/>
            <a:ext cx="0" cy="57373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118843" name="Line 59">
            <a:extLst>
              <a:ext uri="{FF2B5EF4-FFF2-40B4-BE49-F238E27FC236}">
                <a16:creationId xmlns:a16="http://schemas.microsoft.com/office/drawing/2014/main" id="{933DC628-854A-4554-98D6-BAD1CB874CE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566667" y="2766764"/>
            <a:ext cx="134689" cy="20315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118844" name="Line 60">
            <a:extLst>
              <a:ext uri="{FF2B5EF4-FFF2-40B4-BE49-F238E27FC236}">
                <a16:creationId xmlns:a16="http://schemas.microsoft.com/office/drawing/2014/main" id="{63D7BC24-01BA-4B5F-9411-333D82B0D5A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6666" y="3509417"/>
            <a:ext cx="0" cy="236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118845" name="Line 61">
            <a:extLst>
              <a:ext uri="{FF2B5EF4-FFF2-40B4-BE49-F238E27FC236}">
                <a16:creationId xmlns:a16="http://schemas.microsoft.com/office/drawing/2014/main" id="{D2B10AE5-9237-4D8D-90A1-93BF17F59D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6666" y="3172322"/>
            <a:ext cx="0" cy="203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118846" name="Line 62">
            <a:extLst>
              <a:ext uri="{FF2B5EF4-FFF2-40B4-BE49-F238E27FC236}">
                <a16:creationId xmlns:a16="http://schemas.microsoft.com/office/drawing/2014/main" id="{960385F2-0A8D-4A97-B1BB-93FA88CC22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66666" y="2834482"/>
            <a:ext cx="0" cy="236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25"/>
          </a:p>
        </p:txBody>
      </p:sp>
      <p:sp>
        <p:nvSpPr>
          <p:cNvPr id="27711" name="TextBox 62">
            <a:extLst>
              <a:ext uri="{FF2B5EF4-FFF2-40B4-BE49-F238E27FC236}">
                <a16:creationId xmlns:a16="http://schemas.microsoft.com/office/drawing/2014/main" id="{5578E717-640E-41E5-9A41-69D9F8A70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131" y="4605330"/>
            <a:ext cx="20512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zh-CN" altLang="en-US" sz="18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单质中热缺陷产生</a:t>
            </a:r>
          </a:p>
        </p:txBody>
      </p:sp>
      <p:sp>
        <p:nvSpPr>
          <p:cNvPr id="64" name="标题 2">
            <a:extLst>
              <a:ext uri="{FF2B5EF4-FFF2-40B4-BE49-F238E27FC236}">
                <a16:creationId xmlns:a16="http://schemas.microsoft.com/office/drawing/2014/main" id="{B16249D5-0D3D-4365-9C9F-6542C415176C}"/>
              </a:ext>
            </a:extLst>
          </p:cNvPr>
          <p:cNvSpPr txBox="1">
            <a:spLocks/>
          </p:cNvSpPr>
          <p:nvPr/>
        </p:nvSpPr>
        <p:spPr>
          <a:xfrm>
            <a:off x="1384802" y="179512"/>
            <a:ext cx="2448272" cy="749432"/>
          </a:xfrm>
          <a:prstGeom prst="rect">
            <a:avLst/>
          </a:prstGeom>
        </p:spPr>
        <p:txBody>
          <a:bodyPr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13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5pPr>
            <a:lvl6pPr marL="120548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6pPr>
            <a:lvl7pPr marL="241096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7pPr>
            <a:lvl8pPr marL="361644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8pPr>
            <a:lvl9pPr marL="482191" algn="r" rtl="0" fontAlgn="base">
              <a:spcBef>
                <a:spcPct val="0"/>
              </a:spcBef>
              <a:spcAft>
                <a:spcPct val="0"/>
              </a:spcAft>
              <a:defRPr sz="844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kumimoji="0" lang="en-US" altLang="zh-CN" sz="2400" kern="0" dirty="0"/>
              <a:t>4.1 </a:t>
            </a:r>
            <a:r>
              <a:rPr kumimoji="0" lang="zh-CN" altLang="en-US" sz="2400" kern="0" dirty="0"/>
              <a:t>点缺陷</a:t>
            </a:r>
          </a:p>
        </p:txBody>
      </p:sp>
      <p:sp>
        <p:nvSpPr>
          <p:cNvPr id="67" name="Oval 32">
            <a:extLst>
              <a:ext uri="{FF2B5EF4-FFF2-40B4-BE49-F238E27FC236}">
                <a16:creationId xmlns:a16="http://schemas.microsoft.com/office/drawing/2014/main" id="{A44DE399-0E73-41A4-A8ED-6860EA27B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233" y="3894733"/>
            <a:ext cx="101203" cy="101203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844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175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>
            <a:extLst>
              <a:ext uri="{FF2B5EF4-FFF2-40B4-BE49-F238E27FC236}">
                <a16:creationId xmlns:a16="http://schemas.microsoft.com/office/drawing/2014/main" id="{A07D0DEE-0712-40F8-ACB3-EA54A7F97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2005" y="2244079"/>
            <a:ext cx="299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 </a:t>
            </a:r>
            <a:r>
              <a:rPr lang="zh-CN" altLang="en-US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表面位置 </a:t>
            </a:r>
            <a:r>
              <a:rPr lang="en-US" altLang="zh-CN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间隙小</a:t>
            </a:r>
            <a:r>
              <a:rPr lang="en-US" altLang="zh-CN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结构紧凑</a:t>
            </a:r>
            <a:r>
              <a:rPr lang="en-US" altLang="zh-CN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28675" name="Line 3">
            <a:extLst>
              <a:ext uri="{FF2B5EF4-FFF2-40B4-BE49-F238E27FC236}">
                <a16:creationId xmlns:a16="http://schemas.microsoft.com/office/drawing/2014/main" id="{BDE7EE22-43FC-470C-BB8A-A50B61AE1C1A}"/>
              </a:ext>
            </a:extLst>
          </p:cNvPr>
          <p:cNvSpPr>
            <a:spLocks noChangeShapeType="1"/>
          </p:cNvSpPr>
          <p:nvPr/>
        </p:nvSpPr>
        <p:spPr bwMode="auto">
          <a:xfrm>
            <a:off x="2560574" y="2575417"/>
            <a:ext cx="0" cy="153590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125"/>
          </a:p>
        </p:txBody>
      </p:sp>
      <p:sp>
        <p:nvSpPr>
          <p:cNvPr id="813060" name="Rectangle 4">
            <a:extLst>
              <a:ext uri="{FF2B5EF4-FFF2-40B4-BE49-F238E27FC236}">
                <a16:creationId xmlns:a16="http://schemas.microsoft.com/office/drawing/2014/main" id="{B4950B07-B07F-477D-BCA4-05B07B4DE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369" y="2259011"/>
            <a:ext cx="175542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 </a:t>
            </a:r>
            <a:r>
              <a:rPr lang="zh-CN" altLang="en-US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间隙位置 </a:t>
            </a:r>
            <a:r>
              <a:rPr lang="en-US" altLang="zh-CN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结构空隙大</a:t>
            </a:r>
            <a:r>
              <a:rPr lang="en-US" altLang="zh-CN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813061" name="Rectangle 5">
            <a:extLst>
              <a:ext uri="{FF2B5EF4-FFF2-40B4-BE49-F238E27FC236}">
                <a16:creationId xmlns:a16="http://schemas.microsoft.com/office/drawing/2014/main" id="{E2C21437-F804-4F6F-ADB2-2F8CF6A4D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402" y="4352709"/>
            <a:ext cx="9681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dirty="0">
                <a:solidFill>
                  <a:schemeClr val="tx1"/>
                </a:solidFill>
                <a:ea typeface="楷体_GB2312" panose="02010609030101010101" pitchFamily="49" charset="-122"/>
              </a:rPr>
              <a:t>Frenkel </a:t>
            </a:r>
            <a:r>
              <a:rPr lang="zh-CN" altLang="en-US" sz="1600" dirty="0">
                <a:solidFill>
                  <a:schemeClr val="tx1"/>
                </a:solidFill>
                <a:ea typeface="楷体_GB2312" panose="02010609030101010101" pitchFamily="49" charset="-122"/>
              </a:rPr>
              <a:t>缺陷</a:t>
            </a:r>
          </a:p>
        </p:txBody>
      </p:sp>
      <p:sp>
        <p:nvSpPr>
          <p:cNvPr id="813062" name="Rectangle 6">
            <a:extLst>
              <a:ext uri="{FF2B5EF4-FFF2-40B4-BE49-F238E27FC236}">
                <a16:creationId xmlns:a16="http://schemas.microsoft.com/office/drawing/2014/main" id="{81052518-6064-437D-9578-B092D6CB3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943" y="3182636"/>
            <a:ext cx="510076" cy="26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25">
                <a:solidFill>
                  <a:schemeClr val="tx1"/>
                </a:solidFill>
                <a:ea typeface="楷体_GB2312" panose="02010609030101010101" pitchFamily="49" charset="-122"/>
              </a:rPr>
              <a:t>M X:</a:t>
            </a:r>
          </a:p>
        </p:txBody>
      </p:sp>
      <p:sp>
        <p:nvSpPr>
          <p:cNvPr id="813063" name="Rectangle 7">
            <a:extLst>
              <a:ext uri="{FF2B5EF4-FFF2-40B4-BE49-F238E27FC236}">
                <a16:creationId xmlns:a16="http://schemas.microsoft.com/office/drawing/2014/main" id="{F0EDCD92-E489-4656-BAF4-4A3179BD3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5743" y="4450703"/>
            <a:ext cx="11995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dirty="0">
                <a:solidFill>
                  <a:schemeClr val="tx1"/>
                </a:solidFill>
                <a:ea typeface="楷体_GB2312" panose="02010609030101010101" pitchFamily="49" charset="-122"/>
              </a:rPr>
              <a:t>Schottky </a:t>
            </a:r>
            <a:r>
              <a:rPr lang="zh-CN" altLang="en-US" sz="1600" dirty="0">
                <a:solidFill>
                  <a:schemeClr val="tx1"/>
                </a:solidFill>
                <a:ea typeface="楷体_GB2312" panose="02010609030101010101" pitchFamily="49" charset="-122"/>
              </a:rPr>
              <a:t>缺陷</a:t>
            </a:r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2CC86CB3-4B49-4D1A-9EF2-44624D50A600}"/>
              </a:ext>
            </a:extLst>
          </p:cNvPr>
          <p:cNvGrpSpPr>
            <a:grpSpLocks/>
          </p:cNvGrpSpPr>
          <p:nvPr/>
        </p:nvGrpSpPr>
        <p:grpSpPr bwMode="auto">
          <a:xfrm>
            <a:off x="3134306" y="2980230"/>
            <a:ext cx="1015008" cy="785813"/>
            <a:chOff x="3024" y="2592"/>
            <a:chExt cx="1364" cy="1056"/>
          </a:xfrm>
        </p:grpSpPr>
        <p:sp>
          <p:nvSpPr>
            <p:cNvPr id="28706" name="Oval 9">
              <a:extLst>
                <a:ext uri="{FF2B5EF4-FFF2-40B4-BE49-F238E27FC236}">
                  <a16:creationId xmlns:a16="http://schemas.microsoft.com/office/drawing/2014/main" id="{E50A028B-8611-4AA0-9648-2F3BC6B6A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" y="2880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07" name="Oval 10">
              <a:extLst>
                <a:ext uri="{FF2B5EF4-FFF2-40B4-BE49-F238E27FC236}">
                  <a16:creationId xmlns:a16="http://schemas.microsoft.com/office/drawing/2014/main" id="{A0DAB509-3094-4583-BAF8-0D8ACD048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3504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08" name="Oval 11">
              <a:extLst>
                <a:ext uri="{FF2B5EF4-FFF2-40B4-BE49-F238E27FC236}">
                  <a16:creationId xmlns:a16="http://schemas.microsoft.com/office/drawing/2014/main" id="{FB25C87C-4C36-4FEE-9C83-8D88855FB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2592"/>
              <a:ext cx="144" cy="144"/>
            </a:xfrm>
            <a:prstGeom prst="ellips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09" name="Oval 12">
              <a:extLst>
                <a:ext uri="{FF2B5EF4-FFF2-40B4-BE49-F238E27FC236}">
                  <a16:creationId xmlns:a16="http://schemas.microsoft.com/office/drawing/2014/main" id="{AF94409D-6021-46B9-A4C2-127292081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" y="2928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0" name="Oval 13">
              <a:extLst>
                <a:ext uri="{FF2B5EF4-FFF2-40B4-BE49-F238E27FC236}">
                  <a16:creationId xmlns:a16="http://schemas.microsoft.com/office/drawing/2014/main" id="{998BEBC6-77FA-4256-80A7-EFB5F3BE2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0" y="2880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1" name="Oval 14">
              <a:extLst>
                <a:ext uri="{FF2B5EF4-FFF2-40B4-BE49-F238E27FC236}">
                  <a16:creationId xmlns:a16="http://schemas.microsoft.com/office/drawing/2014/main" id="{3B838CF8-2A4E-4B8B-BAE9-35CC889FD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" y="3168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2" name="Oval 15">
              <a:extLst>
                <a:ext uri="{FF2B5EF4-FFF2-40B4-BE49-F238E27FC236}">
                  <a16:creationId xmlns:a16="http://schemas.microsoft.com/office/drawing/2014/main" id="{B401DF22-7E64-4592-9070-64AB69F3F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3456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3" name="Oval 16">
              <a:extLst>
                <a:ext uri="{FF2B5EF4-FFF2-40B4-BE49-F238E27FC236}">
                  <a16:creationId xmlns:a16="http://schemas.microsoft.com/office/drawing/2014/main" id="{A3730247-A466-44A8-9CD6-DF5080DB5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2592"/>
              <a:ext cx="192" cy="19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4" name="Oval 17">
              <a:extLst>
                <a:ext uri="{FF2B5EF4-FFF2-40B4-BE49-F238E27FC236}">
                  <a16:creationId xmlns:a16="http://schemas.microsoft.com/office/drawing/2014/main" id="{8FF5FF8A-9CC8-4C31-BF16-E97C2B376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2" y="3216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5" name="Oval 18">
              <a:extLst>
                <a:ext uri="{FF2B5EF4-FFF2-40B4-BE49-F238E27FC236}">
                  <a16:creationId xmlns:a16="http://schemas.microsoft.com/office/drawing/2014/main" id="{AAA35763-6990-4285-AFBA-6E7E341AC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6" y="3168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6" name="Oval 19">
              <a:extLst>
                <a:ext uri="{FF2B5EF4-FFF2-40B4-BE49-F238E27FC236}">
                  <a16:creationId xmlns:a16="http://schemas.microsoft.com/office/drawing/2014/main" id="{CC1BA843-4582-4F3D-96FB-32735677D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2928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7" name="Oval 20">
              <a:extLst>
                <a:ext uri="{FF2B5EF4-FFF2-40B4-BE49-F238E27FC236}">
                  <a16:creationId xmlns:a16="http://schemas.microsoft.com/office/drawing/2014/main" id="{9188C6D8-B027-437D-9DC0-0B5AF0F76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3504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8" name="Rectangle 21">
              <a:extLst>
                <a:ext uri="{FF2B5EF4-FFF2-40B4-BE49-F238E27FC236}">
                  <a16:creationId xmlns:a16="http://schemas.microsoft.com/office/drawing/2014/main" id="{14A648E5-2052-407C-8C4A-4105A1596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" y="3216"/>
              <a:ext cx="96" cy="9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19" name="Oval 22">
              <a:extLst>
                <a:ext uri="{FF2B5EF4-FFF2-40B4-BE49-F238E27FC236}">
                  <a16:creationId xmlns:a16="http://schemas.microsoft.com/office/drawing/2014/main" id="{F5FCBEC0-1FD1-43C4-9C9A-1632BA081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928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20" name="Oval 23">
              <a:extLst>
                <a:ext uri="{FF2B5EF4-FFF2-40B4-BE49-F238E27FC236}">
                  <a16:creationId xmlns:a16="http://schemas.microsoft.com/office/drawing/2014/main" id="{34183795-C38B-490F-9950-26A4FA29D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504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21" name="Oval 24">
              <a:extLst>
                <a:ext uri="{FF2B5EF4-FFF2-40B4-BE49-F238E27FC236}">
                  <a16:creationId xmlns:a16="http://schemas.microsoft.com/office/drawing/2014/main" id="{367E5052-968F-4308-9827-A3C401C9A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168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22" name="Rectangle 25">
              <a:extLst>
                <a:ext uri="{FF2B5EF4-FFF2-40B4-BE49-F238E27FC236}">
                  <a16:creationId xmlns:a16="http://schemas.microsoft.com/office/drawing/2014/main" id="{147D4B5F-439B-4DE4-B7DE-17F99B91C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3504"/>
              <a:ext cx="96" cy="9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723" name="Freeform 26">
              <a:extLst>
                <a:ext uri="{FF2B5EF4-FFF2-40B4-BE49-F238E27FC236}">
                  <a16:creationId xmlns:a16="http://schemas.microsoft.com/office/drawing/2014/main" id="{4A075E22-596F-4BFE-8D14-4F3E9E8A1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" y="2739"/>
              <a:ext cx="97" cy="471"/>
            </a:xfrm>
            <a:custGeom>
              <a:avLst/>
              <a:gdLst>
                <a:gd name="T0" fmla="*/ 0 w 97"/>
                <a:gd name="T1" fmla="*/ 471 h 471"/>
                <a:gd name="T2" fmla="*/ 67 w 97"/>
                <a:gd name="T3" fmla="*/ 359 h 471"/>
                <a:gd name="T4" fmla="*/ 97 w 97"/>
                <a:gd name="T5" fmla="*/ 262 h 471"/>
                <a:gd name="T6" fmla="*/ 30 w 97"/>
                <a:gd name="T7" fmla="*/ 45 h 471"/>
                <a:gd name="T8" fmla="*/ 0 w 97"/>
                <a:gd name="T9" fmla="*/ 0 h 4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71"/>
                <a:gd name="T17" fmla="*/ 97 w 97"/>
                <a:gd name="T18" fmla="*/ 471 h 4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71">
                  <a:moveTo>
                    <a:pt x="0" y="471"/>
                  </a:moveTo>
                  <a:cubicBezTo>
                    <a:pt x="14" y="428"/>
                    <a:pt x="52" y="400"/>
                    <a:pt x="67" y="359"/>
                  </a:cubicBezTo>
                  <a:cubicBezTo>
                    <a:pt x="79" y="327"/>
                    <a:pt x="89" y="295"/>
                    <a:pt x="97" y="262"/>
                  </a:cubicBezTo>
                  <a:cubicBezTo>
                    <a:pt x="92" y="193"/>
                    <a:pt x="95" y="89"/>
                    <a:pt x="30" y="45"/>
                  </a:cubicBezTo>
                  <a:cubicBezTo>
                    <a:pt x="25" y="31"/>
                    <a:pt x="19" y="0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 sz="1125"/>
            </a:p>
          </p:txBody>
        </p:sp>
        <p:sp>
          <p:nvSpPr>
            <p:cNvPr id="28724" name="Freeform 27">
              <a:extLst>
                <a:ext uri="{FF2B5EF4-FFF2-40B4-BE49-F238E27FC236}">
                  <a16:creationId xmlns:a16="http://schemas.microsoft.com/office/drawing/2014/main" id="{03784B8D-B152-48DC-8BEE-3B39107F9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84"/>
              <a:ext cx="157" cy="711"/>
            </a:xfrm>
            <a:custGeom>
              <a:avLst/>
              <a:gdLst>
                <a:gd name="T0" fmla="*/ 0 w 157"/>
                <a:gd name="T1" fmla="*/ 711 h 711"/>
                <a:gd name="T2" fmla="*/ 44 w 157"/>
                <a:gd name="T3" fmla="*/ 471 h 711"/>
                <a:gd name="T4" fmla="*/ 97 w 157"/>
                <a:gd name="T5" fmla="*/ 112 h 711"/>
                <a:gd name="T6" fmla="*/ 127 w 157"/>
                <a:gd name="T7" fmla="*/ 45 h 711"/>
                <a:gd name="T8" fmla="*/ 157 w 157"/>
                <a:gd name="T9" fmla="*/ 0 h 7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7"/>
                <a:gd name="T16" fmla="*/ 0 h 711"/>
                <a:gd name="T17" fmla="*/ 157 w 157"/>
                <a:gd name="T18" fmla="*/ 711 h 7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7" h="711">
                  <a:moveTo>
                    <a:pt x="0" y="711"/>
                  </a:moveTo>
                  <a:cubicBezTo>
                    <a:pt x="40" y="645"/>
                    <a:pt x="36" y="547"/>
                    <a:pt x="44" y="471"/>
                  </a:cubicBezTo>
                  <a:cubicBezTo>
                    <a:pt x="34" y="357"/>
                    <a:pt x="31" y="213"/>
                    <a:pt x="97" y="112"/>
                  </a:cubicBezTo>
                  <a:cubicBezTo>
                    <a:pt x="115" y="59"/>
                    <a:pt x="103" y="80"/>
                    <a:pt x="127" y="45"/>
                  </a:cubicBezTo>
                  <a:cubicBezTo>
                    <a:pt x="132" y="29"/>
                    <a:pt x="136" y="0"/>
                    <a:pt x="157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 sz="1125"/>
            </a:p>
          </p:txBody>
        </p:sp>
        <p:sp>
          <p:nvSpPr>
            <p:cNvPr id="28725" name="Line 28">
              <a:extLst>
                <a:ext uri="{FF2B5EF4-FFF2-40B4-BE49-F238E27FC236}">
                  <a16:creationId xmlns:a16="http://schemas.microsoft.com/office/drawing/2014/main" id="{BF773BB0-3D6D-44AB-B503-0E8ABA193D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32" y="2688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sz="1125"/>
            </a:p>
          </p:txBody>
        </p:sp>
        <p:sp>
          <p:nvSpPr>
            <p:cNvPr id="28726" name="Line 29">
              <a:extLst>
                <a:ext uri="{FF2B5EF4-FFF2-40B4-BE49-F238E27FC236}">
                  <a16:creationId xmlns:a16="http://schemas.microsoft.com/office/drawing/2014/main" id="{C91026E2-7FAB-4BE5-A84A-BCADA5B4C1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2688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sz="1125"/>
            </a:p>
          </p:txBody>
        </p:sp>
      </p:grpSp>
      <p:grpSp>
        <p:nvGrpSpPr>
          <p:cNvPr id="3" name="Group 30">
            <a:extLst>
              <a:ext uri="{FF2B5EF4-FFF2-40B4-BE49-F238E27FC236}">
                <a16:creationId xmlns:a16="http://schemas.microsoft.com/office/drawing/2014/main" id="{0813AB64-27AD-4165-9792-2169B4F52F39}"/>
              </a:ext>
            </a:extLst>
          </p:cNvPr>
          <p:cNvGrpSpPr>
            <a:grpSpLocks/>
          </p:cNvGrpSpPr>
          <p:nvPr/>
        </p:nvGrpSpPr>
        <p:grpSpPr bwMode="auto">
          <a:xfrm>
            <a:off x="1209959" y="3155847"/>
            <a:ext cx="821531" cy="570012"/>
            <a:chOff x="748" y="572"/>
            <a:chExt cx="1104" cy="766"/>
          </a:xfrm>
        </p:grpSpPr>
        <p:grpSp>
          <p:nvGrpSpPr>
            <p:cNvPr id="28691" name="Group 31">
              <a:extLst>
                <a:ext uri="{FF2B5EF4-FFF2-40B4-BE49-F238E27FC236}">
                  <a16:creationId xmlns:a16="http://schemas.microsoft.com/office/drawing/2014/main" id="{E525F663-50C8-4012-8A79-B63455F6BF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618"/>
              <a:ext cx="1104" cy="720"/>
              <a:chOff x="672" y="2640"/>
              <a:chExt cx="1104" cy="720"/>
            </a:xfrm>
          </p:grpSpPr>
          <p:sp>
            <p:nvSpPr>
              <p:cNvPr id="28694" name="Oval 32">
                <a:extLst>
                  <a:ext uri="{FF2B5EF4-FFF2-40B4-BE49-F238E27FC236}">
                    <a16:creationId xmlns:a16="http://schemas.microsoft.com/office/drawing/2014/main" id="{35EE30C2-FE5B-4895-94BD-4EC04027B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3216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695" name="Oval 33">
                <a:extLst>
                  <a:ext uri="{FF2B5EF4-FFF2-40B4-BE49-F238E27FC236}">
                    <a16:creationId xmlns:a16="http://schemas.microsoft.com/office/drawing/2014/main" id="{DA6E0D02-E762-4819-A49C-EBF5D0F37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3072"/>
                <a:ext cx="144" cy="144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696" name="Oval 34">
                <a:extLst>
                  <a:ext uri="{FF2B5EF4-FFF2-40B4-BE49-F238E27FC236}">
                    <a16:creationId xmlns:a16="http://schemas.microsoft.com/office/drawing/2014/main" id="{0846679A-6B1C-40DB-B292-31F95FF87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697" name="Oval 35">
                <a:extLst>
                  <a:ext uri="{FF2B5EF4-FFF2-40B4-BE49-F238E27FC236}">
                    <a16:creationId xmlns:a16="http://schemas.microsoft.com/office/drawing/2014/main" id="{FF8C4E60-7D63-490D-BAC9-FE99E0AF16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2880"/>
                <a:ext cx="192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698" name="Oval 36">
                <a:extLst>
                  <a:ext uri="{FF2B5EF4-FFF2-40B4-BE49-F238E27FC236}">
                    <a16:creationId xmlns:a16="http://schemas.microsoft.com/office/drawing/2014/main" id="{473648E9-BFFA-4F7A-9604-1DB3427BB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3168"/>
                <a:ext cx="192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699" name="Oval 37">
                <a:extLst>
                  <a:ext uri="{FF2B5EF4-FFF2-40B4-BE49-F238E27FC236}">
                    <a16:creationId xmlns:a16="http://schemas.microsoft.com/office/drawing/2014/main" id="{BE6DCFB2-43F3-42A0-8714-4C9A8FA08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" y="3168"/>
                <a:ext cx="192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700" name="Oval 38">
                <a:extLst>
                  <a:ext uri="{FF2B5EF4-FFF2-40B4-BE49-F238E27FC236}">
                    <a16:creationId xmlns:a16="http://schemas.microsoft.com/office/drawing/2014/main" id="{650BE812-7178-46DA-B79D-5887DE6F7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928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701" name="Oval 39">
                <a:extLst>
                  <a:ext uri="{FF2B5EF4-FFF2-40B4-BE49-F238E27FC236}">
                    <a16:creationId xmlns:a16="http://schemas.microsoft.com/office/drawing/2014/main" id="{9C5CB884-A75B-44B9-A421-9E3299F77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2880"/>
                <a:ext cx="192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702" name="Oval 40">
                <a:extLst>
                  <a:ext uri="{FF2B5EF4-FFF2-40B4-BE49-F238E27FC236}">
                    <a16:creationId xmlns:a16="http://schemas.microsoft.com/office/drawing/2014/main" id="{DE16A6BF-13E1-4BD4-A7E2-5B8ED320B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2640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703" name="Oval 41">
                <a:extLst>
                  <a:ext uri="{FF2B5EF4-FFF2-40B4-BE49-F238E27FC236}">
                    <a16:creationId xmlns:a16="http://schemas.microsoft.com/office/drawing/2014/main" id="{C34446D1-ED86-4F9A-82B9-3DB71662C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3216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704" name="Rectangle 42">
                <a:extLst>
                  <a:ext uri="{FF2B5EF4-FFF2-40B4-BE49-F238E27FC236}">
                    <a16:creationId xmlns:a16="http://schemas.microsoft.com/office/drawing/2014/main" id="{B6F05FFD-AFC0-43F5-A425-999A54AF9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" y="2928"/>
                <a:ext cx="96" cy="9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844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8705" name="Line 43">
                <a:extLst>
                  <a:ext uri="{FF2B5EF4-FFF2-40B4-BE49-F238E27FC236}">
                    <a16:creationId xmlns:a16="http://schemas.microsoft.com/office/drawing/2014/main" id="{22BDF31D-B7AD-45F1-99AC-817F2134C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0" y="3024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125"/>
              </a:p>
            </p:txBody>
          </p:sp>
        </p:grpSp>
        <p:sp>
          <p:nvSpPr>
            <p:cNvPr id="28692" name="Oval 44">
              <a:extLst>
                <a:ext uri="{FF2B5EF4-FFF2-40B4-BE49-F238E27FC236}">
                  <a16:creationId xmlns:a16="http://schemas.microsoft.com/office/drawing/2014/main" id="{AD3F7547-B6E9-41D7-A2FA-A4C3C70F5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" y="572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693" name="Oval 45">
              <a:extLst>
                <a:ext uri="{FF2B5EF4-FFF2-40B4-BE49-F238E27FC236}">
                  <a16:creationId xmlns:a16="http://schemas.microsoft.com/office/drawing/2014/main" id="{4E976032-9CB2-4C95-81B6-566A3CB98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572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844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13102" name="Text Box 46">
            <a:extLst>
              <a:ext uri="{FF2B5EF4-FFF2-40B4-BE49-F238E27FC236}">
                <a16:creationId xmlns:a16="http://schemas.microsoft.com/office/drawing/2014/main" id="{B5E56149-9CC9-4313-BB5D-EAF9BADBF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641" y="5671491"/>
            <a:ext cx="125015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600" b="0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空位、间隙原子</a:t>
            </a:r>
            <a:r>
              <a:rPr lang="zh-CN" altLang="en-US" sz="1600" b="0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成对</a:t>
            </a:r>
            <a:r>
              <a:rPr lang="zh-CN" altLang="en-US" sz="1600" b="0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出现，体积 </a:t>
            </a:r>
            <a:r>
              <a:rPr lang="zh-CN" altLang="en-US" sz="1600" b="0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不变</a:t>
            </a:r>
          </a:p>
        </p:txBody>
      </p:sp>
      <p:sp>
        <p:nvSpPr>
          <p:cNvPr id="813103" name="Text Box 47">
            <a:extLst>
              <a:ext uri="{FF2B5EF4-FFF2-40B4-BE49-F238E27FC236}">
                <a16:creationId xmlns:a16="http://schemas.microsoft.com/office/drawing/2014/main" id="{BB35E96B-8805-48A4-9A17-148403D53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6578" y="5720091"/>
            <a:ext cx="167878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600" b="0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原子跃迁至表面，体内留下空位，体积</a:t>
            </a:r>
            <a:r>
              <a:rPr lang="zh-CN" altLang="en-US" sz="1600" b="0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增加</a:t>
            </a:r>
            <a:r>
              <a:rPr lang="zh-CN" altLang="en-US" sz="1600" b="0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b="0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正负离子空位成比例、成对</a:t>
            </a:r>
            <a:r>
              <a:rPr lang="zh-CN" altLang="en-US" sz="1600" b="0" dirty="0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出现</a:t>
            </a:r>
          </a:p>
        </p:txBody>
      </p:sp>
      <p:sp>
        <p:nvSpPr>
          <p:cNvPr id="28684" name="TextBox 47">
            <a:extLst>
              <a:ext uri="{FF2B5EF4-FFF2-40B4-BE49-F238E27FC236}">
                <a16:creationId xmlns:a16="http://schemas.microsoft.com/office/drawing/2014/main" id="{827DC2E7-D6D8-48A9-BB22-312EB4712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773" y="5161987"/>
            <a:ext cx="26134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zh-CN" altLang="en-US" sz="1800" b="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离子化合物形成热缺陷</a:t>
            </a:r>
          </a:p>
        </p:txBody>
      </p:sp>
      <p:sp>
        <p:nvSpPr>
          <p:cNvPr id="813105" name="Oval 49">
            <a:extLst>
              <a:ext uri="{FF2B5EF4-FFF2-40B4-BE49-F238E27FC236}">
                <a16:creationId xmlns:a16="http://schemas.microsoft.com/office/drawing/2014/main" id="{07E45A3D-EE5D-4F22-998F-2A47959CB81C}"/>
              </a:ext>
            </a:extLst>
          </p:cNvPr>
          <p:cNvSpPr>
            <a:spLocks noChangeArrowheads="1"/>
          </p:cNvSpPr>
          <p:nvPr/>
        </p:nvSpPr>
        <p:spPr bwMode="auto">
          <a:xfrm rot="19750052">
            <a:off x="3106773" y="3437271"/>
            <a:ext cx="1113979" cy="373283"/>
          </a:xfrm>
          <a:prstGeom prst="ellipse">
            <a:avLst/>
          </a:prstGeom>
          <a:noFill/>
          <a:ln w="38100" algn="ctr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125"/>
          </a:p>
        </p:txBody>
      </p:sp>
      <p:sp>
        <p:nvSpPr>
          <p:cNvPr id="53" name="标题 2">
            <a:extLst>
              <a:ext uri="{FF2B5EF4-FFF2-40B4-BE49-F238E27FC236}">
                <a16:creationId xmlns:a16="http://schemas.microsoft.com/office/drawing/2014/main" id="{4CD69A04-CD8C-4CC2-AC86-D3E31E5C3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324" y="251520"/>
            <a:ext cx="2448272" cy="749432"/>
          </a:xfrm>
        </p:spPr>
        <p:txBody>
          <a:bodyPr/>
          <a:lstStyle/>
          <a:p>
            <a:r>
              <a:rPr lang="en-US" altLang="zh-CN" sz="2400" dirty="0"/>
              <a:t>4.1 </a:t>
            </a:r>
            <a:r>
              <a:rPr lang="zh-CN" altLang="en-US" sz="2400" dirty="0"/>
              <a:t>点缺陷</a:t>
            </a:r>
          </a:p>
        </p:txBody>
      </p:sp>
    </p:spTree>
    <p:extLst>
      <p:ext uri="{BB962C8B-B14F-4D97-AF65-F5344CB8AC3E}">
        <p14:creationId xmlns:p14="http://schemas.microsoft.com/office/powerpoint/2010/main" val="107576902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CUSTOM_TIMING_USED" val="1"/>
  <p:tag name="ISPRING_SLIDE_ID" val="{A1F1C25A-5601-4F16-8175-164405DE79D5}"/>
  <p:tag name="GENSWF_ADVANCE_TIME" val="0.00"/>
  <p:tag name="ISPRING_SLIDE_INDENT_LEVEL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20.0"/>
  <p:tag name="PROBLEMHASREMARK" val="True"/>
  <p:tag name="PROBLEMREMARK" val="U为某类缺陷形成能，与激活能的概念有点类似。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20.0"/>
  <p:tag name="PROBLEMHASREMARK" val="True"/>
  <p:tag name="PROBLEMREMARK" val="从点缺陷平衡浓度公式中Ce与T关系可看出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20.0"/>
  <p:tag name="PROBLEMHASREMARK" val="True"/>
  <p:tag name="PROBLEMREMARK" val="一定温度下存在着一个平衡的点缺陷浓度。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20.0"/>
  <p:tag name="PROBLEMHASREMARK" val="True"/>
  <p:tag name="PROBLEMREMARK" val="非正相关性。因为熵值增加引起能量下降，存在一个平衡点。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20.0"/>
  <p:tag name="PROBLEMHASREMARK" val="True"/>
  <p:tag name="PROBLEMREMARK" val="弗仑克尔缺陷中，空位和间隙原子是成对或成比例出现。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heme/theme1.xml><?xml version="1.0" encoding="utf-8"?>
<a:theme xmlns:a="http://schemas.openxmlformats.org/drawingml/2006/main" name="sample">
  <a:themeElements>
    <a:clrScheme name="sample 3">
      <a:dk1>
        <a:srgbClr val="666699"/>
      </a:dk1>
      <a:lt1>
        <a:srgbClr val="FFFFFF"/>
      </a:lt1>
      <a:dk2>
        <a:srgbClr val="000066"/>
      </a:dk2>
      <a:lt2>
        <a:srgbClr val="C0C0C0"/>
      </a:lt2>
      <a:accent1>
        <a:srgbClr val="49CACD"/>
      </a:accent1>
      <a:accent2>
        <a:srgbClr val="467CE8"/>
      </a:accent2>
      <a:accent3>
        <a:srgbClr val="FFFFFF"/>
      </a:accent3>
      <a:accent4>
        <a:srgbClr val="565682"/>
      </a:accent4>
      <a:accent5>
        <a:srgbClr val="B1E1E3"/>
      </a:accent5>
      <a:accent6>
        <a:srgbClr val="3F70D2"/>
      </a:accent6>
      <a:hlink>
        <a:srgbClr val="28BFEE"/>
      </a:hlink>
      <a:folHlink>
        <a:srgbClr val="878FA5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2CA3C8"/>
        </a:accent1>
        <a:accent2>
          <a:srgbClr val="C5903B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B28235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C0C0C0"/>
        </a:lt2>
        <a:accent1>
          <a:srgbClr val="4A95E8"/>
        </a:accent1>
        <a:accent2>
          <a:srgbClr val="6D8DE9"/>
        </a:accent2>
        <a:accent3>
          <a:srgbClr val="FFFFFF"/>
        </a:accent3>
        <a:accent4>
          <a:srgbClr val="0E3F81"/>
        </a:accent4>
        <a:accent5>
          <a:srgbClr val="B1C8F2"/>
        </a:accent5>
        <a:accent6>
          <a:srgbClr val="627FD3"/>
        </a:accent6>
        <a:hlink>
          <a:srgbClr val="95CD2F"/>
        </a:hlink>
        <a:folHlink>
          <a:srgbClr val="CAA6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666699"/>
        </a:dk1>
        <a:lt1>
          <a:srgbClr val="FFFFFF"/>
        </a:lt1>
        <a:dk2>
          <a:srgbClr val="000066"/>
        </a:dk2>
        <a:lt2>
          <a:srgbClr val="C0C0C0"/>
        </a:lt2>
        <a:accent1>
          <a:srgbClr val="49CACD"/>
        </a:accent1>
        <a:accent2>
          <a:srgbClr val="467CE8"/>
        </a:accent2>
        <a:accent3>
          <a:srgbClr val="FFFFFF"/>
        </a:accent3>
        <a:accent4>
          <a:srgbClr val="565682"/>
        </a:accent4>
        <a:accent5>
          <a:srgbClr val="B1E1E3"/>
        </a:accent5>
        <a:accent6>
          <a:srgbClr val="3F70D2"/>
        </a:accent6>
        <a:hlink>
          <a:srgbClr val="28BFEE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2163</TotalTime>
  <Words>971</Words>
  <Application>Microsoft Office PowerPoint</Application>
  <PresentationFormat>全屏显示(16:10)</PresentationFormat>
  <Paragraphs>159</Paragraphs>
  <Slides>23</Slides>
  <Notes>1</Notes>
  <HiddenSlides>0</HiddenSlides>
  <MMClips>0</MMClips>
  <ScaleCrop>false</ScaleCrop>
  <HeadingPairs>
    <vt:vector size="10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23</vt:i4>
      </vt:variant>
      <vt:variant>
        <vt:lpstr>自定义放映</vt:lpstr>
      </vt:variant>
      <vt:variant>
        <vt:i4>12</vt:i4>
      </vt:variant>
    </vt:vector>
  </HeadingPairs>
  <TitlesOfParts>
    <vt:vector size="49" baseType="lpstr">
      <vt:lpstr>Microsoft Yahei</vt:lpstr>
      <vt:lpstr>黑体</vt:lpstr>
      <vt:lpstr>华文隶书</vt:lpstr>
      <vt:lpstr>楷体</vt:lpstr>
      <vt:lpstr>楷体_GB2312</vt:lpstr>
      <vt:lpstr>宋体</vt:lpstr>
      <vt:lpstr>微软雅黑</vt:lpstr>
      <vt:lpstr>Arial</vt:lpstr>
      <vt:lpstr>Times New Roman</vt:lpstr>
      <vt:lpstr>Verdana</vt:lpstr>
      <vt:lpstr>Wingdings</vt:lpstr>
      <vt:lpstr>sample</vt:lpstr>
      <vt:lpstr>Image</vt:lpstr>
      <vt:lpstr>Equation</vt:lpstr>
      <vt:lpstr>PowerPoint 演示文稿</vt:lpstr>
      <vt:lpstr>PowerPoint 演示文稿</vt:lpstr>
      <vt:lpstr>4.0 晶体缺陷概述</vt:lpstr>
      <vt:lpstr>4.0 晶体缺陷概述</vt:lpstr>
      <vt:lpstr>4.0 晶体缺陷概述</vt:lpstr>
      <vt:lpstr>4.0 晶体缺陷概述</vt:lpstr>
      <vt:lpstr>4.1 点缺陷</vt:lpstr>
      <vt:lpstr>PowerPoint 演示文稿</vt:lpstr>
      <vt:lpstr>4.1 点缺陷</vt:lpstr>
      <vt:lpstr>4.1 点缺陷</vt:lpstr>
      <vt:lpstr>4.1 点缺陷</vt:lpstr>
      <vt:lpstr>4.1 点缺陷</vt:lpstr>
      <vt:lpstr>4.1 点缺陷</vt:lpstr>
      <vt:lpstr>4.1 点缺陷</vt:lpstr>
      <vt:lpstr>三、点缺陷与材料行为</vt:lpstr>
      <vt:lpstr>点缺陷小结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点缺陷类型</vt:lpstr>
      <vt:lpstr>肖脱基空位</vt:lpstr>
      <vt:lpstr>空位运动</vt:lpstr>
      <vt:lpstr>两种空位</vt:lpstr>
      <vt:lpstr>空位的迁移</vt:lpstr>
      <vt:lpstr>空位形成能</vt:lpstr>
      <vt:lpstr>单质热缺陷</vt:lpstr>
      <vt:lpstr>离子化合物热缺陷</vt:lpstr>
      <vt:lpstr>离子晶体肖脱基空位1</vt:lpstr>
      <vt:lpstr>离子晶体肖特基空位2</vt:lpstr>
      <vt:lpstr>热振动</vt:lpstr>
      <vt:lpstr>金无足赤</vt:lpstr>
    </vt:vector>
  </TitlesOfParts>
  <Company>haut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材料科学基础</dc:title>
  <dc:creator>cgy</dc:creator>
  <cp:lastModifiedBy>cgy</cp:lastModifiedBy>
  <cp:revision>124</cp:revision>
  <dcterms:created xsi:type="dcterms:W3CDTF">2010-11-08T13:43:44Z</dcterms:created>
  <dcterms:modified xsi:type="dcterms:W3CDTF">2018-03-21T15:50:19Z</dcterms:modified>
</cp:coreProperties>
</file>