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56" r:id="rId2"/>
    <p:sldId id="259" r:id="rId3"/>
    <p:sldId id="297" r:id="rId4"/>
    <p:sldId id="275" r:id="rId5"/>
    <p:sldId id="298" r:id="rId6"/>
    <p:sldId id="276" r:id="rId7"/>
    <p:sldId id="277" r:id="rId8"/>
    <p:sldId id="299" r:id="rId9"/>
    <p:sldId id="278" r:id="rId10"/>
    <p:sldId id="283" r:id="rId11"/>
    <p:sldId id="295" r:id="rId12"/>
    <p:sldId id="30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E12FC3-5859-4B34-90C0-9363213F4C5F}">
          <p14:sldIdLst>
            <p14:sldId id="256"/>
            <p14:sldId id="259"/>
            <p14:sldId id="297"/>
            <p14:sldId id="275"/>
            <p14:sldId id="298"/>
            <p14:sldId id="276"/>
            <p14:sldId id="277"/>
            <p14:sldId id="299"/>
            <p14:sldId id="278"/>
            <p14:sldId id="283"/>
            <p14:sldId id="295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A6C2"/>
    <a:srgbClr val="0261D4"/>
    <a:srgbClr val="026DB6"/>
    <a:srgbClr val="014B65"/>
    <a:srgbClr val="006664"/>
    <a:srgbClr val="4DFFFD"/>
    <a:srgbClr val="98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65" autoAdjust="0"/>
  </p:normalViewPr>
  <p:slideViewPr>
    <p:cSldViewPr>
      <p:cViewPr varScale="1">
        <p:scale>
          <a:sx n="58" d="100"/>
          <a:sy n="58" d="100"/>
        </p:scale>
        <p:origin x="629" y="355"/>
      </p:cViewPr>
      <p:guideLst>
        <p:guide orient="horz" pos="1620"/>
        <p:guide pos="2880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769" units="cm"/>
          <inkml:channel name="T" type="integer" max="2.14748E9" units="dev"/>
        </inkml:traceFormat>
        <inkml:channelProperties>
          <inkml:channelProperty channel="X" name="resolution" value="56.72083" units="1/cm"/>
          <inkml:channelProperty channel="Y" name="resolution" value="46.43045" units="1/cm"/>
          <inkml:channelProperty channel="T" name="resolution" value="1" units="1/dev"/>
        </inkml:channelProperties>
      </inkml:inkSource>
      <inkml:timestamp xml:id="ts0" timeString="2017-02-19T02:28:27.1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15478 9274 0</inkml:trace>
  <inkml:trace contextRef="#ctx0" brushRef="#br0">14764 9168 0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E5CAA-3A04-4743-9209-BBD1FBA440CF}" type="datetimeFigureOut">
              <a:rPr lang="zh-CN" altLang="en-US" smtClean="0"/>
              <a:pPr/>
              <a:t>2019/1/16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4E6EC-C4D3-4372-BDFD-D36C896377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07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4E6EC-C4D3-4372-BDFD-D36C8963770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67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4E6EC-C4D3-4372-BDFD-D36C8963770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007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4E6EC-C4D3-4372-BDFD-D36C8963770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850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88" y="-1714536"/>
            <a:ext cx="14787666" cy="10715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-1071602" y="-1857412"/>
            <a:ext cx="10572824" cy="1107289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1187624" y="2972255"/>
            <a:ext cx="6876627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809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971601" y="2372785"/>
            <a:ext cx="4752925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85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60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4213" y="2660652"/>
            <a:ext cx="5327650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8809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4752975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8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835150" y="2372785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1835696" y="285386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835696" y="3332891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836242" y="3813970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5"/>
          </p:nvPr>
        </p:nvSpPr>
        <p:spPr>
          <a:xfrm>
            <a:off x="1835696" y="429402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528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2304306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419475" y="2372785"/>
            <a:ext cx="2305050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0261D4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971601" y="2372785"/>
            <a:ext cx="4752925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6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4213" y="2660652"/>
            <a:ext cx="5327650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4752975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835150" y="2372785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1835696" y="285386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835696" y="3332891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836242" y="3813970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5"/>
          </p:nvPr>
        </p:nvSpPr>
        <p:spPr>
          <a:xfrm>
            <a:off x="1835696" y="429402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88" y="-1714536"/>
            <a:ext cx="14787666" cy="107156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-1071602" y="-1857412"/>
            <a:ext cx="10572824" cy="1107289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467544" y="836712"/>
            <a:ext cx="8208912" cy="7920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539552" y="2060848"/>
            <a:ext cx="8148356" cy="46085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89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2304306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419475" y="2372785"/>
            <a:ext cx="2305050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/>
    </p:bld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971601" y="2372785"/>
            <a:ext cx="4752925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/>
    </p:bld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4213" y="2660652"/>
            <a:ext cx="5327650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4752975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835150" y="2372785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1835696" y="285386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835696" y="3332891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836242" y="3813970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5"/>
          </p:nvPr>
        </p:nvSpPr>
        <p:spPr>
          <a:xfrm>
            <a:off x="1835696" y="429402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2304306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419475" y="2372785"/>
            <a:ext cx="2305050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>
            <a:fillRect/>
          </a:stretch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971601" y="2372785"/>
            <a:ext cx="4752925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42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88" y="-1714536"/>
            <a:ext cx="14787666" cy="107156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-1071602" y="-1857412"/>
            <a:ext cx="10572824" cy="1107289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087166" y="1824435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2950766" y="2400169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2951312" y="2881247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2951312" y="3360275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2951858" y="3841354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5"/>
          </p:nvPr>
        </p:nvSpPr>
        <p:spPr>
          <a:xfrm>
            <a:off x="2951312" y="4321407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0528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88" y="-1714536"/>
            <a:ext cx="14787666" cy="107156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-1071602" y="-1857412"/>
            <a:ext cx="10572824" cy="1107289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159174" y="1920446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2159175" y="2496179"/>
            <a:ext cx="2304306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4607099" y="2496179"/>
            <a:ext cx="2305050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0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288" y="-1714536"/>
            <a:ext cx="14787666" cy="107156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-1071602" y="-1857412"/>
            <a:ext cx="10572824" cy="11072890"/>
          </a:xfrm>
          <a:prstGeom prst="rect">
            <a:avLst/>
          </a:prstGeom>
        </p:spPr>
      </p:pic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159174" y="2016457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2159225" y="2592190"/>
            <a:ext cx="4752925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16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684213" y="2660652"/>
            <a:ext cx="5327650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6210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4752975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260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835150" y="2372785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1835696" y="285386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1835696" y="3332891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9"/>
          <p:cNvSpPr>
            <a:spLocks noGrp="1"/>
          </p:cNvSpPr>
          <p:nvPr>
            <p:ph type="body" sz="quarter" idx="14"/>
          </p:nvPr>
        </p:nvSpPr>
        <p:spPr>
          <a:xfrm>
            <a:off x="1836242" y="3813970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9"/>
          <p:cNvSpPr>
            <a:spLocks noGrp="1"/>
          </p:cNvSpPr>
          <p:nvPr>
            <p:ph type="body" sz="quarter" idx="15"/>
          </p:nvPr>
        </p:nvSpPr>
        <p:spPr>
          <a:xfrm>
            <a:off x="1835696" y="4294023"/>
            <a:ext cx="3024188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0938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37"/>
          <a:stretch/>
        </p:blipFill>
        <p:spPr>
          <a:xfrm>
            <a:off x="1" y="0"/>
            <a:ext cx="6315075" cy="685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71550" y="1797051"/>
            <a:ext cx="3240410" cy="3831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971551" y="2372785"/>
            <a:ext cx="2304306" cy="2688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3419475" y="2372785"/>
            <a:ext cx="2305050" cy="26881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3EA6C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1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20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49" r:id="rId17"/>
    <p:sldLayoutId id="2147483650" r:id="rId18"/>
    <p:sldLayoutId id="2147483651" r:id="rId19"/>
    <p:sldLayoutId id="2147483652" r:id="rId20"/>
    <p:sldLayoutId id="2147483653" r:id="rId21"/>
    <p:sldLayoutId id="2147483654" r:id="rId22"/>
    <p:sldLayoutId id="2147483655" r:id="rId23"/>
    <p:sldLayoutId id="2147483656" r:id="rId24"/>
    <p:sldLayoutId id="2147483657" r:id="rId25"/>
    <p:sldLayoutId id="2147483658" r:id="rId26"/>
    <p:sldLayoutId id="2147483659" r:id="rId27"/>
    <p:sldLayoutId id="2147483677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emf"/><Relationship Id="rId4" Type="http://schemas.openxmlformats.org/officeDocument/2006/relationships/customXml" Target="../ink/ink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v.youku.com/v_show/id_XMTI5MzkyNDkxMg==.html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热的定义和热量的实质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39552" y="1412776"/>
            <a:ext cx="8208912" cy="383117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有些商品标注热量和实际热量不符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636912"/>
            <a:ext cx="2376264" cy="28994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墨迹 2"/>
              <p14:cNvContentPartPr/>
              <p14:nvPr/>
            </p14:nvContentPartPr>
            <p14:xfrm>
              <a:off x="5315040" y="4400640"/>
              <a:ext cx="257400" cy="38400"/>
            </p14:xfrm>
          </p:contentPart>
        </mc:Choice>
        <mc:Fallback xmlns="">
          <p:pic>
            <p:nvPicPr>
              <p:cNvPr id="3" name="墨迹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05680" y="3291120"/>
                <a:ext cx="276120" cy="47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987824" y="836712"/>
            <a:ext cx="3240410" cy="383116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小结：热量</a:t>
            </a:r>
            <a:endParaRPr lang="en-US" altLang="zh-CN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323528" y="2060848"/>
            <a:ext cx="9577064" cy="840191"/>
          </a:xfrm>
        </p:spPr>
        <p:txBody>
          <a:bodyPr/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1. </a:t>
            </a:r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热是组成物质的原子运动的表现。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>
          <a:xfrm>
            <a:off x="324074" y="2780928"/>
            <a:ext cx="8819926" cy="840191"/>
          </a:xfrm>
        </p:spPr>
        <p:txBody>
          <a:bodyPr/>
          <a:lstStyle/>
          <a:p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2. </a:t>
            </a:r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热量是系统之间由于热相互作用而传递的能量。</a:t>
            </a:r>
          </a:p>
          <a:p>
            <a:endParaRPr lang="en-US" altLang="zh-CN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4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987824" y="836712"/>
            <a:ext cx="3240410" cy="383116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小结：热量</a:t>
            </a:r>
            <a:endParaRPr lang="en-US" altLang="zh-CN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zh-CN" altLang="en-US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324074" y="1700808"/>
            <a:ext cx="9577064" cy="840191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拓展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/>
          </p:nvPr>
        </p:nvSpPr>
        <p:spPr>
          <a:xfrm>
            <a:off x="324620" y="2564904"/>
            <a:ext cx="9577064" cy="84019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热量不能完全转化为功</a:t>
            </a:r>
          </a:p>
          <a:p>
            <a:endParaRPr lang="zh-CN" altLang="en-US" sz="4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>
          <a:xfrm>
            <a:off x="324074" y="3356992"/>
            <a:ext cx="8819926" cy="840191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只要别的形式的能量转化为</a:t>
            </a:r>
            <a:r>
              <a:rPr lang="zh-CN" altLang="en-US" sz="4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热量</a:t>
            </a:r>
            <a:endParaRPr lang="en-US" altLang="zh-CN" sz="4000" dirty="0" smtClean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en-US" altLang="zh-CN" sz="40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如摩擦或燃烧</a:t>
            </a:r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)</a:t>
            </a:r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，</a:t>
            </a:r>
          </a:p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就降低了能量的有用程度，尽管能量的总量保持不变。</a:t>
            </a:r>
          </a:p>
        </p:txBody>
      </p:sp>
    </p:spTree>
    <p:extLst>
      <p:ext uri="{BB962C8B-B14F-4D97-AF65-F5344CB8AC3E}">
        <p14:creationId xmlns:p14="http://schemas.microsoft.com/office/powerpoint/2010/main" val="269350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75459" y="476672"/>
            <a:ext cx="7078572" cy="383116"/>
          </a:xfrm>
        </p:spPr>
        <p:txBody>
          <a:bodyPr/>
          <a:lstStyle/>
          <a:p>
            <a:r>
              <a:rPr lang="zh-CN" altLang="en-US" sz="4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一、热的本质</a:t>
            </a:r>
          </a:p>
          <a:p>
            <a:endParaRPr lang="zh-CN" altLang="en-US" sz="4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00438"/>
            <a:ext cx="987394" cy="94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标题 1"/>
          <p:cNvSpPr txBox="1"/>
          <p:nvPr/>
        </p:nvSpPr>
        <p:spPr bwMode="auto">
          <a:xfrm>
            <a:off x="714348" y="1857364"/>
            <a:ext cx="8786874" cy="993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cs typeface="+mn-ea"/>
                <a:sym typeface="+mn-lt"/>
              </a:rPr>
              <a:t>热质说：</a:t>
            </a:r>
            <a:endParaRPr lang="en-US" altLang="zh-CN" sz="4000" b="1" dirty="0">
              <a:cs typeface="+mn-ea"/>
              <a:sym typeface="+mn-lt"/>
            </a:endParaRPr>
          </a:p>
          <a:p>
            <a:r>
              <a:rPr lang="zh-CN" altLang="en-US" sz="4000" b="1" dirty="0">
                <a:cs typeface="+mn-ea"/>
                <a:sym typeface="+mn-lt"/>
              </a:rPr>
              <a:t>热是一种特殊的物质，可以从一个物体流向另一个物体，其数量是守恒的。</a:t>
            </a:r>
          </a:p>
        </p:txBody>
      </p:sp>
      <p:sp>
        <p:nvSpPr>
          <p:cNvPr id="29" name="标题 1"/>
          <p:cNvSpPr txBox="1"/>
          <p:nvPr/>
        </p:nvSpPr>
        <p:spPr bwMode="auto">
          <a:xfrm>
            <a:off x="714348" y="3643314"/>
            <a:ext cx="7938478" cy="7450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b="1" dirty="0">
                <a:cs typeface="+mn-ea"/>
                <a:sym typeface="+mn-lt"/>
              </a:rPr>
              <a:t>热动说：</a:t>
            </a:r>
            <a:endParaRPr lang="en-US" altLang="zh-CN" sz="4000" b="1" dirty="0">
              <a:cs typeface="+mn-ea"/>
              <a:sym typeface="+mn-lt"/>
            </a:endParaRPr>
          </a:p>
          <a:p>
            <a:r>
              <a:rPr lang="zh-CN" altLang="en-US" sz="4000" b="1" dirty="0">
                <a:cs typeface="+mn-ea"/>
                <a:sym typeface="+mn-lt"/>
              </a:rPr>
              <a:t>热是组成物质的原子运动的表现。</a:t>
            </a:r>
          </a:p>
        </p:txBody>
      </p:sp>
      <p:pic>
        <p:nvPicPr>
          <p:cNvPr id="30" name="图片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1612"/>
            <a:ext cx="624216" cy="3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0707" y="5119363"/>
            <a:ext cx="1631674" cy="117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1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03601" y="5114279"/>
            <a:ext cx="1568917" cy="117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12"/>
          <p:cNvSpPr txBox="1">
            <a:spLocks noChangeArrowheads="1"/>
          </p:cNvSpPr>
          <p:nvPr/>
        </p:nvSpPr>
        <p:spPr bwMode="auto">
          <a:xfrm>
            <a:off x="971600" y="4797152"/>
            <a:ext cx="88885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麦克斯韦</a:t>
            </a:r>
          </a:p>
        </p:txBody>
      </p:sp>
      <p:sp>
        <p:nvSpPr>
          <p:cNvPr id="34" name="文本框 13"/>
          <p:cNvSpPr txBox="1">
            <a:spLocks noChangeArrowheads="1"/>
          </p:cNvSpPr>
          <p:nvPr/>
        </p:nvSpPr>
        <p:spPr bwMode="auto">
          <a:xfrm>
            <a:off x="3714745" y="4869160"/>
            <a:ext cx="888857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cs typeface="+mn-ea"/>
                <a:sym typeface="+mn-lt"/>
              </a:rPr>
              <a:t>玻尔兹曼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293096"/>
            <a:ext cx="1562636" cy="2083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1560" y="1052736"/>
            <a:ext cx="7309370" cy="383116"/>
          </a:xfrm>
        </p:spPr>
        <p:txBody>
          <a:bodyPr/>
          <a:lstStyle/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二、热量的实质</a:t>
            </a:r>
          </a:p>
          <a:p>
            <a:endParaRPr lang="zh-CN" altLang="en-US" sz="4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611560" y="2253001"/>
            <a:ext cx="5197807" cy="2688167"/>
          </a:xfrm>
        </p:spPr>
        <p:txBody>
          <a:bodyPr>
            <a:no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热量</a:t>
            </a:r>
            <a:r>
              <a:rPr lang="en-US" altLang="zh-CN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(heat)</a:t>
            </a:r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</a:p>
          <a:p>
            <a:r>
              <a:rPr lang="zh-CN" altLang="en-US" sz="40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 系统之间由于热相互作用而传递的能量，以分子热运动的形式储存在物体中。</a:t>
            </a:r>
          </a:p>
          <a:p>
            <a:endParaRPr lang="zh-CN" altLang="en-US" sz="4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5" t="33282" r="32413" b="12379"/>
          <a:stretch/>
        </p:blipFill>
        <p:spPr bwMode="auto">
          <a:xfrm>
            <a:off x="5572132" y="4095263"/>
            <a:ext cx="2456252" cy="1791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9" r="21429"/>
          <a:stretch>
            <a:fillRect/>
          </a:stretch>
        </p:blipFill>
        <p:spPr>
          <a:xfrm>
            <a:off x="5594088" y="1088195"/>
            <a:ext cx="2305050" cy="2688167"/>
          </a:xfrm>
        </p:spPr>
      </p:pic>
    </p:spTree>
    <p:extLst>
      <p:ext uri="{BB962C8B-B14F-4D97-AF65-F5344CB8AC3E}">
        <p14:creationId xmlns:p14="http://schemas.microsoft.com/office/powerpoint/2010/main" val="118595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/>
          <p:nvPr/>
        </p:nvSpPr>
        <p:spPr bwMode="auto">
          <a:xfrm>
            <a:off x="750959" y="3930067"/>
            <a:ext cx="4660142" cy="3630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dirty="0">
                <a:cs typeface="+mn-ea"/>
                <a:sym typeface="+mn-lt"/>
              </a:rPr>
              <a:t>概率</a:t>
            </a:r>
          </a:p>
        </p:txBody>
      </p:sp>
      <p:pic>
        <p:nvPicPr>
          <p:cNvPr id="9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143248"/>
            <a:ext cx="5689565" cy="319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 txBox="1"/>
          <p:nvPr/>
        </p:nvSpPr>
        <p:spPr>
          <a:xfrm>
            <a:off x="179512" y="1285860"/>
            <a:ext cx="9321710" cy="76536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为什么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热量会从热的物体自动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跑到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冷的物体上，而不是反过来呢？</a:t>
            </a: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144" y="1262047"/>
            <a:ext cx="409432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323528" y="2852936"/>
            <a:ext cx="8640960" cy="12382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dirty="0">
                <a:cs typeface="+mn-ea"/>
                <a:sym typeface="+mn-lt"/>
              </a:rPr>
              <a:t>       一个快速运动的热物体的原子更有可能撞上一个冷物体的原子，传递给它一部分能量；而相反过程发生的概率很小。</a:t>
            </a:r>
          </a:p>
        </p:txBody>
      </p:sp>
    </p:spTree>
    <p:extLst>
      <p:ext uri="{BB962C8B-B14F-4D97-AF65-F5344CB8AC3E}">
        <p14:creationId xmlns:p14="http://schemas.microsoft.com/office/powerpoint/2010/main" val="256038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>
          <a:xfrm>
            <a:off x="81064" y="714356"/>
            <a:ext cx="9062936" cy="765364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为什么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rPr>
              <a:t>热量会从热的物体自动跑到冷的物体上，而不是反过来呢？</a:t>
            </a:r>
          </a:p>
        </p:txBody>
      </p:sp>
      <p:sp>
        <p:nvSpPr>
          <p:cNvPr id="7" name="标题 1"/>
          <p:cNvSpPr txBox="1"/>
          <p:nvPr/>
        </p:nvSpPr>
        <p:spPr bwMode="auto">
          <a:xfrm>
            <a:off x="539552" y="3068960"/>
            <a:ext cx="8425506" cy="3630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dirty="0">
                <a:cs typeface="+mn-ea"/>
                <a:sym typeface="+mn-lt"/>
              </a:rPr>
              <a:t>能将过去和未来区分开来的的基本现象。</a:t>
            </a:r>
          </a:p>
        </p:txBody>
      </p:sp>
      <p:sp>
        <p:nvSpPr>
          <p:cNvPr id="8" name="标题 1"/>
          <p:cNvSpPr txBox="1"/>
          <p:nvPr/>
        </p:nvSpPr>
        <p:spPr bwMode="auto">
          <a:xfrm>
            <a:off x="308368" y="5380056"/>
            <a:ext cx="8368088" cy="8572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000" dirty="0">
                <a:cs typeface="+mn-ea"/>
                <a:sym typeface="+mn-lt"/>
              </a:rPr>
              <a:t>        一个系统一旦产生了热量，这个系统就永远不能靠自己回到原来的状态。</a:t>
            </a:r>
          </a:p>
        </p:txBody>
      </p:sp>
      <p:pic>
        <p:nvPicPr>
          <p:cNvPr id="10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8116" y="3356990"/>
            <a:ext cx="1928826" cy="152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显示傅科摆在南半球时运动的动画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7348" y="3356992"/>
            <a:ext cx="2057413" cy="152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92696"/>
            <a:ext cx="409432" cy="666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251520" y="908719"/>
            <a:ext cx="11521280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热量</a:t>
            </a:r>
            <a:r>
              <a:rPr lang="zh-CN" altLang="en-US" sz="4000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endParaRPr lang="en-US" altLang="zh-CN" sz="4000" dirty="0" smtClean="0"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4000" dirty="0" smtClean="0">
                <a:latin typeface="+mn-lt"/>
                <a:ea typeface="+mn-ea"/>
                <a:cs typeface="+mn-ea"/>
                <a:sym typeface="+mn-lt"/>
              </a:rPr>
              <a:t>系统</a:t>
            </a: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之间由于热相互作用而传递的能量</a:t>
            </a: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95536" y="3024246"/>
            <a:ext cx="4506864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单位：焦耳（</a:t>
            </a:r>
            <a:r>
              <a:rPr lang="en-US" altLang="zh-CN" sz="4000" dirty="0">
                <a:latin typeface="+mn-lt"/>
                <a:ea typeface="+mn-ea"/>
                <a:cs typeface="+mn-ea"/>
                <a:sym typeface="+mn-lt"/>
              </a:rPr>
              <a:t>J</a:t>
            </a: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1907704" y="3585210"/>
            <a:ext cx="2589170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latin typeface="+mn-lt"/>
                <a:ea typeface="+mn-ea"/>
                <a:cs typeface="+mn-ea"/>
                <a:sym typeface="+mn-lt"/>
              </a:rPr>
              <a:t>卡 （</a:t>
            </a:r>
            <a:r>
              <a:rPr lang="en-US" altLang="zh-CN" sz="4000" b="1" dirty="0" err="1">
                <a:latin typeface="+mn-lt"/>
                <a:ea typeface="+mn-ea"/>
                <a:cs typeface="+mn-ea"/>
                <a:sym typeface="+mn-lt"/>
              </a:rPr>
              <a:t>cal</a:t>
            </a:r>
            <a:r>
              <a:rPr lang="zh-CN" altLang="en-US" sz="4000" b="1" dirty="0">
                <a:latin typeface="+mn-lt"/>
                <a:ea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716016" y="3481844"/>
            <a:ext cx="288032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cal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=4.184 J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465207" y="1772816"/>
            <a:ext cx="2749471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历史规定：</a:t>
            </a: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445950" y="2480702"/>
            <a:ext cx="4288353" cy="132343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食物的热量单位</a:t>
            </a:r>
            <a:r>
              <a:rPr lang="zh-CN" altLang="en-US" sz="4000" dirty="0" smtClean="0">
                <a:latin typeface="+mn-lt"/>
                <a:ea typeface="+mn-ea"/>
                <a:cs typeface="+mn-ea"/>
                <a:sym typeface="+mn-lt"/>
              </a:rPr>
              <a:t>：</a:t>
            </a:r>
            <a:endParaRPr lang="en-US" altLang="zh-CN" sz="4000" dirty="0" smtClean="0"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4000" dirty="0" smtClean="0">
                <a:latin typeface="+mn-lt"/>
                <a:ea typeface="+mn-ea"/>
                <a:cs typeface="+mn-ea"/>
                <a:sym typeface="+mn-lt"/>
              </a:rPr>
              <a:t>卡路里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4"/>
          <p:cNvSpPr txBox="1">
            <a:spLocks noChangeArrowheads="1"/>
          </p:cNvSpPr>
          <p:nvPr/>
        </p:nvSpPr>
        <p:spPr bwMode="auto">
          <a:xfrm>
            <a:off x="2444941" y="3009038"/>
            <a:ext cx="5575757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大卡，指千卡，</a:t>
            </a:r>
            <a:r>
              <a:rPr lang="en-US" altLang="zh-CN" sz="4000" dirty="0">
                <a:latin typeface="+mn-lt"/>
                <a:ea typeface="+mn-ea"/>
                <a:cs typeface="+mn-ea"/>
                <a:sym typeface="+mn-lt"/>
              </a:rPr>
              <a:t>kcal</a:t>
            </a: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或</a:t>
            </a:r>
            <a:r>
              <a:rPr lang="en-US" altLang="zh-CN" sz="4000" dirty="0"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4"/>
          <p:cNvSpPr txBox="1">
            <a:spLocks noChangeArrowheads="1"/>
          </p:cNvSpPr>
          <p:nvPr/>
        </p:nvSpPr>
        <p:spPr bwMode="auto">
          <a:xfrm>
            <a:off x="2468583" y="3607368"/>
            <a:ext cx="393889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小卡，指卡，</a:t>
            </a:r>
            <a:r>
              <a:rPr lang="en-US" altLang="zh-CN" sz="4000" dirty="0" err="1">
                <a:latin typeface="+mn-lt"/>
                <a:ea typeface="+mn-ea"/>
                <a:cs typeface="+mn-ea"/>
                <a:sym typeface="+mn-lt"/>
              </a:rPr>
              <a:t>cal</a:t>
            </a:r>
            <a:endParaRPr lang="zh-CN" altLang="en-US" sz="4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7"/>
          <p:cNvSpPr/>
          <p:nvPr/>
        </p:nvSpPr>
        <p:spPr bwMode="auto">
          <a:xfrm>
            <a:off x="2165338" y="3104055"/>
            <a:ext cx="234950" cy="857256"/>
          </a:xfrm>
          <a:prstGeom prst="leftBrace">
            <a:avLst>
              <a:gd name="adj1" fmla="val 34860"/>
              <a:gd name="adj2" fmla="val 50000"/>
            </a:avLst>
          </a:prstGeom>
          <a:noFill/>
          <a:ln w="25400">
            <a:solidFill>
              <a:srgbClr val="FF3300"/>
            </a:solidFill>
            <a:round/>
          </a:ln>
        </p:spPr>
        <p:txBody>
          <a:bodyPr wrap="none" anchor="ctr"/>
          <a:lstStyle/>
          <a:p>
            <a:pPr eaLnBrk="1" hangingPunct="1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2" t="8296" r="18526" b="9927"/>
          <a:stretch/>
        </p:blipFill>
        <p:spPr bwMode="auto">
          <a:xfrm>
            <a:off x="5083737" y="4646575"/>
            <a:ext cx="1414388" cy="155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3" t="10751" r="17553" b="11233"/>
          <a:stretch/>
        </p:blipFill>
        <p:spPr bwMode="auto">
          <a:xfrm>
            <a:off x="2282813" y="4646575"/>
            <a:ext cx="1486035" cy="145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407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99792" y="992922"/>
            <a:ext cx="3775393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dirty="0">
                <a:latin typeface="+mn-lt"/>
                <a:ea typeface="+mn-ea"/>
                <a:cs typeface="+mn-ea"/>
                <a:sym typeface="+mn-lt"/>
              </a:rPr>
              <a:t>什么是卡路里？</a:t>
            </a:r>
          </a:p>
        </p:txBody>
      </p:sp>
      <p:pic>
        <p:nvPicPr>
          <p:cNvPr id="3" name="图片 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21" y="1772816"/>
            <a:ext cx="6614733" cy="37188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主题1.thmx</Template>
  <TotalTime>275</TotalTime>
  <Words>332</Words>
  <Application>Microsoft Office PowerPoint</Application>
  <PresentationFormat>全屏显示(4:3)</PresentationFormat>
  <Paragraphs>41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微软雅黑</vt:lpstr>
      <vt:lpstr>Arial</vt:lpstr>
      <vt:lpstr>Calibri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xrk</dc:creator>
  <cp:lastModifiedBy>liuchuntang</cp:lastModifiedBy>
  <cp:revision>90</cp:revision>
  <dcterms:created xsi:type="dcterms:W3CDTF">2016-12-29T03:42:00Z</dcterms:created>
  <dcterms:modified xsi:type="dcterms:W3CDTF">2019-01-16T03:05:40Z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