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5"/>
  </p:notesMasterIdLst>
  <p:sldIdLst>
    <p:sldId id="256" r:id="rId2"/>
    <p:sldId id="277" r:id="rId3"/>
    <p:sldId id="276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D4E12FC3-5859-4B34-90C0-9363213F4C5F}">
          <p14:sldIdLst>
            <p14:sldId id="256"/>
            <p14:sldId id="277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6C2"/>
    <a:srgbClr val="0261D4"/>
    <a:srgbClr val="026DB6"/>
    <a:srgbClr val="014B65"/>
    <a:srgbClr val="006664"/>
    <a:srgbClr val="4DFFFD"/>
    <a:srgbClr val="98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965" autoAdjust="0"/>
  </p:normalViewPr>
  <p:slideViewPr>
    <p:cSldViewPr>
      <p:cViewPr varScale="1">
        <p:scale>
          <a:sx n="65" d="100"/>
          <a:sy n="65" d="100"/>
        </p:scale>
        <p:origin x="1068" y="66"/>
      </p:cViewPr>
      <p:guideLst>
        <p:guide orient="horz" pos="1620"/>
        <p:guide pos="288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E5CAA-3A04-4743-9209-BBD1FBA440CF}" type="datetimeFigureOut">
              <a:rPr lang="zh-CN" altLang="en-US" smtClean="0"/>
              <a:pPr/>
              <a:t>2018/7/2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4E6EC-C4D3-4372-BDFD-D36C896377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80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4E6EC-C4D3-4372-BDFD-D36C8963770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267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1187624" y="2972255"/>
            <a:ext cx="6876627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8809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5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85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760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2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8809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9689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0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052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5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40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5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16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2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0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467544" y="836712"/>
            <a:ext cx="8208912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539552" y="2060848"/>
            <a:ext cx="8148356" cy="46085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4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9689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5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5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2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0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5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5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421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0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087166" y="1824435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2950766" y="2400169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2951312" y="2881247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2951312" y="336027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2951858" y="3841354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2951312" y="4321407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052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159174" y="1920446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2159175" y="2496179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4607099" y="2496179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40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0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159174" y="2016457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2159225" y="2592190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16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2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6210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260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0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0938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5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13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20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49" r:id="rId17"/>
    <p:sldLayoutId id="2147483650" r:id="rId18"/>
    <p:sldLayoutId id="2147483651" r:id="rId19"/>
    <p:sldLayoutId id="2147483652" r:id="rId20"/>
    <p:sldLayoutId id="2147483653" r:id="rId21"/>
    <p:sldLayoutId id="2147483654" r:id="rId22"/>
    <p:sldLayoutId id="2147483655" r:id="rId23"/>
    <p:sldLayoutId id="2147483656" r:id="rId24"/>
    <p:sldLayoutId id="2147483657" r:id="rId25"/>
    <p:sldLayoutId id="2147483658" r:id="rId26"/>
    <p:sldLayoutId id="2147483659" r:id="rId27"/>
    <p:sldLayoutId id="2147483677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热的定义和热量的实质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3"/>
          <p:cNvSpPr txBox="1">
            <a:spLocks noChangeArrowheads="1"/>
          </p:cNvSpPr>
          <p:nvPr/>
        </p:nvSpPr>
        <p:spPr bwMode="auto">
          <a:xfrm>
            <a:off x="251520" y="908719"/>
            <a:ext cx="11521280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000" dirty="0">
                <a:latin typeface="+mn-lt"/>
                <a:ea typeface="+mn-ea"/>
                <a:cs typeface="+mn-ea"/>
                <a:sym typeface="+mn-lt"/>
              </a:rPr>
              <a:t>热量</a:t>
            </a:r>
            <a:r>
              <a:rPr lang="zh-CN" altLang="en-US" sz="4000" dirty="0" smtClean="0">
                <a:latin typeface="+mn-lt"/>
                <a:ea typeface="+mn-ea"/>
                <a:cs typeface="+mn-ea"/>
                <a:sym typeface="+mn-lt"/>
              </a:rPr>
              <a:t>：</a:t>
            </a:r>
            <a:endParaRPr lang="en-US" altLang="zh-CN" sz="4000" dirty="0" smtClean="0"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4000" dirty="0" smtClean="0">
                <a:latin typeface="+mn-lt"/>
                <a:ea typeface="+mn-ea"/>
                <a:cs typeface="+mn-ea"/>
                <a:sym typeface="+mn-lt"/>
              </a:rPr>
              <a:t>系统</a:t>
            </a:r>
            <a:r>
              <a:rPr lang="zh-CN" altLang="en-US" sz="4000" dirty="0">
                <a:latin typeface="+mn-lt"/>
                <a:ea typeface="+mn-ea"/>
                <a:cs typeface="+mn-ea"/>
                <a:sym typeface="+mn-lt"/>
              </a:rPr>
              <a:t>之间由于热相互作用而传递的能量</a:t>
            </a:r>
          </a:p>
        </p:txBody>
      </p:sp>
      <p:sp>
        <p:nvSpPr>
          <p:cNvPr id="6" name="文本框 4"/>
          <p:cNvSpPr txBox="1">
            <a:spLocks noChangeArrowheads="1"/>
          </p:cNvSpPr>
          <p:nvPr/>
        </p:nvSpPr>
        <p:spPr bwMode="auto">
          <a:xfrm>
            <a:off x="395536" y="3024246"/>
            <a:ext cx="4506864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000" dirty="0">
                <a:latin typeface="+mn-lt"/>
                <a:ea typeface="+mn-ea"/>
                <a:cs typeface="+mn-ea"/>
                <a:sym typeface="+mn-lt"/>
              </a:rPr>
              <a:t>单位：焦耳（</a:t>
            </a:r>
            <a:r>
              <a:rPr lang="en-US" altLang="zh-CN" sz="4000" dirty="0">
                <a:latin typeface="+mn-lt"/>
                <a:ea typeface="+mn-ea"/>
                <a:cs typeface="+mn-ea"/>
                <a:sym typeface="+mn-lt"/>
              </a:rPr>
              <a:t>J</a:t>
            </a:r>
            <a:r>
              <a:rPr lang="zh-CN" altLang="en-US" sz="4000" dirty="0">
                <a:latin typeface="+mn-lt"/>
                <a:ea typeface="+mn-ea"/>
                <a:cs typeface="+mn-ea"/>
                <a:sym typeface="+mn-lt"/>
              </a:rPr>
              <a:t>）</a:t>
            </a:r>
          </a:p>
        </p:txBody>
      </p:sp>
      <p:sp>
        <p:nvSpPr>
          <p:cNvPr id="7" name="文本框 5"/>
          <p:cNvSpPr txBox="1">
            <a:spLocks noChangeArrowheads="1"/>
          </p:cNvSpPr>
          <p:nvPr/>
        </p:nvSpPr>
        <p:spPr bwMode="auto">
          <a:xfrm>
            <a:off x="1907704" y="3585210"/>
            <a:ext cx="2589170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000" b="1" dirty="0">
                <a:latin typeface="+mn-lt"/>
                <a:ea typeface="+mn-ea"/>
                <a:cs typeface="+mn-ea"/>
                <a:sym typeface="+mn-lt"/>
              </a:rPr>
              <a:t>卡 （</a:t>
            </a:r>
            <a:r>
              <a:rPr lang="en-US" altLang="zh-CN" sz="4000" b="1" dirty="0" err="1">
                <a:latin typeface="+mn-lt"/>
                <a:ea typeface="+mn-ea"/>
                <a:cs typeface="+mn-ea"/>
                <a:sym typeface="+mn-lt"/>
              </a:rPr>
              <a:t>cal</a:t>
            </a:r>
            <a:r>
              <a:rPr lang="zh-CN" altLang="en-US" sz="4000" b="1" dirty="0">
                <a:latin typeface="+mn-lt"/>
                <a:ea typeface="+mn-ea"/>
                <a:cs typeface="+mn-ea"/>
                <a:sym typeface="+mn-lt"/>
              </a:rPr>
              <a:t>）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716016" y="3481844"/>
            <a:ext cx="2880320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 </a:t>
            </a:r>
            <a:r>
              <a:rPr lang="en-US" altLang="zh-CN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cal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=4.184 J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/>
          <p:nvPr/>
        </p:nvSpPr>
        <p:spPr>
          <a:xfrm>
            <a:off x="81064" y="714356"/>
            <a:ext cx="9062936" cy="76536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    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为什么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热量会从热的物体自动跑到冷的物体上，而不是反过来呢？</a:t>
            </a:r>
          </a:p>
        </p:txBody>
      </p:sp>
      <p:pic>
        <p:nvPicPr>
          <p:cNvPr id="12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92696"/>
            <a:ext cx="409432" cy="66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主题1.thmx</Template>
  <TotalTime>263</TotalTime>
  <Words>53</Words>
  <Application>Microsoft Office PowerPoint</Application>
  <PresentationFormat>全屏显示(4:3)</PresentationFormat>
  <Paragraphs>8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宋体</vt:lpstr>
      <vt:lpstr>微软雅黑</vt:lpstr>
      <vt:lpstr>Arial</vt:lpstr>
      <vt:lpstr>Calibri</vt:lpstr>
      <vt:lpstr>主题1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xrk</dc:creator>
  <cp:lastModifiedBy>Wu</cp:lastModifiedBy>
  <cp:revision>90</cp:revision>
  <dcterms:created xsi:type="dcterms:W3CDTF">2016-12-29T03:42:00Z</dcterms:created>
  <dcterms:modified xsi:type="dcterms:W3CDTF">2018-07-02T09:30:33Z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2052-10.1.0.6205</vt:lpwstr>
  </property>
</Properties>
</file>