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2" r:id="rId6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3849" y="-66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题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anchor="ctr" anchorCtr="1"/>
          <a:lstStyle>
            <a:lvl1pPr>
              <a:defRPr sz="2600"/>
            </a:lvl1pPr>
          </a:lstStyle>
          <a:p>
            <a:r>
              <a:rPr lang="zh-CN" altLang="en-US" smtClean="0"/>
              <a:t>请填写试题标题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0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32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1.tmp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image" Target="../media/image1.tmp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0" Type="http://schemas.openxmlformats.org/officeDocument/2006/relationships/tags" Target="../tags/tag43.xml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image" Target="../media/image1.tm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2.tmp"/><Relationship Id="rId5" Type="http://schemas.openxmlformats.org/officeDocument/2006/relationships/tags" Target="../tags/tag5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作业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b="1" dirty="0"/>
          </a:p>
        </p:txBody>
      </p:sp>
      <p:sp>
        <p:nvSpPr>
          <p:cNvPr id="3" name="矩形 2"/>
          <p:cNvSpPr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smtClean="0">
                <a:solidFill>
                  <a:srgbClr val="FF0000"/>
                </a:solidFill>
              </a:rPr>
              <a:t>*此封面页请勿删除，删除后将无法上传至试题库，直接添加选择题即可制作试卷。</a:t>
            </a:r>
            <a:endParaRPr lang="zh-CN" altLang="en-US" sz="220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8697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71500" y="571500"/>
            <a:ext cx="4572000" cy="198427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频率、波长、波数及能量之间的关系是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  <a:endParaRPr lang="zh-CN" altLang="en-US" sz="28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25252" y="2915816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3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25252" y="4058816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25252" y="5400640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5252" y="6831672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矩形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73324" y="2699792"/>
            <a:ext cx="3635330" cy="88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频率越低、波长越短、波数越高、能量越低</a:t>
            </a:r>
          </a:p>
        </p:txBody>
      </p:sp>
      <p:sp>
        <p:nvSpPr>
          <p:cNvPr id="24" name="矩形 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345332" y="3870746"/>
            <a:ext cx="3635330" cy="93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频率越高、波长越短、波数越高、能量越高</a:t>
            </a:r>
          </a:p>
        </p:txBody>
      </p:sp>
      <p:sp>
        <p:nvSpPr>
          <p:cNvPr id="25" name="矩形 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345332" y="5220072"/>
            <a:ext cx="35687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频率越低、波长越长、波数越低、能量越高</a:t>
            </a:r>
          </a:p>
        </p:txBody>
      </p:sp>
      <p:sp>
        <p:nvSpPr>
          <p:cNvPr id="26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73324" y="6593358"/>
            <a:ext cx="3837811" cy="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频率越高、波长越长、波数越低、能量越高</a:t>
            </a:r>
          </a:p>
        </p:txBody>
      </p:sp>
      <p:grpSp>
        <p:nvGrpSpPr>
          <p:cNvPr id="18" name="组合 17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6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/>
            <p:nvPr>
              <p:custDataLst>
                <p:tags r:id="rId15"/>
              </p:custDataLst>
            </p:nvPr>
          </p:nvSpPr>
          <p:spPr>
            <a:xfrm>
              <a:off x="254000" y="0"/>
              <a:ext cx="1270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</a:rPr>
                <a:t>单选题</a:t>
              </a:r>
              <a:endParaRPr lang="zh-CN" altLang="en-US" sz="2600">
                <a:solidFill>
                  <a:srgbClr val="000000"/>
                </a:solidFill>
              </a:endParaRPr>
            </a:p>
          </p:txBody>
        </p:sp>
        <p:sp>
          <p:nvSpPr>
            <p:cNvPr id="17" name="TipText"/>
            <p:cNvSpPr/>
            <p:nvPr>
              <p:custDataLst>
                <p:tags r:id="rId16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</a:t>
              </a:r>
              <a:r>
                <a:rPr lang="zh-CN" altLang="en-US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分</a:t>
              </a:r>
              <a:endParaRPr lang="zh-CN" altLang="en-US" sz="2000" b="1" dirty="0">
                <a:solidFill>
                  <a:srgbClr val="80808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2925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95128" y="827584"/>
            <a:ext cx="4572000" cy="16242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、按照光谱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的性质和形状，光谱可分为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  <a:endParaRPr lang="zh-CN" altLang="en-US" sz="28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25252" y="2843808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3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25252" y="3986808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25252" y="5129808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5252" y="6272808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矩形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54678" y="2854881"/>
            <a:ext cx="362212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吸收光谱、发射光谱、散射光谱</a:t>
            </a:r>
          </a:p>
        </p:txBody>
      </p:sp>
      <p:sp>
        <p:nvSpPr>
          <p:cNvPr id="24" name="矩形 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54678" y="3939659"/>
            <a:ext cx="362212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原子光谱、分子光谱、固体光谱</a:t>
            </a:r>
          </a:p>
        </p:txBody>
      </p:sp>
      <p:sp>
        <p:nvSpPr>
          <p:cNvPr id="25" name="矩形 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276411" y="5054298"/>
            <a:ext cx="389071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线状光谱、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带状光谱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、连续光谱</a:t>
            </a:r>
          </a:p>
        </p:txBody>
      </p:sp>
      <p:sp>
        <p:nvSpPr>
          <p:cNvPr id="26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76410" y="6225659"/>
            <a:ext cx="362212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紫外光谱、红外光谱、可见光谱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6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/>
            <p:nvPr>
              <p:custDataLst>
                <p:tags r:id="rId15"/>
              </p:custDataLst>
            </p:nvPr>
          </p:nvSpPr>
          <p:spPr>
            <a:xfrm>
              <a:off x="254000" y="0"/>
              <a:ext cx="1270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</a:rPr>
                <a:t>单选题</a:t>
              </a:r>
              <a:endParaRPr lang="zh-CN" altLang="en-US" sz="2600">
                <a:solidFill>
                  <a:srgbClr val="000000"/>
                </a:solidFill>
              </a:endParaRPr>
            </a:p>
          </p:txBody>
        </p:sp>
        <p:sp>
          <p:nvSpPr>
            <p:cNvPr id="17" name="TipText"/>
            <p:cNvSpPr/>
            <p:nvPr>
              <p:custDataLst>
                <p:tags r:id="rId16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</a:t>
              </a:r>
              <a:r>
                <a:rPr lang="zh-CN" altLang="en-US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分</a:t>
              </a:r>
              <a:endParaRPr lang="zh-CN" altLang="en-US" sz="2000" b="1" dirty="0">
                <a:solidFill>
                  <a:srgbClr val="80808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877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568092" y="1187624"/>
            <a:ext cx="4572000" cy="314832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不同的物质由于组成及结构不同，获得的特征光谱也就不同，因而根据样品的光谱就可以研究该样品的组成和结构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zh-CN" altLang="en-US" sz="26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284600" y="4988317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3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1284600" y="6131317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36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3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77256" y="4860032"/>
            <a:ext cx="13843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正确</a:t>
            </a:r>
          </a:p>
        </p:txBody>
      </p:sp>
      <p:sp>
        <p:nvSpPr>
          <p:cNvPr id="20" name="矩形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77256" y="6007026"/>
            <a:ext cx="13843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错误</a:t>
            </a:r>
          </a:p>
        </p:txBody>
      </p:sp>
      <p:grpSp>
        <p:nvGrpSpPr>
          <p:cNvPr id="18" name="组合 17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6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/>
            <p:nvPr>
              <p:custDataLst>
                <p:tags r:id="rId11"/>
              </p:custDataLst>
            </p:nvPr>
          </p:nvSpPr>
          <p:spPr>
            <a:xfrm>
              <a:off x="254000" y="0"/>
              <a:ext cx="1270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</a:rPr>
                <a:t>单选题</a:t>
              </a:r>
              <a:endParaRPr lang="zh-CN" altLang="en-US" sz="2600">
                <a:solidFill>
                  <a:srgbClr val="000000"/>
                </a:solidFill>
              </a:endParaRPr>
            </a:p>
          </p:txBody>
        </p:sp>
        <p:sp>
          <p:nvSpPr>
            <p:cNvPr id="17" name="TipText"/>
            <p:cNvSpPr/>
            <p:nvPr>
              <p:custDataLst>
                <p:tags r:id="rId12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</a:t>
              </a:r>
              <a:r>
                <a:rPr lang="zh-CN" altLang="en-US" sz="20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分</a:t>
              </a:r>
              <a:endParaRPr lang="zh-CN" altLang="en-US" sz="2000" b="1" dirty="0">
                <a:solidFill>
                  <a:srgbClr val="80808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21664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571500" y="1043608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30906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2800" b="1" dirty="0" smtClean="0">
                <a:solidFill>
                  <a:srgbClr val="030906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、光谱分析仪器中，单色器一般由</a:t>
            </a:r>
            <a:r>
              <a:rPr lang="zh-CN" altLang="en-US" sz="2800" b="1" dirty="0">
                <a:solidFill>
                  <a:srgbClr val="030906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几部分组成？它们的作用分别是什么？</a:t>
            </a: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0" y="8270875"/>
            <a:ext cx="5715000" cy="4762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500" smtClean="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正常使用主观题需</a:t>
            </a:r>
            <a:r>
              <a:rPr lang="en-US" altLang="zh-CN" sz="1500" smtClean="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2.0</a:t>
            </a:r>
            <a:r>
              <a:rPr lang="zh-CN" altLang="en-US" sz="1500" smtClean="0">
                <a:solidFill>
                  <a:srgbClr val="F84F41"/>
                </a:solidFill>
                <a:latin typeface="Microsoft Yahei"/>
                <a:ea typeface="Microsoft Yahei"/>
                <a:sym typeface="Microsoft Yahei"/>
              </a:rPr>
              <a:t>以上版本雨课堂</a:t>
            </a:r>
            <a:endParaRPr lang="zh-CN" altLang="en-US" sz="1500">
              <a:solidFill>
                <a:srgbClr val="F84F41"/>
              </a:solidFill>
              <a:latin typeface="Microsoft Yahei"/>
              <a:ea typeface="Microsoft Yahei"/>
              <a:sym typeface="Microsoft Yahei"/>
            </a:endParaRPr>
          </a:p>
        </p:txBody>
      </p:sp>
      <p:grpSp>
        <p:nvGrpSpPr>
          <p:cNvPr id="8" name="组合 7"/>
          <p:cNvGrpSpPr/>
          <p:nvPr>
            <p:custDataLst>
              <p:tags r:id="rId4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/>
            <p:cNvSpPr/>
            <p:nvPr>
              <p:custDataLst>
                <p:tags r:id="rId6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/>
            <p:cNvSpPr/>
            <p:nvPr>
              <p:custDataLst>
                <p:tags r:id="rId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/>
                  <a:ea typeface="Microsoft Yahei"/>
                  <a:sym typeface="Microsoft Yahei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  <p:sp>
          <p:nvSpPr>
            <p:cNvPr id="7" name="TipText"/>
            <p:cNvSpPr/>
            <p:nvPr>
              <p:custDataLst>
                <p:tags r:id="rId9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r>
                <a:rPr lang="en-US" altLang="zh-CN" sz="24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10</a:t>
              </a:r>
              <a:r>
                <a:rPr lang="zh-CN" altLang="en-US" sz="2400" b="1" dirty="0" smtClean="0">
                  <a:solidFill>
                    <a:srgbClr val="808080"/>
                  </a:solidFill>
                  <a:latin typeface="Microsoft Yahei"/>
                  <a:ea typeface="Microsoft Yahei"/>
                  <a:sym typeface="Microsoft Yahei"/>
                </a:rPr>
                <a:t>分</a:t>
              </a:r>
              <a:endParaRPr lang="zh-CN" altLang="en-US" sz="2400" b="1" dirty="0">
                <a:solidFill>
                  <a:srgbClr val="808080"/>
                </a:solidFill>
                <a:latin typeface="Microsoft Yahei"/>
                <a:ea typeface="Microsoft Yahei"/>
                <a:sym typeface="Microsoft Yahei"/>
              </a:endParaRPr>
            </a:p>
          </p:txBody>
        </p:sp>
      </p:grpSp>
      <p:pic>
        <p:nvPicPr>
          <p:cNvPr id="10" name="图片 9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0"/>
            <a:ext cx="482600" cy="127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64463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  <p:tag name="PROBLEMHASREMARK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10.0"/>
  <p:tag name="PROBLEMHASREMARK" val="True"/>
  <p:tag name="PROBLEMREMARK" val="光谱分析仪器中，单色器一般由五个组成部分，它们的作用分别为：①入色狭缝：限制杂散光进入；②准直装置：使光束成平行光线传播，常采用透镜或反射镜；③色散装置：将复合光分解为单色光；④聚焦透镜或凹面反射镜，其功能是使单色光在单色器的出口曲面上成像；⑤出射狭缝：将额定波长范围的光射出单色器。"/>
  <p:tag name="PROBLEMVOICEALLOW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Setting"/>
  <p:tag name="RAINPROBLEM" val="ProblemSettin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230</Words>
  <Application>Microsoft Office PowerPoint</Application>
  <PresentationFormat>全屏显示(16:10)</PresentationFormat>
  <Paragraphs>35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作业2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绪论</dc:title>
  <dc:creator>User</dc:creator>
  <cp:lastModifiedBy>Windows 用户</cp:lastModifiedBy>
  <cp:revision>17</cp:revision>
  <dcterms:created xsi:type="dcterms:W3CDTF">2017-09-18T07:30:57Z</dcterms:created>
  <dcterms:modified xsi:type="dcterms:W3CDTF">2018-07-28T01:11:33Z</dcterms:modified>
</cp:coreProperties>
</file>