
<file path=[Content_Types].xml><?xml version="1.0" encoding="utf-8"?>
<Types xmlns="http://schemas.openxmlformats.org/package/2006/content-types">
  <Default Extension="png" ContentType="image/png"/>
  <Default Extension="tmp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273" r:id="rId2"/>
    <p:sldId id="267" r:id="rId3"/>
    <p:sldId id="268" r:id="rId4"/>
    <p:sldId id="269" r:id="rId5"/>
    <p:sldId id="270" r:id="rId6"/>
    <p:sldId id="272" r:id="rId7"/>
  </p:sldIdLst>
  <p:sldSz cx="5715000" cy="9144000" type="screen16x1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30906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3606" y="-96"/>
      </p:cViewPr>
      <p:guideLst>
        <p:guide orient="horz" pos="2880"/>
        <p:guide pos="180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3604E35-6AD0-450A-B3FE-1D3C6A10F785}" type="datetimeFigureOut">
              <a:rPr lang="zh-CN" altLang="en-US" smtClean="0"/>
              <a:t>2018/12/4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454863-EC34-45C3-AF25-775C130EF28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17372912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A8D944E-2FA3-4467-9692-302CE4020FDF}" type="datetimeFigureOut">
              <a:rPr lang="zh-CN" altLang="en-US" smtClean="0"/>
              <a:t>2018/12/4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2357438" y="685800"/>
            <a:ext cx="21431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EEF297A-7C98-4CDE-AFDE-381E03ABDFD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04425861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EF297A-7C98-4CDE-AFDE-381E03ABDFD9}" type="slidenum">
              <a:rPr lang="zh-CN" altLang="en-US" smtClean="0"/>
              <a:t>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104962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66076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653238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tags" Target="../tags/tag8.xml"/><Relationship Id="rId13" Type="http://schemas.openxmlformats.org/officeDocument/2006/relationships/tags" Target="../tags/tag13.xml"/><Relationship Id="rId18" Type="http://schemas.openxmlformats.org/officeDocument/2006/relationships/image" Target="../media/image7.tmp"/><Relationship Id="rId3" Type="http://schemas.openxmlformats.org/officeDocument/2006/relationships/tags" Target="../tags/tag3.xml"/><Relationship Id="rId7" Type="http://schemas.openxmlformats.org/officeDocument/2006/relationships/tags" Target="../tags/tag7.xml"/><Relationship Id="rId12" Type="http://schemas.openxmlformats.org/officeDocument/2006/relationships/tags" Target="../tags/tag12.xml"/><Relationship Id="rId17" Type="http://schemas.openxmlformats.org/officeDocument/2006/relationships/slideLayout" Target="../slideLayouts/slideLayout1.xml"/><Relationship Id="rId2" Type="http://schemas.openxmlformats.org/officeDocument/2006/relationships/tags" Target="../tags/tag2.xml"/><Relationship Id="rId16" Type="http://schemas.openxmlformats.org/officeDocument/2006/relationships/tags" Target="../tags/tag16.xml"/><Relationship Id="rId1" Type="http://schemas.openxmlformats.org/officeDocument/2006/relationships/tags" Target="../tags/tag1.xml"/><Relationship Id="rId6" Type="http://schemas.openxmlformats.org/officeDocument/2006/relationships/tags" Target="../tags/tag6.xml"/><Relationship Id="rId11" Type="http://schemas.openxmlformats.org/officeDocument/2006/relationships/tags" Target="../tags/tag11.xml"/><Relationship Id="rId5" Type="http://schemas.openxmlformats.org/officeDocument/2006/relationships/tags" Target="../tags/tag5.xml"/><Relationship Id="rId15" Type="http://schemas.openxmlformats.org/officeDocument/2006/relationships/tags" Target="../tags/tag15.xml"/><Relationship Id="rId10" Type="http://schemas.openxmlformats.org/officeDocument/2006/relationships/tags" Target="../tags/tag10.xml"/><Relationship Id="rId4" Type="http://schemas.openxmlformats.org/officeDocument/2006/relationships/tags" Target="../tags/tag4.xml"/><Relationship Id="rId9" Type="http://schemas.openxmlformats.org/officeDocument/2006/relationships/tags" Target="../tags/tag9.xml"/><Relationship Id="rId14" Type="http://schemas.openxmlformats.org/officeDocument/2006/relationships/tags" Target="../tags/tag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769268" y="4373356"/>
            <a:ext cx="439735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b="1" kern="0" dirty="0">
                <a:solidFill>
                  <a:srgbClr val="030906"/>
                </a:solidFill>
                <a:ea typeface="楷体" pitchFamily="49" charset="-122"/>
              </a:rPr>
              <a:t>第二章 光谱分析法导论</a:t>
            </a:r>
            <a:endParaRPr lang="zh-CN" altLang="en-US" sz="3200" dirty="0"/>
          </a:p>
        </p:txBody>
      </p:sp>
    </p:spTree>
    <p:extLst>
      <p:ext uri="{BB962C8B-B14F-4D97-AF65-F5344CB8AC3E}">
        <p14:creationId xmlns:p14="http://schemas.microsoft.com/office/powerpoint/2010/main" val="4760010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1338436" y="827584"/>
            <a:ext cx="3038127" cy="494333"/>
          </a:xfrm>
          <a:prstGeom prst="rect">
            <a:avLst/>
          </a:prstGeom>
        </p:spPr>
        <p:txBody>
          <a:bodyPr lIns="92075" tIns="46038" rIns="92075" bIns="46038"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zh-CN" altLang="en-US" sz="24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中国的</a:t>
            </a:r>
            <a:r>
              <a:rPr lang="en-US" altLang="zh-CN" sz="24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《</a:t>
            </a:r>
            <a:r>
              <a:rPr lang="zh-CN" altLang="en-US" sz="24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墨经</a:t>
            </a:r>
            <a:r>
              <a:rPr lang="en-US" altLang="zh-CN" sz="24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》</a:t>
            </a: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265212" y="5148064"/>
            <a:ext cx="5184576" cy="3456384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50000"/>
              </a:lnSpc>
              <a:buFont typeface="Wingdings" pitchFamily="2" charset="2"/>
              <a:buNone/>
              <a:defRPr/>
            </a:pPr>
            <a:r>
              <a:rPr lang="en-US" altLang="zh-CN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墨子和他的学生做了世界上最早的“</a:t>
            </a:r>
            <a:r>
              <a:rPr lang="zh-CN" altLang="en-US" sz="2400" b="1" dirty="0" smtClean="0">
                <a:solidFill>
                  <a:srgbClr val="FF33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小孔成像</a:t>
            </a: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”实验，并对实验结果作出了精辟的见解。</a:t>
            </a:r>
            <a:r>
              <a:rPr lang="en-US" altLang="zh-CN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《</a:t>
            </a: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墨经</a:t>
            </a:r>
            <a:r>
              <a:rPr lang="en-US" altLang="zh-CN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》</a:t>
            </a: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中对此解释道：“</a:t>
            </a:r>
            <a:r>
              <a:rPr lang="zh-CN" altLang="en-US" sz="2400" b="1" dirty="0" smtClean="0">
                <a:solidFill>
                  <a:srgbClr val="FF33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景光之人煦若射，下者之入也高，高者之入也下</a:t>
            </a: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。” 这是对光沿直线传播的第一次科学解释。</a:t>
            </a:r>
            <a:r>
              <a:rPr lang="zh-CN" altLang="en-US" sz="2400" b="1" dirty="0" smtClean="0">
                <a:solidFill>
                  <a:srgbClr val="FFFF6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</a:p>
        </p:txBody>
      </p:sp>
      <p:pic>
        <p:nvPicPr>
          <p:cNvPr id="5" name="Picture 4" descr="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1236" y="2555776"/>
            <a:ext cx="1866900" cy="2060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7" descr="2009121114445139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97460" y="1835696"/>
            <a:ext cx="2848916" cy="27363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20121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531" y="2627784"/>
            <a:ext cx="5208331" cy="39216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 Box 7"/>
          <p:cNvSpPr txBox="1">
            <a:spLocks noChangeArrowheads="1"/>
          </p:cNvSpPr>
          <p:nvPr/>
        </p:nvSpPr>
        <p:spPr bwMode="auto">
          <a:xfrm>
            <a:off x="154834" y="1187624"/>
            <a:ext cx="37084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algn="l" eaLnBrk="0" hangingPunct="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v"/>
              <a:defRPr sz="2800" b="1">
                <a:solidFill>
                  <a:schemeClr val="hlink"/>
                </a:solidFill>
                <a:latin typeface="Verdana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buSzPct val="75000"/>
              <a:buFont typeface="Wingdings" pitchFamily="2" charset="2"/>
              <a:buNone/>
            </a:pPr>
            <a:r>
              <a:rPr kumimoji="1" lang="zh-CN" altLang="en-US" sz="3200" dirty="0">
                <a:solidFill>
                  <a:srgbClr val="030906"/>
                </a:solidFill>
                <a:latin typeface="Times New Roman" pitchFamily="18" charset="0"/>
                <a:ea typeface="楷体" pitchFamily="49" charset="-122"/>
              </a:rPr>
              <a:t>牛顿光学实验</a:t>
            </a:r>
          </a:p>
        </p:txBody>
      </p:sp>
      <p:pic>
        <p:nvPicPr>
          <p:cNvPr id="6" name="Picture 10" descr="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9348" y="1954509"/>
            <a:ext cx="1970087" cy="2187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12" descr="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18781" y="5652121"/>
            <a:ext cx="2088231" cy="15482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49834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02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203"/>
          <a:stretch>
            <a:fillRect/>
          </a:stretch>
        </p:blipFill>
        <p:spPr bwMode="auto">
          <a:xfrm>
            <a:off x="265212" y="539552"/>
            <a:ext cx="5213350" cy="4597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1029"/>
          <p:cNvSpPr>
            <a:spLocks noChangeArrowheads="1"/>
          </p:cNvSpPr>
          <p:nvPr/>
        </p:nvSpPr>
        <p:spPr bwMode="auto">
          <a:xfrm>
            <a:off x="193204" y="5508104"/>
            <a:ext cx="5285358" cy="2677656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just">
              <a:defRPr/>
            </a:pPr>
            <a:r>
              <a:rPr kumimoji="1" lang="en-US" altLang="zh-CN" sz="2000" b="1" dirty="0">
                <a:solidFill>
                  <a:srgbClr val="FFCC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</a:t>
            </a:r>
            <a:r>
              <a:rPr lang="zh-CN" altLang="en-US" sz="28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德国科学家</a:t>
            </a:r>
            <a:r>
              <a:rPr lang="zh-CN" altLang="en-US" sz="2800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里特</a:t>
            </a:r>
            <a:r>
              <a:rPr lang="zh-CN" altLang="en-US" sz="28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en-US" altLang="zh-CN" sz="28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1801</a:t>
            </a:r>
            <a:r>
              <a:rPr lang="zh-CN" altLang="en-US" sz="28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年在研究光谱的不同部分对氯化银的作用时发现：随着向紫光方向移动，化学活性增加，在紫外部分，仍存在着一种不可见射线，使氯化银变黑，从而发现了</a:t>
            </a:r>
            <a:r>
              <a:rPr lang="zh-CN" altLang="en-US" sz="2800" b="1" dirty="0">
                <a:solidFill>
                  <a:srgbClr val="FF33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紫外线</a:t>
            </a:r>
            <a:r>
              <a:rPr lang="zh-CN" altLang="en-US" sz="28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 </a:t>
            </a:r>
          </a:p>
        </p:txBody>
      </p:sp>
    </p:spTree>
    <p:extLst>
      <p:ext uri="{BB962C8B-B14F-4D97-AF65-F5344CB8AC3E}">
        <p14:creationId xmlns:p14="http://schemas.microsoft.com/office/powerpoint/2010/main" val="2682740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16"/>
          <p:cNvSpPr>
            <a:spLocks noChangeArrowheads="1"/>
          </p:cNvSpPr>
          <p:nvPr/>
        </p:nvSpPr>
        <p:spPr bwMode="gray">
          <a:xfrm>
            <a:off x="115317" y="2790849"/>
            <a:ext cx="2667000" cy="3517900"/>
          </a:xfrm>
          <a:prstGeom prst="roundRect">
            <a:avLst>
              <a:gd name="adj" fmla="val 17509"/>
            </a:avLst>
          </a:prstGeom>
          <a:gradFill rotWithShape="1">
            <a:gsLst>
              <a:gs pos="0">
                <a:srgbClr val="34B034"/>
              </a:gs>
              <a:gs pos="100000">
                <a:srgbClr val="3F8B4A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v"/>
              <a:defRPr sz="2800" b="1">
                <a:solidFill>
                  <a:schemeClr val="hlink"/>
                </a:solidFill>
                <a:latin typeface="Verdana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endParaRPr lang="zh-CN" altLang="en-US" sz="1800">
              <a:solidFill>
                <a:schemeClr val="tx1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5" name="AutoShape 17"/>
          <p:cNvSpPr>
            <a:spLocks noChangeArrowheads="1"/>
          </p:cNvSpPr>
          <p:nvPr/>
        </p:nvSpPr>
        <p:spPr bwMode="gray">
          <a:xfrm>
            <a:off x="156592" y="2800374"/>
            <a:ext cx="2586037" cy="3452813"/>
          </a:xfrm>
          <a:prstGeom prst="roundRect">
            <a:avLst>
              <a:gd name="adj" fmla="val 16667"/>
            </a:avLst>
          </a:prstGeom>
          <a:solidFill>
            <a:srgbClr val="73E77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v"/>
              <a:defRPr sz="2800" b="1">
                <a:solidFill>
                  <a:schemeClr val="hlink"/>
                </a:solidFill>
                <a:latin typeface="Verdana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endParaRPr lang="zh-CN" altLang="en-US" sz="1800">
              <a:solidFill>
                <a:schemeClr val="tx1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6" name="AutoShape 18"/>
          <p:cNvSpPr>
            <a:spLocks noChangeArrowheads="1"/>
          </p:cNvSpPr>
          <p:nvPr/>
        </p:nvSpPr>
        <p:spPr bwMode="gray">
          <a:xfrm>
            <a:off x="177229" y="5341962"/>
            <a:ext cx="2551113" cy="873125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rgbClr val="73E77E"/>
              </a:gs>
              <a:gs pos="100000">
                <a:srgbClr val="B3F2B9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v"/>
              <a:defRPr sz="2800" b="1">
                <a:solidFill>
                  <a:schemeClr val="hlink"/>
                </a:solidFill>
                <a:latin typeface="Verdana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endParaRPr lang="zh-CN" altLang="en-US" sz="1800">
              <a:solidFill>
                <a:schemeClr val="tx1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7" name="AutoShape 19"/>
          <p:cNvSpPr>
            <a:spLocks noChangeArrowheads="1"/>
          </p:cNvSpPr>
          <p:nvPr/>
        </p:nvSpPr>
        <p:spPr bwMode="gray">
          <a:xfrm>
            <a:off x="177229" y="2827362"/>
            <a:ext cx="2551113" cy="871537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rgbClr val="D0F7D4"/>
              </a:gs>
              <a:gs pos="100000">
                <a:srgbClr val="73E77E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v"/>
              <a:defRPr sz="2800" b="1">
                <a:solidFill>
                  <a:schemeClr val="hlink"/>
                </a:solidFill>
                <a:latin typeface="Verdana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endParaRPr lang="zh-CN" altLang="en-US" sz="1800">
              <a:solidFill>
                <a:schemeClr val="tx1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8" name="Oval 20"/>
          <p:cNvSpPr>
            <a:spLocks noChangeArrowheads="1"/>
          </p:cNvSpPr>
          <p:nvPr/>
        </p:nvSpPr>
        <p:spPr bwMode="gray">
          <a:xfrm>
            <a:off x="1032892" y="2547842"/>
            <a:ext cx="792162" cy="519351"/>
          </a:xfrm>
          <a:prstGeom prst="ellipse">
            <a:avLst/>
          </a:pr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38100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algn="l" eaLnBrk="0" hangingPunct="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v"/>
              <a:defRPr sz="2800" b="1">
                <a:solidFill>
                  <a:schemeClr val="hlink"/>
                </a:solidFill>
                <a:latin typeface="Verdana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endParaRPr lang="zh-CN" altLang="en-US" sz="1800">
              <a:solidFill>
                <a:schemeClr val="tx1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9" name="Oval 21"/>
          <p:cNvSpPr>
            <a:spLocks noChangeArrowheads="1"/>
          </p:cNvSpPr>
          <p:nvPr/>
        </p:nvSpPr>
        <p:spPr bwMode="gray">
          <a:xfrm>
            <a:off x="1040829" y="2417787"/>
            <a:ext cx="766763" cy="765175"/>
          </a:xfrm>
          <a:prstGeom prst="ellipse">
            <a:avLst/>
          </a:prstGeom>
          <a:gradFill rotWithShape="1">
            <a:gsLst>
              <a:gs pos="0">
                <a:srgbClr val="636869"/>
              </a:gs>
              <a:gs pos="100000">
                <a:srgbClr val="D6E1E2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eaVert" wrap="none" anchor="ctr"/>
          <a:lstStyle>
            <a:lvl1pPr algn="l" eaLnBrk="0" hangingPunct="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v"/>
              <a:defRPr sz="2800" b="1">
                <a:solidFill>
                  <a:schemeClr val="hlink"/>
                </a:solidFill>
                <a:latin typeface="Verdana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endParaRPr lang="zh-CN" altLang="en-US" sz="1800">
              <a:solidFill>
                <a:schemeClr val="tx1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10" name="Oval 22"/>
          <p:cNvSpPr>
            <a:spLocks noChangeArrowheads="1"/>
          </p:cNvSpPr>
          <p:nvPr/>
        </p:nvSpPr>
        <p:spPr bwMode="gray">
          <a:xfrm>
            <a:off x="1050354" y="2420962"/>
            <a:ext cx="749300" cy="749300"/>
          </a:xfrm>
          <a:prstGeom prst="ellipse">
            <a:avLst/>
          </a:prstGeom>
          <a:gradFill rotWithShape="1">
            <a:gsLst>
              <a:gs pos="0">
                <a:srgbClr val="D6E1E2">
                  <a:alpha val="0"/>
                </a:srgbClr>
              </a:gs>
              <a:gs pos="100000">
                <a:srgbClr val="F1F5F5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eaVert" wrap="none" anchor="ctr"/>
          <a:lstStyle>
            <a:lvl1pPr algn="l" eaLnBrk="0" hangingPunct="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v"/>
              <a:defRPr sz="2800" b="1">
                <a:solidFill>
                  <a:schemeClr val="hlink"/>
                </a:solidFill>
                <a:latin typeface="Verdana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endParaRPr lang="zh-CN" altLang="en-US" sz="1800">
              <a:solidFill>
                <a:schemeClr val="tx1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11" name="Oval 23"/>
          <p:cNvSpPr>
            <a:spLocks noChangeArrowheads="1"/>
          </p:cNvSpPr>
          <p:nvPr/>
        </p:nvSpPr>
        <p:spPr bwMode="gray">
          <a:xfrm>
            <a:off x="1058292" y="2428899"/>
            <a:ext cx="711200" cy="698500"/>
          </a:xfrm>
          <a:prstGeom prst="ellipse">
            <a:avLst/>
          </a:prstGeom>
          <a:gradFill rotWithShape="1">
            <a:gsLst>
              <a:gs pos="0">
                <a:srgbClr val="AAB2B3"/>
              </a:gs>
              <a:gs pos="100000">
                <a:srgbClr val="D6E1E2">
                  <a:alpha val="48000"/>
                </a:srgbClr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eaVert" wrap="none" anchor="ctr"/>
          <a:lstStyle>
            <a:lvl1pPr algn="l" eaLnBrk="0" hangingPunct="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v"/>
              <a:defRPr sz="2800" b="1">
                <a:solidFill>
                  <a:schemeClr val="hlink"/>
                </a:solidFill>
                <a:latin typeface="Verdana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endParaRPr lang="zh-CN" altLang="en-US" sz="1800">
              <a:solidFill>
                <a:schemeClr val="tx1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12" name="Oval 24"/>
          <p:cNvSpPr>
            <a:spLocks noChangeArrowheads="1"/>
          </p:cNvSpPr>
          <p:nvPr/>
        </p:nvSpPr>
        <p:spPr bwMode="gray">
          <a:xfrm>
            <a:off x="1101154" y="2447949"/>
            <a:ext cx="631825" cy="566738"/>
          </a:xfrm>
          <a:prstGeom prst="ellipse">
            <a:avLst/>
          </a:prstGeom>
          <a:gradFill rotWithShape="1">
            <a:gsLst>
              <a:gs pos="0">
                <a:srgbClr val="FFFFFF"/>
              </a:gs>
              <a:gs pos="100000">
                <a:srgbClr val="D6E1E2">
                  <a:alpha val="37999"/>
                </a:srgbClr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eaVert" wrap="none" anchor="ctr"/>
          <a:lstStyle>
            <a:lvl1pPr algn="l" eaLnBrk="0" hangingPunct="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v"/>
              <a:defRPr sz="2800" b="1">
                <a:solidFill>
                  <a:schemeClr val="hlink"/>
                </a:solidFill>
                <a:latin typeface="Verdana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endParaRPr lang="zh-CN" altLang="en-US" sz="1800">
              <a:solidFill>
                <a:schemeClr val="tx1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13" name="Text Box 25"/>
          <p:cNvSpPr txBox="1">
            <a:spLocks noChangeArrowheads="1"/>
          </p:cNvSpPr>
          <p:nvPr/>
        </p:nvSpPr>
        <p:spPr bwMode="gray">
          <a:xfrm>
            <a:off x="1250163" y="2525737"/>
            <a:ext cx="34015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v"/>
              <a:defRPr sz="2800" b="1">
                <a:solidFill>
                  <a:schemeClr val="hlink"/>
                </a:solidFill>
                <a:latin typeface="Verdana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zh-CN" sz="2400"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endParaRPr lang="en-US" altLang="zh-CN" sz="1800">
              <a:solidFill>
                <a:schemeClr val="tx1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14" name="Text Box 26"/>
          <p:cNvSpPr txBox="1">
            <a:spLocks noChangeArrowheads="1"/>
          </p:cNvSpPr>
          <p:nvPr/>
        </p:nvSpPr>
        <p:spPr bwMode="gray">
          <a:xfrm>
            <a:off x="208979" y="3203599"/>
            <a:ext cx="2535238" cy="372268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2800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能量作用于待测物质后，产生光辐射、其他辐射能量、声、电、磁或热等；</a:t>
            </a:r>
          </a:p>
          <a:p>
            <a:pPr>
              <a:defRPr/>
            </a:pPr>
            <a:endParaRPr lang="zh-CN" altLang="en-US" sz="2800" b="1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spcBef>
                <a:spcPct val="50000"/>
              </a:spcBef>
              <a:defRPr/>
            </a:pPr>
            <a:endParaRPr lang="en-US" altLang="zh-CN" sz="2800" b="1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15" name="AutoShape 27"/>
          <p:cNvSpPr>
            <a:spLocks noChangeArrowheads="1"/>
          </p:cNvSpPr>
          <p:nvPr/>
        </p:nvSpPr>
        <p:spPr bwMode="gray">
          <a:xfrm>
            <a:off x="118492" y="6308749"/>
            <a:ext cx="2667000" cy="1071563"/>
          </a:xfrm>
          <a:prstGeom prst="roundRect">
            <a:avLst>
              <a:gd name="adj" fmla="val 40389"/>
            </a:avLst>
          </a:prstGeom>
          <a:gradFill rotWithShape="1">
            <a:gsLst>
              <a:gs pos="0">
                <a:srgbClr val="58A4AE"/>
              </a:gs>
              <a:gs pos="100000">
                <a:schemeClr val="bg1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v"/>
              <a:defRPr sz="2800" b="1">
                <a:solidFill>
                  <a:schemeClr val="hlink"/>
                </a:solidFill>
                <a:latin typeface="Verdana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endParaRPr lang="zh-CN" altLang="en-US" sz="1800">
              <a:solidFill>
                <a:schemeClr val="tx1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16" name="AutoShape 28"/>
          <p:cNvSpPr>
            <a:spLocks noChangeArrowheads="1"/>
          </p:cNvSpPr>
          <p:nvPr/>
        </p:nvSpPr>
        <p:spPr bwMode="gray">
          <a:xfrm>
            <a:off x="174054" y="6338912"/>
            <a:ext cx="2551113" cy="950912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rgbClr val="72B2BB"/>
              </a:gs>
              <a:gs pos="100000">
                <a:schemeClr val="bg1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v"/>
              <a:defRPr sz="2800" b="1">
                <a:solidFill>
                  <a:schemeClr val="hlink"/>
                </a:solidFill>
                <a:latin typeface="Verdana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endParaRPr lang="zh-CN" altLang="en-US" sz="1800">
              <a:solidFill>
                <a:schemeClr val="tx1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17" name="AutoShape 29"/>
          <p:cNvSpPr>
            <a:spLocks noChangeArrowheads="1"/>
          </p:cNvSpPr>
          <p:nvPr/>
        </p:nvSpPr>
        <p:spPr bwMode="gray">
          <a:xfrm>
            <a:off x="2937446" y="2790849"/>
            <a:ext cx="2665412" cy="3517900"/>
          </a:xfrm>
          <a:prstGeom prst="roundRect">
            <a:avLst>
              <a:gd name="adj" fmla="val 17509"/>
            </a:avLst>
          </a:prstGeom>
          <a:gradFill rotWithShape="1">
            <a:gsLst>
              <a:gs pos="0">
                <a:srgbClr val="B59F43"/>
              </a:gs>
              <a:gs pos="100000">
                <a:srgbClr val="8F8849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v"/>
              <a:defRPr sz="2800" b="1">
                <a:solidFill>
                  <a:schemeClr val="hlink"/>
                </a:solidFill>
                <a:latin typeface="Verdana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endParaRPr lang="zh-CN" altLang="en-US" sz="1800">
              <a:solidFill>
                <a:schemeClr val="tx1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18" name="AutoShape 30"/>
          <p:cNvSpPr>
            <a:spLocks noChangeArrowheads="1"/>
          </p:cNvSpPr>
          <p:nvPr/>
        </p:nvSpPr>
        <p:spPr bwMode="gray">
          <a:xfrm>
            <a:off x="2978721" y="2800374"/>
            <a:ext cx="2584450" cy="3452813"/>
          </a:xfrm>
          <a:prstGeom prst="roundRect">
            <a:avLst>
              <a:gd name="adj" fmla="val 16667"/>
            </a:avLst>
          </a:prstGeom>
          <a:solidFill>
            <a:srgbClr val="E9E06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v"/>
              <a:defRPr sz="2800" b="1">
                <a:solidFill>
                  <a:schemeClr val="hlink"/>
                </a:solidFill>
                <a:latin typeface="Verdana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endParaRPr lang="zh-CN" altLang="en-US" sz="1800">
              <a:solidFill>
                <a:schemeClr val="tx1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19" name="AutoShape 31"/>
          <p:cNvSpPr>
            <a:spLocks noChangeArrowheads="1"/>
          </p:cNvSpPr>
          <p:nvPr/>
        </p:nvSpPr>
        <p:spPr bwMode="gray">
          <a:xfrm>
            <a:off x="2999358" y="5341962"/>
            <a:ext cx="2551113" cy="873125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rgbClr val="E9E065"/>
              </a:gs>
              <a:gs pos="100000">
                <a:srgbClr val="F2EDA6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v"/>
              <a:defRPr sz="2800" b="1">
                <a:solidFill>
                  <a:schemeClr val="hlink"/>
                </a:solidFill>
                <a:latin typeface="Verdana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endParaRPr lang="zh-CN" altLang="en-US" sz="1800">
              <a:solidFill>
                <a:schemeClr val="tx1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20" name="AutoShape 32"/>
          <p:cNvSpPr>
            <a:spLocks noChangeArrowheads="1"/>
          </p:cNvSpPr>
          <p:nvPr/>
        </p:nvSpPr>
        <p:spPr bwMode="gray">
          <a:xfrm>
            <a:off x="2999358" y="2827362"/>
            <a:ext cx="2551113" cy="871537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rgbClr val="F8F5CC"/>
              </a:gs>
              <a:gs pos="100000">
                <a:srgbClr val="E9E065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v"/>
              <a:defRPr sz="2800" b="1">
                <a:solidFill>
                  <a:schemeClr val="hlink"/>
                </a:solidFill>
                <a:latin typeface="Verdana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endParaRPr lang="zh-CN" altLang="en-US" sz="1800">
              <a:solidFill>
                <a:schemeClr val="tx1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grpSp>
        <p:nvGrpSpPr>
          <p:cNvPr id="21" name="Group 33"/>
          <p:cNvGrpSpPr>
            <a:grpSpLocks/>
          </p:cNvGrpSpPr>
          <p:nvPr/>
        </p:nvGrpSpPr>
        <p:grpSpPr bwMode="auto">
          <a:xfrm>
            <a:off x="3855021" y="2417367"/>
            <a:ext cx="792162" cy="767259"/>
            <a:chOff x="1289" y="587"/>
            <a:chExt cx="668" cy="647"/>
          </a:xfrm>
        </p:grpSpPr>
        <p:sp>
          <p:nvSpPr>
            <p:cNvPr id="22" name="Oval 34"/>
            <p:cNvSpPr>
              <a:spLocks noChangeArrowheads="1"/>
            </p:cNvSpPr>
            <p:nvPr/>
          </p:nvSpPr>
          <p:spPr bwMode="gray">
            <a:xfrm>
              <a:off x="1289" y="697"/>
              <a:ext cx="668" cy="438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38100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 algn="l" eaLnBrk="0" hangingPunct="0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Char char="v"/>
                <a:defRPr sz="2800" b="1">
                  <a:solidFill>
                    <a:schemeClr val="hlink"/>
                  </a:solidFill>
                  <a:latin typeface="Verdana" pitchFamily="34" charset="0"/>
                </a:defRPr>
              </a:lvl1pPr>
              <a:lvl2pPr marL="742950" indent="-285750" algn="l" eaLnBrk="0" hangingPunct="0">
                <a:spcBef>
                  <a:spcPct val="20000"/>
                </a:spcBef>
                <a:buClr>
                  <a:schemeClr val="accent1"/>
                </a:buClr>
                <a:buFont typeface="Wingdings" pitchFamily="2" charset="2"/>
                <a:buChar char="§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algn="l" eaLnBrk="0" hangingPunct="0">
                <a:spcBef>
                  <a:spcPct val="20000"/>
                </a:spcBef>
                <a:buClr>
                  <a:schemeClr val="tx1"/>
                </a:buClr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FontTx/>
                <a:buNone/>
              </a:pPr>
              <a:endParaRPr lang="zh-CN" altLang="en-US" sz="1800"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endParaRPr>
            </a:p>
          </p:txBody>
        </p:sp>
        <p:sp>
          <p:nvSpPr>
            <p:cNvPr id="23" name="Oval 35"/>
            <p:cNvSpPr>
              <a:spLocks noChangeArrowheads="1"/>
            </p:cNvSpPr>
            <p:nvPr/>
          </p:nvSpPr>
          <p:spPr bwMode="gray">
            <a:xfrm>
              <a:off x="1296" y="587"/>
              <a:ext cx="646" cy="647"/>
            </a:xfrm>
            <a:prstGeom prst="ellipse">
              <a:avLst/>
            </a:prstGeom>
            <a:gradFill rotWithShape="1">
              <a:gsLst>
                <a:gs pos="0">
                  <a:srgbClr val="636869"/>
                </a:gs>
                <a:gs pos="100000">
                  <a:srgbClr val="D6E1E2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eaVert" wrap="none" anchor="ctr"/>
            <a:lstStyle>
              <a:lvl1pPr algn="l" eaLnBrk="0" hangingPunct="0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Char char="v"/>
                <a:defRPr sz="2800" b="1">
                  <a:solidFill>
                    <a:schemeClr val="hlink"/>
                  </a:solidFill>
                  <a:latin typeface="Verdana" pitchFamily="34" charset="0"/>
                </a:defRPr>
              </a:lvl1pPr>
              <a:lvl2pPr marL="742950" indent="-285750" algn="l" eaLnBrk="0" hangingPunct="0">
                <a:spcBef>
                  <a:spcPct val="20000"/>
                </a:spcBef>
                <a:buClr>
                  <a:schemeClr val="accent1"/>
                </a:buClr>
                <a:buFont typeface="Wingdings" pitchFamily="2" charset="2"/>
                <a:buChar char="§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algn="l" eaLnBrk="0" hangingPunct="0">
                <a:spcBef>
                  <a:spcPct val="20000"/>
                </a:spcBef>
                <a:buClr>
                  <a:schemeClr val="tx1"/>
                </a:buClr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FontTx/>
                <a:buNone/>
              </a:pPr>
              <a:endParaRPr lang="zh-CN" altLang="en-US" sz="1800"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endParaRPr>
            </a:p>
          </p:txBody>
        </p:sp>
        <p:sp>
          <p:nvSpPr>
            <p:cNvPr id="24" name="Oval 36"/>
            <p:cNvSpPr>
              <a:spLocks noChangeArrowheads="1"/>
            </p:cNvSpPr>
            <p:nvPr/>
          </p:nvSpPr>
          <p:spPr bwMode="gray">
            <a:xfrm>
              <a:off x="1304" y="591"/>
              <a:ext cx="631" cy="631"/>
            </a:xfrm>
            <a:prstGeom prst="ellipse">
              <a:avLst/>
            </a:prstGeom>
            <a:gradFill rotWithShape="1">
              <a:gsLst>
                <a:gs pos="0">
                  <a:srgbClr val="D6E1E2">
                    <a:alpha val="0"/>
                  </a:srgbClr>
                </a:gs>
                <a:gs pos="100000">
                  <a:srgbClr val="F1F5F5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eaVert" wrap="none" anchor="ctr"/>
            <a:lstStyle>
              <a:lvl1pPr algn="l" eaLnBrk="0" hangingPunct="0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Char char="v"/>
                <a:defRPr sz="2800" b="1">
                  <a:solidFill>
                    <a:schemeClr val="hlink"/>
                  </a:solidFill>
                  <a:latin typeface="Verdana" pitchFamily="34" charset="0"/>
                </a:defRPr>
              </a:lvl1pPr>
              <a:lvl2pPr marL="742950" indent="-285750" algn="l" eaLnBrk="0" hangingPunct="0">
                <a:spcBef>
                  <a:spcPct val="20000"/>
                </a:spcBef>
                <a:buClr>
                  <a:schemeClr val="accent1"/>
                </a:buClr>
                <a:buFont typeface="Wingdings" pitchFamily="2" charset="2"/>
                <a:buChar char="§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algn="l" eaLnBrk="0" hangingPunct="0">
                <a:spcBef>
                  <a:spcPct val="20000"/>
                </a:spcBef>
                <a:buClr>
                  <a:schemeClr val="tx1"/>
                </a:buClr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FontTx/>
                <a:buNone/>
              </a:pPr>
              <a:endParaRPr lang="zh-CN" altLang="en-US" sz="1800"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endParaRPr>
            </a:p>
          </p:txBody>
        </p:sp>
        <p:sp>
          <p:nvSpPr>
            <p:cNvPr id="25" name="Oval 37"/>
            <p:cNvSpPr>
              <a:spLocks noChangeArrowheads="1"/>
            </p:cNvSpPr>
            <p:nvPr/>
          </p:nvSpPr>
          <p:spPr bwMode="gray">
            <a:xfrm>
              <a:off x="1311" y="597"/>
              <a:ext cx="600" cy="589"/>
            </a:xfrm>
            <a:prstGeom prst="ellipse">
              <a:avLst/>
            </a:prstGeom>
            <a:gradFill rotWithShape="1">
              <a:gsLst>
                <a:gs pos="0">
                  <a:srgbClr val="AAB2B3"/>
                </a:gs>
                <a:gs pos="100000">
                  <a:srgbClr val="D6E1E2">
                    <a:alpha val="48000"/>
                  </a:srgb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eaVert" wrap="none" anchor="ctr"/>
            <a:lstStyle>
              <a:lvl1pPr algn="l" eaLnBrk="0" hangingPunct="0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Char char="v"/>
                <a:defRPr sz="2800" b="1">
                  <a:solidFill>
                    <a:schemeClr val="hlink"/>
                  </a:solidFill>
                  <a:latin typeface="Verdana" pitchFamily="34" charset="0"/>
                </a:defRPr>
              </a:lvl1pPr>
              <a:lvl2pPr marL="742950" indent="-285750" algn="l" eaLnBrk="0" hangingPunct="0">
                <a:spcBef>
                  <a:spcPct val="20000"/>
                </a:spcBef>
                <a:buClr>
                  <a:schemeClr val="accent1"/>
                </a:buClr>
                <a:buFont typeface="Wingdings" pitchFamily="2" charset="2"/>
                <a:buChar char="§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algn="l" eaLnBrk="0" hangingPunct="0">
                <a:spcBef>
                  <a:spcPct val="20000"/>
                </a:spcBef>
                <a:buClr>
                  <a:schemeClr val="tx1"/>
                </a:buClr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FontTx/>
                <a:buNone/>
              </a:pPr>
              <a:endParaRPr lang="zh-CN" altLang="en-US" sz="1800"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endParaRPr>
            </a:p>
          </p:txBody>
        </p:sp>
        <p:sp>
          <p:nvSpPr>
            <p:cNvPr id="26" name="Oval 38"/>
            <p:cNvSpPr>
              <a:spLocks noChangeArrowheads="1"/>
            </p:cNvSpPr>
            <p:nvPr/>
          </p:nvSpPr>
          <p:spPr bwMode="gray">
            <a:xfrm>
              <a:off x="1346" y="613"/>
              <a:ext cx="533" cy="479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D6E1E2">
                    <a:alpha val="37999"/>
                  </a:srgb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eaVert" wrap="none" anchor="ctr"/>
            <a:lstStyle>
              <a:lvl1pPr algn="l" eaLnBrk="0" hangingPunct="0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Char char="v"/>
                <a:defRPr sz="2800" b="1">
                  <a:solidFill>
                    <a:schemeClr val="hlink"/>
                  </a:solidFill>
                  <a:latin typeface="Verdana" pitchFamily="34" charset="0"/>
                </a:defRPr>
              </a:lvl1pPr>
              <a:lvl2pPr marL="742950" indent="-285750" algn="l" eaLnBrk="0" hangingPunct="0">
                <a:spcBef>
                  <a:spcPct val="20000"/>
                </a:spcBef>
                <a:buClr>
                  <a:schemeClr val="accent1"/>
                </a:buClr>
                <a:buFont typeface="Wingdings" pitchFamily="2" charset="2"/>
                <a:buChar char="§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algn="l" eaLnBrk="0" hangingPunct="0">
                <a:spcBef>
                  <a:spcPct val="20000"/>
                </a:spcBef>
                <a:buClr>
                  <a:schemeClr val="tx1"/>
                </a:buClr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FontTx/>
                <a:buNone/>
              </a:pPr>
              <a:endParaRPr lang="zh-CN" altLang="en-US" sz="1800"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endParaRPr>
            </a:p>
          </p:txBody>
        </p:sp>
      </p:grpSp>
      <p:sp>
        <p:nvSpPr>
          <p:cNvPr id="27" name="Text Box 39"/>
          <p:cNvSpPr txBox="1">
            <a:spLocks noChangeArrowheads="1"/>
          </p:cNvSpPr>
          <p:nvPr/>
        </p:nvSpPr>
        <p:spPr bwMode="gray">
          <a:xfrm>
            <a:off x="4072292" y="2525737"/>
            <a:ext cx="34015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v"/>
              <a:defRPr sz="2800" b="1">
                <a:solidFill>
                  <a:schemeClr val="hlink"/>
                </a:solidFill>
                <a:latin typeface="Verdana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zh-CN" sz="2400"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endParaRPr lang="en-US" altLang="zh-CN" sz="1800">
              <a:solidFill>
                <a:schemeClr val="tx1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28" name="Text Box 40"/>
          <p:cNvSpPr txBox="1">
            <a:spLocks noChangeArrowheads="1"/>
          </p:cNvSpPr>
          <p:nvPr/>
        </p:nvSpPr>
        <p:spPr bwMode="gray">
          <a:xfrm>
            <a:off x="3031108" y="3203599"/>
            <a:ext cx="2535238" cy="26543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2800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光辐射作用于待测物质后，物理化学特性或光辐射光学特性产生变化。</a:t>
            </a:r>
            <a:endParaRPr lang="en-US" altLang="zh-CN" sz="2800" b="1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29" name="AutoShape 41"/>
          <p:cNvSpPr>
            <a:spLocks noChangeArrowheads="1"/>
          </p:cNvSpPr>
          <p:nvPr/>
        </p:nvSpPr>
        <p:spPr bwMode="gray">
          <a:xfrm>
            <a:off x="2929508" y="6308749"/>
            <a:ext cx="2665413" cy="1071563"/>
          </a:xfrm>
          <a:prstGeom prst="roundRect">
            <a:avLst>
              <a:gd name="adj" fmla="val 40389"/>
            </a:avLst>
          </a:prstGeom>
          <a:gradFill rotWithShape="1">
            <a:gsLst>
              <a:gs pos="0">
                <a:srgbClr val="6F9DB7"/>
              </a:gs>
              <a:gs pos="100000">
                <a:schemeClr val="bg1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v"/>
              <a:defRPr sz="2800" b="1">
                <a:solidFill>
                  <a:schemeClr val="hlink"/>
                </a:solidFill>
                <a:latin typeface="Verdana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endParaRPr lang="zh-CN" altLang="en-US" sz="1800">
              <a:solidFill>
                <a:schemeClr val="tx1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0" name="AutoShape 42"/>
          <p:cNvSpPr>
            <a:spLocks noChangeArrowheads="1"/>
          </p:cNvSpPr>
          <p:nvPr/>
        </p:nvSpPr>
        <p:spPr bwMode="gray">
          <a:xfrm>
            <a:off x="2983483" y="6338912"/>
            <a:ext cx="2551113" cy="950912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rgbClr val="98BAAF"/>
              </a:gs>
              <a:gs pos="100000">
                <a:schemeClr val="bg1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v"/>
              <a:defRPr sz="2800" b="1">
                <a:solidFill>
                  <a:schemeClr val="hlink"/>
                </a:solidFill>
                <a:latin typeface="Verdana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endParaRPr lang="zh-CN" altLang="en-US" sz="1800">
              <a:solidFill>
                <a:schemeClr val="tx1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1" name="Oval 43"/>
          <p:cNvSpPr>
            <a:spLocks noChangeArrowheads="1"/>
          </p:cNvSpPr>
          <p:nvPr/>
        </p:nvSpPr>
        <p:spPr bwMode="gray">
          <a:xfrm>
            <a:off x="1712888" y="973162"/>
            <a:ext cx="2492375" cy="1222375"/>
          </a:xfrm>
          <a:prstGeom prst="ellipse">
            <a:avLst/>
          </a:prstGeom>
          <a:solidFill>
            <a:srgbClr val="FF3300">
              <a:alpha val="85097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eaVert" wrap="none" anchor="ctr"/>
          <a:lstStyle>
            <a:lvl1pPr algn="l" eaLnBrk="0" hangingPunct="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v"/>
              <a:defRPr sz="2800" b="1">
                <a:solidFill>
                  <a:schemeClr val="hlink"/>
                </a:solidFill>
                <a:latin typeface="Verdana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endParaRPr lang="zh-CN" altLang="en-US" sz="1800">
              <a:solidFill>
                <a:schemeClr val="tx1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2" name="Oval 44"/>
          <p:cNvSpPr>
            <a:spLocks noChangeArrowheads="1"/>
          </p:cNvSpPr>
          <p:nvPr/>
        </p:nvSpPr>
        <p:spPr bwMode="gray">
          <a:xfrm>
            <a:off x="1870050" y="971574"/>
            <a:ext cx="2193925" cy="990600"/>
          </a:xfrm>
          <a:prstGeom prst="ellipse">
            <a:avLst/>
          </a:prstGeom>
          <a:gradFill rotWithShape="1">
            <a:gsLst>
              <a:gs pos="0">
                <a:schemeClr val="accent1">
                  <a:gamma/>
                  <a:tint val="0"/>
                  <a:invGamma/>
                </a:schemeClr>
              </a:gs>
              <a:gs pos="100000">
                <a:schemeClr val="accent1">
                  <a:alpha val="38000"/>
                </a:schemeClr>
              </a:gs>
            </a:gsLst>
            <a:lin ang="2700000" scaled="1"/>
          </a:gradFill>
          <a:ln w="9525" algn="ctr">
            <a:noFill/>
            <a:round/>
            <a:headEnd/>
            <a:tailEnd/>
          </a:ln>
          <a:effectLst/>
        </p:spPr>
        <p:txBody>
          <a:bodyPr vert="eaVert" wrap="none" anchor="ctr"/>
          <a:lstStyle/>
          <a:p>
            <a:pPr>
              <a:defRPr/>
            </a:pPr>
            <a:endParaRPr lang="zh-CN" altLang="en-US" b="1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3" name="Rectangle 45"/>
          <p:cNvSpPr txBox="1">
            <a:spLocks noChangeArrowheads="1"/>
          </p:cNvSpPr>
          <p:nvPr/>
        </p:nvSpPr>
        <p:spPr>
          <a:xfrm>
            <a:off x="1798613" y="1239862"/>
            <a:ext cx="2303462" cy="563562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zh-CN" altLang="en-US" sz="3600" b="1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光分析法</a:t>
            </a:r>
          </a:p>
        </p:txBody>
      </p:sp>
    </p:spTree>
    <p:extLst>
      <p:ext uri="{BB962C8B-B14F-4D97-AF65-F5344CB8AC3E}">
        <p14:creationId xmlns:p14="http://schemas.microsoft.com/office/powerpoint/2010/main" val="2916040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>
            <p:custDataLst>
              <p:tags r:id="rId2"/>
            </p:custDataLst>
          </p:nvPr>
        </p:nvSpPr>
        <p:spPr>
          <a:xfrm>
            <a:off x="481236" y="1259632"/>
            <a:ext cx="4896544" cy="1656184"/>
          </a:xfrm>
          <a:prstGeom prst="rect">
            <a:avLst/>
          </a:prstGeom>
          <a:noFill/>
        </p:spPr>
        <p:txBody>
          <a:bodyPr vert="horz" wrap="square" rtlCol="0" anchor="ctr" anchorCtr="0">
            <a:no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光谱分析与其它仪器分析法的不同点在于光谱分析法研究涉及的</a:t>
            </a: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是：</a:t>
            </a:r>
            <a:endParaRPr lang="zh-CN" altLang="en-US" sz="2400" b="1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itchFamily="18" charset="0"/>
            </a:endParaRPr>
          </a:p>
        </p:txBody>
      </p:sp>
      <p:sp>
        <p:nvSpPr>
          <p:cNvPr id="8" name="椭圆 7"/>
          <p:cNvSpPr>
            <a:spLocks noChangeAspect="1"/>
          </p:cNvSpPr>
          <p:nvPr>
            <p:custDataLst>
              <p:tags r:id="rId3"/>
            </p:custDataLst>
          </p:nvPr>
        </p:nvSpPr>
        <p:spPr>
          <a:xfrm>
            <a:off x="625252" y="3278706"/>
            <a:ext cx="548640" cy="548640"/>
          </a:xfrm>
          <a:prstGeom prst="ellipse">
            <a:avLst/>
          </a:prstGeom>
          <a:solidFill>
            <a:srgbClr val="808080"/>
          </a:solidFill>
          <a:ln w="127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/>
          <a:p>
            <a:pPr algn="ctr"/>
            <a:r>
              <a:rPr lang="en-US" altLang="zh-CN" sz="3200" b="1" smtClean="0">
                <a:solidFill>
                  <a:srgbClr val="FFFFFF"/>
                </a:solidFill>
                <a:latin typeface="Times New Roman" panose="02020603050405020304" pitchFamily="18" charset="0"/>
                <a:ea typeface="Microsoft Yahei"/>
                <a:cs typeface="Times New Roman" panose="02020603050405020304" pitchFamily="18" charset="0"/>
                <a:sym typeface="Microsoft Yahei"/>
              </a:rPr>
              <a:t>A</a:t>
            </a:r>
            <a:endParaRPr lang="zh-CN" altLang="en-US" sz="3200" b="1">
              <a:solidFill>
                <a:srgbClr val="FFFFFF"/>
              </a:solidFill>
              <a:latin typeface="Times New Roman" panose="02020603050405020304" pitchFamily="18" charset="0"/>
              <a:ea typeface="Microsoft Yahei"/>
              <a:cs typeface="Times New Roman" panose="02020603050405020304" pitchFamily="18" charset="0"/>
              <a:sym typeface="Microsoft Yahei"/>
            </a:endParaRPr>
          </a:p>
        </p:txBody>
      </p:sp>
      <p:sp>
        <p:nvSpPr>
          <p:cNvPr id="9" name="椭圆 8"/>
          <p:cNvSpPr>
            <a:spLocks noChangeAspect="1"/>
          </p:cNvSpPr>
          <p:nvPr>
            <p:custDataLst>
              <p:tags r:id="rId4"/>
            </p:custDataLst>
          </p:nvPr>
        </p:nvSpPr>
        <p:spPr>
          <a:xfrm>
            <a:off x="625252" y="4421706"/>
            <a:ext cx="548640" cy="548640"/>
          </a:xfrm>
          <a:prstGeom prst="ellipse">
            <a:avLst/>
          </a:prstGeom>
          <a:solidFill>
            <a:srgbClr val="808080"/>
          </a:solidFill>
          <a:ln w="127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/>
          <a:p>
            <a:pPr algn="ctr"/>
            <a:r>
              <a:rPr lang="en-US" altLang="zh-CN" sz="3200" b="1" smtClean="0">
                <a:solidFill>
                  <a:srgbClr val="FFFFFF"/>
                </a:solidFill>
                <a:latin typeface="Times New Roman" panose="02020603050405020304" pitchFamily="18" charset="0"/>
                <a:ea typeface="Microsoft Yahei"/>
                <a:cs typeface="Times New Roman" panose="02020603050405020304" pitchFamily="18" charset="0"/>
                <a:sym typeface="Microsoft Yahei"/>
              </a:rPr>
              <a:t>B</a:t>
            </a:r>
            <a:endParaRPr lang="zh-CN" altLang="en-US" sz="3200" b="1">
              <a:solidFill>
                <a:srgbClr val="FFFFFF"/>
              </a:solidFill>
              <a:latin typeface="Times New Roman" panose="02020603050405020304" pitchFamily="18" charset="0"/>
              <a:ea typeface="Microsoft Yahei"/>
              <a:cs typeface="Times New Roman" panose="02020603050405020304" pitchFamily="18" charset="0"/>
              <a:sym typeface="Microsoft Yahei"/>
            </a:endParaRPr>
          </a:p>
        </p:txBody>
      </p:sp>
      <p:sp>
        <p:nvSpPr>
          <p:cNvPr id="10" name="椭圆 9"/>
          <p:cNvSpPr>
            <a:spLocks noChangeAspect="1"/>
          </p:cNvSpPr>
          <p:nvPr>
            <p:custDataLst>
              <p:tags r:id="rId5"/>
            </p:custDataLst>
          </p:nvPr>
        </p:nvSpPr>
        <p:spPr>
          <a:xfrm>
            <a:off x="625252" y="5564706"/>
            <a:ext cx="548640" cy="548640"/>
          </a:xfrm>
          <a:prstGeom prst="ellipse">
            <a:avLst/>
          </a:prstGeom>
          <a:solidFill>
            <a:srgbClr val="00FF00"/>
          </a:solidFill>
          <a:ln w="254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/>
          <a:p>
            <a:pPr algn="ctr"/>
            <a:r>
              <a:rPr lang="en-US" altLang="zh-CN" sz="3200" b="1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endParaRPr lang="zh-CN" altLang="en-US" sz="3200" b="1">
              <a:solidFill>
                <a:srgbClr val="FFFF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椭圆 16"/>
          <p:cNvSpPr>
            <a:spLocks noChangeAspect="1"/>
          </p:cNvSpPr>
          <p:nvPr>
            <p:custDataLst>
              <p:tags r:id="rId6"/>
            </p:custDataLst>
          </p:nvPr>
        </p:nvSpPr>
        <p:spPr>
          <a:xfrm>
            <a:off x="625252" y="6707706"/>
            <a:ext cx="548640" cy="548640"/>
          </a:xfrm>
          <a:prstGeom prst="ellipse">
            <a:avLst/>
          </a:prstGeom>
          <a:solidFill>
            <a:srgbClr val="808080"/>
          </a:solidFill>
          <a:ln w="127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/>
          <a:p>
            <a:pPr algn="ctr"/>
            <a:r>
              <a:rPr lang="en-US" altLang="zh-CN" sz="3200" b="1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endParaRPr lang="zh-CN" altLang="en-US" sz="3200" b="1">
              <a:solidFill>
                <a:srgbClr val="FFFF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矩形 3"/>
          <p:cNvSpPr>
            <a:spLocks noChangeArrowheads="1"/>
          </p:cNvSpPr>
          <p:nvPr>
            <p:custDataLst>
              <p:tags r:id="rId7"/>
            </p:custDataLst>
          </p:nvPr>
        </p:nvSpPr>
        <p:spPr bwMode="auto">
          <a:xfrm>
            <a:off x="1129308" y="3203848"/>
            <a:ext cx="4248472" cy="642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rgbClr val="FFFFFF"/>
                    </a:gs>
                    <a:gs pos="100000">
                      <a:schemeClr val="accent1"/>
                    </a:gs>
                  </a:gsLst>
                  <a:lin ang="0" scaled="1"/>
                </a:gra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FFFFFF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 algn="l" eaLnBrk="0" hangingPunct="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v"/>
              <a:defRPr sz="2800" b="1">
                <a:solidFill>
                  <a:schemeClr val="hlink"/>
                </a:solidFill>
                <a:latin typeface="Verdana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zh-CN" altLang="en-US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试样中各组分的相互干扰</a:t>
            </a:r>
            <a:endParaRPr lang="zh-CN" altLang="en-US" sz="2600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9" name="矩形 4"/>
          <p:cNvSpPr>
            <a:spLocks noChangeArrowheads="1"/>
          </p:cNvSpPr>
          <p:nvPr>
            <p:custDataLst>
              <p:tags r:id="rId8"/>
            </p:custDataLst>
          </p:nvPr>
        </p:nvSpPr>
        <p:spPr bwMode="auto">
          <a:xfrm>
            <a:off x="1129308" y="4374557"/>
            <a:ext cx="3476972" cy="642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rgbClr val="FFFFFF"/>
                    </a:gs>
                    <a:gs pos="100000">
                      <a:schemeClr val="accent1"/>
                    </a:gs>
                  </a:gsLst>
                  <a:lin ang="0" scaled="1"/>
                </a:gra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FFFFFF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 algn="l" eaLnBrk="0" hangingPunct="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v"/>
              <a:defRPr sz="2800" b="1">
                <a:solidFill>
                  <a:schemeClr val="hlink"/>
                </a:solidFill>
                <a:latin typeface="Verdana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zh-CN" altLang="en-US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试样中各组分的分离</a:t>
            </a:r>
          </a:p>
        </p:txBody>
      </p:sp>
      <p:sp>
        <p:nvSpPr>
          <p:cNvPr id="20" name="矩形 5"/>
          <p:cNvSpPr>
            <a:spLocks noChangeArrowheads="1"/>
          </p:cNvSpPr>
          <p:nvPr>
            <p:custDataLst>
              <p:tags r:id="rId9"/>
            </p:custDataLst>
          </p:nvPr>
        </p:nvSpPr>
        <p:spPr bwMode="auto">
          <a:xfrm>
            <a:off x="1129308" y="5472465"/>
            <a:ext cx="3620988" cy="642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rgbClr val="FFFFFF"/>
                    </a:gs>
                    <a:gs pos="100000">
                      <a:schemeClr val="accent1"/>
                    </a:gs>
                  </a:gsLst>
                  <a:lin ang="0" scaled="1"/>
                </a:gra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FFFFFF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 algn="l" eaLnBrk="0" hangingPunct="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v"/>
              <a:defRPr sz="2800" b="1">
                <a:solidFill>
                  <a:schemeClr val="hlink"/>
                </a:solidFill>
                <a:latin typeface="Verdana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zh-CN" altLang="en-US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光辐射与试样间的相互作用与能级跃迁</a:t>
            </a:r>
            <a:endParaRPr lang="zh-CN" altLang="en-US" sz="2600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1" name="矩形 6"/>
          <p:cNvSpPr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1129308" y="6642519"/>
            <a:ext cx="2972917" cy="642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rgbClr val="FFFFFF"/>
                    </a:gs>
                    <a:gs pos="100000">
                      <a:schemeClr val="accent1"/>
                    </a:gs>
                  </a:gsLst>
                  <a:lin ang="0" scaled="1"/>
                </a:gra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FFFFFF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 algn="l" eaLnBrk="0" hangingPunct="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v"/>
              <a:defRPr sz="2800" b="1">
                <a:solidFill>
                  <a:schemeClr val="hlink"/>
                </a:solidFill>
                <a:latin typeface="Verdana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zh-CN" altLang="en-US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光的折射和透射</a:t>
            </a:r>
            <a:r>
              <a:rPr lang="en-US" altLang="zh-CN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</a:p>
        </p:txBody>
      </p:sp>
      <p:grpSp>
        <p:nvGrpSpPr>
          <p:cNvPr id="16" name="组合 15"/>
          <p:cNvGrpSpPr/>
          <p:nvPr>
            <p:custDataLst>
              <p:tags r:id="rId11"/>
            </p:custDataLst>
          </p:nvPr>
        </p:nvGrpSpPr>
        <p:grpSpPr>
          <a:xfrm>
            <a:off x="0" y="0"/>
            <a:ext cx="5715000" cy="635000"/>
            <a:chOff x="0" y="0"/>
            <a:chExt cx="5715000" cy="635000"/>
          </a:xfrm>
        </p:grpSpPr>
        <p:sp>
          <p:nvSpPr>
            <p:cNvPr id="12" name="TitleBackground"/>
            <p:cNvSpPr/>
            <p:nvPr>
              <p:custDataLst>
                <p:tags r:id="rId13"/>
              </p:custDataLst>
            </p:nvPr>
          </p:nvSpPr>
          <p:spPr>
            <a:xfrm>
              <a:off x="0" y="0"/>
              <a:ext cx="5715000" cy="635000"/>
            </a:xfrm>
            <a:prstGeom prst="rect">
              <a:avLst/>
            </a:prstGeom>
            <a:solidFill>
              <a:srgbClr val="F6F7F8"/>
            </a:solidFill>
            <a:ln w="25400" cap="flat" cmpd="sng" algn="ctr">
              <a:noFill/>
              <a:prstDash val="solid"/>
            </a:ln>
            <a:effectLst/>
            <a:extLst>
              <a:ext uri="{91240B29-F687-4F45-9708-019B960494DF}">
                <a14:hiddenLine xmlns:a14="http://schemas.microsoft.com/office/drawing/2010/main" w="254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ColorBlock"/>
            <p:cNvSpPr/>
            <p:nvPr>
              <p:custDataLst>
                <p:tags r:id="rId14"/>
              </p:custDataLst>
            </p:nvPr>
          </p:nvSpPr>
          <p:spPr>
            <a:xfrm>
              <a:off x="0" y="0"/>
              <a:ext cx="190500" cy="635000"/>
            </a:xfrm>
            <a:prstGeom prst="rect">
              <a:avLst/>
            </a:prstGeom>
            <a:solidFill>
              <a:srgbClr val="639EF4"/>
            </a:solidFill>
            <a:ln w="25400" cap="flat" cmpd="sng" algn="ctr">
              <a:noFill/>
              <a:prstDash val="solid"/>
            </a:ln>
            <a:effectLst/>
            <a:extLst>
              <a:ext uri="{91240B29-F687-4F45-9708-019B960494DF}">
                <a14:hiddenLine xmlns:a14="http://schemas.microsoft.com/office/drawing/2010/main" w="254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TypeText"/>
            <p:cNvSpPr txBox="1"/>
            <p:nvPr>
              <p:custDataLst>
                <p:tags r:id="rId15"/>
              </p:custDataLst>
            </p:nvPr>
          </p:nvSpPr>
          <p:spPr>
            <a:xfrm>
              <a:off x="254000" y="0"/>
              <a:ext cx="1905000" cy="635000"/>
            </a:xfrm>
            <a:prstGeom prst="rect">
              <a:avLst/>
            </a:prstGeom>
            <a:noFill/>
          </p:spPr>
          <p:txBody>
            <a:bodyPr vert="horz" wrap="none" rtlCol="0" anchor="ctr" anchorCtr="0">
              <a:noAutofit/>
            </a:bodyPr>
            <a:lstStyle/>
            <a:p>
              <a:r>
                <a:rPr lang="zh-CN" altLang="en-US" sz="2600" smtClean="0">
                  <a:solidFill>
                    <a:srgbClr val="000000"/>
                  </a:solidFill>
                  <a:latin typeface="Microsoft Yahei"/>
                  <a:ea typeface="Microsoft Yahei"/>
                  <a:sym typeface="Microsoft Yahei"/>
                </a:rPr>
                <a:t>单选题</a:t>
              </a:r>
              <a:endParaRPr lang="zh-CN" altLang="en-US" sz="2600">
                <a:solidFill>
                  <a:srgbClr val="000000"/>
                </a:solidFill>
                <a:latin typeface="Microsoft Yahei"/>
                <a:ea typeface="Microsoft Yahei"/>
                <a:sym typeface="Microsoft Yahei"/>
              </a:endParaRPr>
            </a:p>
          </p:txBody>
        </p:sp>
        <p:sp>
          <p:nvSpPr>
            <p:cNvPr id="15" name="TipText"/>
            <p:cNvSpPr txBox="1"/>
            <p:nvPr>
              <p:custDataLst>
                <p:tags r:id="rId16"/>
              </p:custDataLst>
            </p:nvPr>
          </p:nvSpPr>
          <p:spPr>
            <a:xfrm>
              <a:off x="1525905" y="109220"/>
              <a:ext cx="2286000" cy="508000"/>
            </a:xfrm>
            <a:prstGeom prst="rect">
              <a:avLst/>
            </a:prstGeom>
            <a:noFill/>
          </p:spPr>
          <p:txBody>
            <a:bodyPr vert="horz" wrap="none" rtlCol="0" anchor="ctr" anchorCtr="0">
              <a:noAutofit/>
            </a:bodyPr>
            <a:lstStyle/>
            <a:p>
              <a:r>
                <a:rPr lang="en-US" altLang="zh-CN" sz="2000" smtClean="0">
                  <a:solidFill>
                    <a:srgbClr val="808080"/>
                  </a:solidFill>
                  <a:latin typeface="Microsoft Yahei"/>
                  <a:ea typeface="Microsoft Yahei"/>
                  <a:sym typeface="Microsoft Yahei"/>
                </a:rPr>
                <a:t>1</a:t>
              </a:r>
              <a:r>
                <a:rPr lang="zh-CN" altLang="en-US" sz="2000" smtClean="0">
                  <a:solidFill>
                    <a:srgbClr val="808080"/>
                  </a:solidFill>
                  <a:latin typeface="Microsoft Yahei"/>
                  <a:ea typeface="Microsoft Yahei"/>
                  <a:sym typeface="Microsoft Yahei"/>
                </a:rPr>
                <a:t>分</a:t>
              </a:r>
              <a:endParaRPr lang="zh-CN" altLang="en-US" sz="2000">
                <a:solidFill>
                  <a:srgbClr val="808080"/>
                </a:solidFill>
                <a:latin typeface="Microsoft Yahei"/>
                <a:ea typeface="Microsoft Yahei"/>
                <a:sym typeface="Microsoft Yahei"/>
              </a:endParaRPr>
            </a:p>
          </p:txBody>
        </p:sp>
      </p:grpSp>
      <p:pic>
        <p:nvPicPr>
          <p:cNvPr id="2" name="图片 1"/>
          <p:cNvPicPr>
            <a:picLocks/>
          </p:cNvPicPr>
          <p:nvPr>
            <p:custDataLst>
              <p:tags r:id="rId12"/>
            </p:custDataLst>
          </p:nvPr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5600" y="63500"/>
            <a:ext cx="1422400" cy="5080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482256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MultipleChoice"/>
  <p:tag name="PROBLEMSCORE" val="1.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Item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Setting"/>
  <p:tag name="RAINPROBLEMTYPE" val="MultipleChoice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Body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Bullet"/>
  <p:tag name="RAINPROBLEMTYPE" val="MultipleChoice"/>
  <p:tag name="RAINBULLET" val="Wrong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Bullet"/>
  <p:tag name="RAINPROBLEMTYPE" val="MultipleChoice"/>
  <p:tag name="RAINBULLET" val="Wrong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Bullet"/>
  <p:tag name="RAINPROBLEMTYPE" val="MultipleChoice"/>
  <p:tag name="RAINBULLET" val="Correct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Bullet"/>
  <p:tag name="RAINPROBLEMTYPE" val="MultipleChoice"/>
  <p:tag name="RAINBULLET" val="Wrong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Item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Item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Item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346</TotalTime>
  <Words>235</Words>
  <Application>Microsoft Office PowerPoint</Application>
  <PresentationFormat>全屏显示(16:10)</PresentationFormat>
  <Paragraphs>22</Paragraphs>
  <Slides>6</Slides>
  <Notes>1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7" baseType="lpstr"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China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第一章 绪论</dc:title>
  <dc:creator>User</dc:creator>
  <cp:lastModifiedBy>User</cp:lastModifiedBy>
  <cp:revision>53</cp:revision>
  <dcterms:created xsi:type="dcterms:W3CDTF">2017-09-18T07:30:57Z</dcterms:created>
  <dcterms:modified xsi:type="dcterms:W3CDTF">2018-12-04T04:24:45Z</dcterms:modified>
</cp:coreProperties>
</file>