
<file path=[Content_Types].xml><?xml version="1.0" encoding="utf-8"?>
<Types xmlns="http://schemas.openxmlformats.org/package/2006/content-types">
  <Default Extension="png" ContentType="image/png"/>
  <Default Extension="tmp" ContentType="image/png"/>
  <Default Extension="jpg@300h"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0" r:id="rId2"/>
    <p:sldId id="307" r:id="rId3"/>
    <p:sldId id="271" r:id="rId4"/>
    <p:sldId id="276" r:id="rId5"/>
    <p:sldId id="257" r:id="rId6"/>
    <p:sldId id="281" r:id="rId7"/>
    <p:sldId id="261" r:id="rId8"/>
    <p:sldId id="318" r:id="rId9"/>
    <p:sldId id="303" r:id="rId10"/>
    <p:sldId id="292" r:id="rId11"/>
    <p:sldId id="319" r:id="rId12"/>
    <p:sldId id="302" r:id="rId13"/>
    <p:sldId id="298" r:id="rId14"/>
    <p:sldId id="267" r:id="rId15"/>
    <p:sldId id="320" r:id="rId16"/>
    <p:sldId id="305" r:id="rId17"/>
    <p:sldId id="304" r:id="rId18"/>
    <p:sldId id="289" r:id="rId19"/>
    <p:sldId id="293" r:id="rId20"/>
    <p:sldId id="306" r:id="rId21"/>
    <p:sldId id="277" r:id="rId22"/>
    <p:sldId id="278" r:id="rId23"/>
    <p:sldId id="290" r:id="rId24"/>
    <p:sldId id="294" r:id="rId25"/>
    <p:sldId id="295" r:id="rId26"/>
    <p:sldId id="262" r:id="rId27"/>
    <p:sldId id="284" r:id="rId28"/>
    <p:sldId id="321" r:id="rId29"/>
    <p:sldId id="269" r:id="rId30"/>
    <p:sldId id="322" r:id="rId31"/>
    <p:sldId id="309" r:id="rId32"/>
    <p:sldId id="323" r:id="rId33"/>
    <p:sldId id="310" r:id="rId34"/>
    <p:sldId id="311" r:id="rId35"/>
    <p:sldId id="312" r:id="rId36"/>
    <p:sldId id="324" r:id="rId37"/>
    <p:sldId id="313" r:id="rId38"/>
    <p:sldId id="314" r:id="rId39"/>
    <p:sldId id="325" r:id="rId40"/>
    <p:sldId id="316" r:id="rId41"/>
    <p:sldId id="317" r:id="rId42"/>
    <p:sldId id="275"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75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zh-CN" altLang="en-US"/>
              <a:t>单击此处编辑母版标题样式</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单击以编辑母版副标题样式</a:t>
            </a:r>
            <a:endParaRPr lang="en-US" dirty="0"/>
          </a:p>
        </p:txBody>
      </p:sp>
      <p:sp>
        <p:nvSpPr>
          <p:cNvPr id="4" name="Date Placeholder 3"/>
          <p:cNvSpPr>
            <a:spLocks noGrp="1"/>
          </p:cNvSpPr>
          <p:nvPr>
            <p:ph type="dt" sz="half" idx="10"/>
          </p:nvPr>
        </p:nvSpPr>
        <p:spPr>
          <a:xfrm>
            <a:off x="7983232" y="5037663"/>
            <a:ext cx="897467" cy="279400"/>
          </a:xfrm>
        </p:spPr>
        <p:txBody>
          <a:bodyPr/>
          <a:lstStyle/>
          <a:p>
            <a:fld id="{7F041C52-B046-42AD-9E3B-DF0FB456D155}" type="datetimeFigureOut">
              <a:rPr lang="zh-CN" altLang="en-US" smtClean="0"/>
              <a:t>2018/5/26</a:t>
            </a:fld>
            <a:endParaRPr lang="zh-CN" altLang="en-US"/>
          </a:p>
        </p:txBody>
      </p:sp>
      <p:sp>
        <p:nvSpPr>
          <p:cNvPr id="5" name="Footer Placeholder 4"/>
          <p:cNvSpPr>
            <a:spLocks noGrp="1"/>
          </p:cNvSpPr>
          <p:nvPr>
            <p:ph type="ftr" sz="quarter" idx="11"/>
          </p:nvPr>
        </p:nvSpPr>
        <p:spPr>
          <a:xfrm>
            <a:off x="2692397" y="5037663"/>
            <a:ext cx="5214635" cy="279400"/>
          </a:xfrm>
        </p:spPr>
        <p:txBody>
          <a:bodyPr/>
          <a:lstStyle/>
          <a:p>
            <a:endParaRPr lang="zh-CN" altLang="en-US"/>
          </a:p>
        </p:txBody>
      </p:sp>
      <p:sp>
        <p:nvSpPr>
          <p:cNvPr id="6" name="Slide Number Placeholder 5"/>
          <p:cNvSpPr>
            <a:spLocks noGrp="1"/>
          </p:cNvSpPr>
          <p:nvPr>
            <p:ph type="sldNum" sz="quarter" idx="12"/>
          </p:nvPr>
        </p:nvSpPr>
        <p:spPr>
          <a:xfrm>
            <a:off x="8956900" y="5037663"/>
            <a:ext cx="551167" cy="279400"/>
          </a:xfrm>
        </p:spPr>
        <p:txBody>
          <a:bodyPr/>
          <a:lstStyle/>
          <a:p>
            <a:fld id="{A2514134-EAF9-427B-9CF2-1447540E928C}" type="slidenum">
              <a:rPr lang="zh-CN" altLang="en-US" smtClean="0"/>
              <a:t>‹#›</a:t>
            </a:fld>
            <a:endParaRPr lang="zh-CN" alt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664487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fld id="{7F041C52-B046-42AD-9E3B-DF0FB456D155}" type="datetimeFigureOut">
              <a:rPr lang="zh-CN" altLang="en-US" smtClean="0"/>
              <a:t>2018/5/26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2514134-EAF9-427B-9CF2-1447540E928C}" type="slidenum">
              <a:rPr lang="zh-CN" altLang="en-US" smtClean="0"/>
              <a:t>‹#›</a:t>
            </a:fld>
            <a:endParaRPr lang="zh-CN" altLang="en-US"/>
          </a:p>
        </p:txBody>
      </p:sp>
    </p:spTree>
    <p:extLst>
      <p:ext uri="{BB962C8B-B14F-4D97-AF65-F5344CB8AC3E}">
        <p14:creationId xmlns:p14="http://schemas.microsoft.com/office/powerpoint/2010/main" val="1101317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7F041C52-B046-42AD-9E3B-DF0FB456D155}" type="datetimeFigureOut">
              <a:rPr lang="zh-CN" altLang="en-US" smtClean="0"/>
              <a:t>2018/5/26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2514134-EAF9-427B-9CF2-1447540E928C}" type="slidenum">
              <a:rPr lang="zh-CN" altLang="en-US" smtClean="0"/>
              <a:t>‹#›</a:t>
            </a:fld>
            <a:endParaRPr lang="zh-CN" alt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06392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zh-CN" altLang="en-US"/>
              <a:t>单击此处编辑母版标题样式</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编辑母版文本样式</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7F041C52-B046-42AD-9E3B-DF0FB456D155}" type="datetimeFigureOut">
              <a:rPr lang="zh-CN" altLang="en-US" smtClean="0"/>
              <a:t>2018/5/26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2514134-EAF9-427B-9CF2-1447540E928C}" type="slidenum">
              <a:rPr lang="zh-CN" altLang="en-US" smtClean="0"/>
              <a:t>‹#›</a:t>
            </a:fld>
            <a:endParaRPr lang="zh-CN" alt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593068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7F041C52-B046-42AD-9E3B-DF0FB456D155}" type="datetimeFigureOut">
              <a:rPr lang="zh-CN" altLang="en-US" smtClean="0"/>
              <a:t>2018/5/26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2514134-EAF9-427B-9CF2-1447540E928C}" type="slidenum">
              <a:rPr lang="zh-CN" altLang="en-US" smtClean="0"/>
              <a:t>‹#›</a:t>
            </a:fld>
            <a:endParaRPr lang="zh-CN" altLang="en-US"/>
          </a:p>
        </p:txBody>
      </p:sp>
    </p:spTree>
    <p:extLst>
      <p:ext uri="{BB962C8B-B14F-4D97-AF65-F5344CB8AC3E}">
        <p14:creationId xmlns:p14="http://schemas.microsoft.com/office/powerpoint/2010/main" val="4182684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zh-CN" altLang="en-US"/>
              <a:t>单击此处编辑母版标题样式</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7F041C52-B046-42AD-9E3B-DF0FB456D155}" type="datetimeFigureOut">
              <a:rPr lang="zh-CN" altLang="en-US" smtClean="0"/>
              <a:t>2018/5/26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2514134-EAF9-427B-9CF2-1447540E928C}" type="slidenum">
              <a:rPr lang="zh-CN" altLang="en-US" smtClean="0"/>
              <a:t>‹#›</a:t>
            </a:fld>
            <a:endParaRPr lang="zh-CN" alt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362067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zh-CN" altLang="en-US"/>
              <a:t>单击此处编辑母版标题样式</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7F041C52-B046-42AD-9E3B-DF0FB456D155}" type="datetimeFigureOut">
              <a:rPr lang="zh-CN" altLang="en-US" smtClean="0"/>
              <a:t>2018/5/26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2514134-EAF9-427B-9CF2-1447540E928C}" type="slidenum">
              <a:rPr lang="zh-CN" altLang="en-US" smtClean="0"/>
              <a:t>‹#›</a:t>
            </a:fld>
            <a:endParaRPr lang="zh-CN" alt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28184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7F041C52-B046-42AD-9E3B-DF0FB456D155}" type="datetimeFigureOut">
              <a:rPr lang="zh-CN" altLang="en-US" smtClean="0"/>
              <a:t>2018/5/26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2514134-EAF9-427B-9CF2-1447540E928C}" type="slidenum">
              <a:rPr lang="zh-CN" altLang="en-US" smtClean="0"/>
              <a:t>‹#›</a:t>
            </a:fld>
            <a:endParaRPr lang="zh-CN" alt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798235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7F041C52-B046-42AD-9E3B-DF0FB456D155}" type="datetimeFigureOut">
              <a:rPr lang="zh-CN" altLang="en-US" smtClean="0"/>
              <a:t>2018/5/26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2514134-EAF9-427B-9CF2-1447540E928C}" type="slidenum">
              <a:rPr lang="zh-CN" altLang="en-US" smtClean="0"/>
              <a:t>‹#›</a:t>
            </a:fld>
            <a:endParaRPr lang="zh-CN" alt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7118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7F041C52-B046-42AD-9E3B-DF0FB456D155}" type="datetimeFigureOut">
              <a:rPr lang="zh-CN" altLang="en-US" smtClean="0"/>
              <a:t>2018/5/26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2514134-EAF9-427B-9CF2-1447540E928C}" type="slidenum">
              <a:rPr lang="zh-CN" altLang="en-US" smtClean="0"/>
              <a:t>‹#›</a:t>
            </a:fld>
            <a:endParaRPr lang="zh-CN" altLang="en-US"/>
          </a:p>
        </p:txBody>
      </p:sp>
    </p:spTree>
    <p:extLst>
      <p:ext uri="{BB962C8B-B14F-4D97-AF65-F5344CB8AC3E}">
        <p14:creationId xmlns:p14="http://schemas.microsoft.com/office/powerpoint/2010/main" val="3347813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7F041C52-B046-42AD-9E3B-DF0FB456D155}" type="datetimeFigureOut">
              <a:rPr lang="zh-CN" altLang="en-US" smtClean="0"/>
              <a:t>2018/5/26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2514134-EAF9-427B-9CF2-1447540E928C}" type="slidenum">
              <a:rPr lang="zh-CN" altLang="en-US" smtClean="0"/>
              <a:t>‹#›</a:t>
            </a:fld>
            <a:endParaRPr lang="zh-CN" alt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10638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7F041C52-B046-42AD-9E3B-DF0FB456D155}" type="datetimeFigureOut">
              <a:rPr lang="zh-CN" altLang="en-US" smtClean="0"/>
              <a:t>2018/5/26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2514134-EAF9-427B-9CF2-1447540E928C}" type="slidenum">
              <a:rPr lang="zh-CN" altLang="en-US" smtClean="0"/>
              <a:t>‹#›</a:t>
            </a:fld>
            <a:endParaRPr lang="zh-CN" altLang="en-US"/>
          </a:p>
        </p:txBody>
      </p:sp>
    </p:spTree>
    <p:extLst>
      <p:ext uri="{BB962C8B-B14F-4D97-AF65-F5344CB8AC3E}">
        <p14:creationId xmlns:p14="http://schemas.microsoft.com/office/powerpoint/2010/main" val="4232036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7F041C52-B046-42AD-9E3B-DF0FB456D155}" type="datetimeFigureOut">
              <a:rPr lang="zh-CN" altLang="en-US" smtClean="0"/>
              <a:t>2018/5/26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2514134-EAF9-427B-9CF2-1447540E928C}" type="slidenum">
              <a:rPr lang="zh-CN" altLang="en-US" smtClean="0"/>
              <a:t>‹#›</a:t>
            </a:fld>
            <a:endParaRPr lang="zh-CN" alt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5791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7F041C52-B046-42AD-9E3B-DF0FB456D155}" type="datetimeFigureOut">
              <a:rPr lang="zh-CN" altLang="en-US" smtClean="0"/>
              <a:t>2018/5/26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2514134-EAF9-427B-9CF2-1447540E928C}" type="slidenum">
              <a:rPr lang="zh-CN" altLang="en-US" smtClean="0"/>
              <a:t>‹#›</a:t>
            </a:fld>
            <a:endParaRPr lang="zh-CN" alt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524622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041C52-B046-42AD-9E3B-DF0FB456D155}" type="datetimeFigureOut">
              <a:rPr lang="zh-CN" altLang="en-US" smtClean="0"/>
              <a:t>2018/5/26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2514134-EAF9-427B-9CF2-1447540E928C}" type="slidenum">
              <a:rPr lang="zh-CN" altLang="en-US" smtClean="0"/>
              <a:t>‹#›</a:t>
            </a:fld>
            <a:endParaRPr lang="zh-CN" altLang="en-US"/>
          </a:p>
        </p:txBody>
      </p:sp>
    </p:spTree>
    <p:extLst>
      <p:ext uri="{BB962C8B-B14F-4D97-AF65-F5344CB8AC3E}">
        <p14:creationId xmlns:p14="http://schemas.microsoft.com/office/powerpoint/2010/main" val="39560554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zh-CN" altLang="en-US"/>
              <a:t>单击此处编辑母版标题样式</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fld id="{7F041C52-B046-42AD-9E3B-DF0FB456D155}" type="datetimeFigureOut">
              <a:rPr lang="zh-CN" altLang="en-US" smtClean="0"/>
              <a:t>2018/5/26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2514134-EAF9-427B-9CF2-1447540E928C}" type="slidenum">
              <a:rPr lang="zh-CN" altLang="en-US" smtClean="0"/>
              <a:t>‹#›</a:t>
            </a:fld>
            <a:endParaRPr lang="zh-CN" alt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6783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zh-CN" altLang="en-US"/>
              <a:t>单击此处编辑母版标题样式</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fld id="{7F041C52-B046-42AD-9E3B-DF0FB456D155}" type="datetimeFigureOut">
              <a:rPr lang="zh-CN" altLang="en-US" smtClean="0"/>
              <a:t>2018/5/26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2514134-EAF9-427B-9CF2-1447540E928C}" type="slidenum">
              <a:rPr lang="zh-CN" altLang="en-US" smtClean="0"/>
              <a:t>‹#›</a:t>
            </a:fld>
            <a:endParaRPr lang="zh-CN" altLang="en-US"/>
          </a:p>
        </p:txBody>
      </p:sp>
    </p:spTree>
    <p:extLst>
      <p:ext uri="{BB962C8B-B14F-4D97-AF65-F5344CB8AC3E}">
        <p14:creationId xmlns:p14="http://schemas.microsoft.com/office/powerpoint/2010/main" val="1177832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7F041C52-B046-42AD-9E3B-DF0FB456D155}" type="datetimeFigureOut">
              <a:rPr lang="zh-CN" altLang="en-US" smtClean="0"/>
              <a:t>2018/5/26</a:t>
            </a:fld>
            <a:endParaRPr lang="zh-CN" alt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zh-CN" alt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2514134-EAF9-427B-9CF2-1447540E928C}" type="slidenum">
              <a:rPr lang="zh-CN" altLang="en-US" smtClean="0"/>
              <a:t>‹#›</a:t>
            </a:fld>
            <a:endParaRPr lang="zh-CN" altLang="en-US"/>
          </a:p>
        </p:txBody>
      </p:sp>
    </p:spTree>
    <p:extLst>
      <p:ext uri="{BB962C8B-B14F-4D97-AF65-F5344CB8AC3E}">
        <p14:creationId xmlns:p14="http://schemas.microsoft.com/office/powerpoint/2010/main" val="312793498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g@300h"/><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slideLayout" Target="../slideLayouts/slideLayout7.xml"/><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tags" Target="../tags/tag46.xml"/><Relationship Id="rId2" Type="http://schemas.openxmlformats.org/officeDocument/2006/relationships/tags" Target="../tags/tag31.xml"/><Relationship Id="rId16" Type="http://schemas.openxmlformats.org/officeDocument/2006/relationships/tags" Target="../tags/tag45.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tags" Target="../tags/tag44.xml"/><Relationship Id="rId10" Type="http://schemas.openxmlformats.org/officeDocument/2006/relationships/tags" Target="../tags/tag39.xml"/><Relationship Id="rId19" Type="http://schemas.openxmlformats.org/officeDocument/2006/relationships/image" Target="../media/image8.tmp"/><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s>
</file>

<file path=ppt/slides/_rels/slide22.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tags" Target="../tags/tag59.xml"/><Relationship Id="rId18" Type="http://schemas.openxmlformats.org/officeDocument/2006/relationships/slideLayout" Target="../slideLayouts/slideLayout7.xml"/><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tags" Target="../tags/tag58.xml"/><Relationship Id="rId17" Type="http://schemas.openxmlformats.org/officeDocument/2006/relationships/tags" Target="../tags/tag63.xml"/><Relationship Id="rId2" Type="http://schemas.openxmlformats.org/officeDocument/2006/relationships/tags" Target="../tags/tag48.xml"/><Relationship Id="rId16" Type="http://schemas.openxmlformats.org/officeDocument/2006/relationships/tags" Target="../tags/tag62.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5" Type="http://schemas.openxmlformats.org/officeDocument/2006/relationships/tags" Target="../tags/tag61.xml"/><Relationship Id="rId10" Type="http://schemas.openxmlformats.org/officeDocument/2006/relationships/tags" Target="../tags/tag56.xml"/><Relationship Id="rId19" Type="http://schemas.openxmlformats.org/officeDocument/2006/relationships/image" Target="../media/image8.tmp"/><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tags" Target="../tags/tag60.xml"/></Relationships>
</file>

<file path=ppt/slides/_rels/slide23.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tags" Target="../tags/tag76.xml"/><Relationship Id="rId18" Type="http://schemas.openxmlformats.org/officeDocument/2006/relationships/slideLayout" Target="../slideLayouts/slideLayout7.xml"/><Relationship Id="rId3" Type="http://schemas.openxmlformats.org/officeDocument/2006/relationships/tags" Target="../tags/tag66.xml"/><Relationship Id="rId7" Type="http://schemas.openxmlformats.org/officeDocument/2006/relationships/tags" Target="../tags/tag70.xml"/><Relationship Id="rId12" Type="http://schemas.openxmlformats.org/officeDocument/2006/relationships/tags" Target="../tags/tag75.xml"/><Relationship Id="rId17" Type="http://schemas.openxmlformats.org/officeDocument/2006/relationships/tags" Target="../tags/tag80.xml"/><Relationship Id="rId2" Type="http://schemas.openxmlformats.org/officeDocument/2006/relationships/tags" Target="../tags/tag65.xml"/><Relationship Id="rId16" Type="http://schemas.openxmlformats.org/officeDocument/2006/relationships/tags" Target="../tags/tag79.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tags" Target="../tags/tag74.xml"/><Relationship Id="rId5" Type="http://schemas.openxmlformats.org/officeDocument/2006/relationships/tags" Target="../tags/tag68.xml"/><Relationship Id="rId15" Type="http://schemas.openxmlformats.org/officeDocument/2006/relationships/tags" Target="../tags/tag78.xml"/><Relationship Id="rId10" Type="http://schemas.openxmlformats.org/officeDocument/2006/relationships/tags" Target="../tags/tag73.xml"/><Relationship Id="rId19" Type="http://schemas.openxmlformats.org/officeDocument/2006/relationships/image" Target="../media/image8.tmp"/><Relationship Id="rId4" Type="http://schemas.openxmlformats.org/officeDocument/2006/relationships/tags" Target="../tags/tag67.xml"/><Relationship Id="rId9" Type="http://schemas.openxmlformats.org/officeDocument/2006/relationships/tags" Target="../tags/tag72.xml"/><Relationship Id="rId14" Type="http://schemas.openxmlformats.org/officeDocument/2006/relationships/tags" Target="../tags/tag77.xml"/></Relationships>
</file>

<file path=ppt/slides/_rels/slide24.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tags" Target="../tags/tag93.xml"/><Relationship Id="rId18" Type="http://schemas.openxmlformats.org/officeDocument/2006/relationships/slideLayout" Target="../slideLayouts/slideLayout7.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tags" Target="../tags/tag92.xml"/><Relationship Id="rId17" Type="http://schemas.openxmlformats.org/officeDocument/2006/relationships/tags" Target="../tags/tag97.xml"/><Relationship Id="rId2" Type="http://schemas.openxmlformats.org/officeDocument/2006/relationships/tags" Target="../tags/tag82.xml"/><Relationship Id="rId16" Type="http://schemas.openxmlformats.org/officeDocument/2006/relationships/tags" Target="../tags/tag96.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tags" Target="../tags/tag91.xml"/><Relationship Id="rId5" Type="http://schemas.openxmlformats.org/officeDocument/2006/relationships/tags" Target="../tags/tag85.xml"/><Relationship Id="rId15" Type="http://schemas.openxmlformats.org/officeDocument/2006/relationships/tags" Target="../tags/tag95.xml"/><Relationship Id="rId10" Type="http://schemas.openxmlformats.org/officeDocument/2006/relationships/tags" Target="../tags/tag90.xml"/><Relationship Id="rId19" Type="http://schemas.openxmlformats.org/officeDocument/2006/relationships/image" Target="../media/image8.tmp"/><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tags" Target="../tags/tag94.xml"/></Relationships>
</file>

<file path=ppt/slides/_rels/slide25.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tags" Target="../tags/tag110.xml"/><Relationship Id="rId18" Type="http://schemas.openxmlformats.org/officeDocument/2006/relationships/slideLayout" Target="../slideLayouts/slideLayout7.xml"/><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tags" Target="../tags/tag109.xml"/><Relationship Id="rId17" Type="http://schemas.openxmlformats.org/officeDocument/2006/relationships/tags" Target="../tags/tag114.xml"/><Relationship Id="rId2" Type="http://schemas.openxmlformats.org/officeDocument/2006/relationships/tags" Target="../tags/tag99.xml"/><Relationship Id="rId16" Type="http://schemas.openxmlformats.org/officeDocument/2006/relationships/tags" Target="../tags/tag113.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tags" Target="../tags/tag108.xml"/><Relationship Id="rId5" Type="http://schemas.openxmlformats.org/officeDocument/2006/relationships/tags" Target="../tags/tag102.xml"/><Relationship Id="rId15" Type="http://schemas.openxmlformats.org/officeDocument/2006/relationships/tags" Target="../tags/tag112.xml"/><Relationship Id="rId10" Type="http://schemas.openxmlformats.org/officeDocument/2006/relationships/tags" Target="../tags/tag107.xml"/><Relationship Id="rId19" Type="http://schemas.openxmlformats.org/officeDocument/2006/relationships/image" Target="../media/image8.tmp"/><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tags" Target="../tags/tag111.xml"/></Relationships>
</file>

<file path=ppt/slides/_rels/slide26.xml.rels><?xml version="1.0" encoding="UTF-8" standalone="yes"?>
<Relationships xmlns="http://schemas.openxmlformats.org/package/2006/relationships"><Relationship Id="rId2" Type="http://schemas.openxmlformats.org/officeDocument/2006/relationships/image" Target="../media/image7.jpg@300h"/><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content.xuetangx.com/30640014X/video_4_4"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content.xuetangx.com/30640014X/video_4_5"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content.xuetangx.com/30640014X/video_4_8"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content.xuetangx.com/30640014X/video_4_6"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content.xuetangx.com/30640014X/video_4_7" TargetMode="External"/><Relationship Id="rId2" Type="http://schemas.openxmlformats.org/officeDocument/2006/relationships/slideLayout" Target="../slideLayouts/slideLayout2.xml"/><Relationship Id="rId1" Type="http://schemas.openxmlformats.org/officeDocument/2006/relationships/tags" Target="../tags/tag115.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tags" Target="../tags/tag29.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image" Target="../media/image8.tmp"/><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jpg@300h"/><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300h"/><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733962" y="1940404"/>
            <a:ext cx="6815669" cy="1515533"/>
          </a:xfrm>
        </p:spPr>
        <p:txBody>
          <a:bodyPr/>
          <a:lstStyle/>
          <a:p>
            <a:r>
              <a:rPr lang="en-US" altLang="zh-CN" sz="3200" b="1" dirty="0"/>
              <a:t>Lesson 4</a:t>
            </a:r>
            <a:br>
              <a:rPr lang="en-US" altLang="zh-CN" sz="3200" b="1" dirty="0"/>
            </a:br>
            <a:r>
              <a:rPr lang="en-US" altLang="zh-CN" sz="3200" b="1" dirty="0"/>
              <a:t>Why Do You Want to Learn English</a:t>
            </a:r>
            <a:endParaRPr lang="zh-CN" altLang="en-US" sz="3200" b="1" dirty="0"/>
          </a:p>
        </p:txBody>
      </p:sp>
    </p:spTree>
    <p:extLst>
      <p:ext uri="{BB962C8B-B14F-4D97-AF65-F5344CB8AC3E}">
        <p14:creationId xmlns:p14="http://schemas.microsoft.com/office/powerpoint/2010/main" val="6146663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98452" y="2441103"/>
            <a:ext cx="9601196" cy="3719181"/>
          </a:xfrm>
        </p:spPr>
        <p:txBody>
          <a:bodyPr>
            <a:noAutofit/>
          </a:bodyPr>
          <a:lstStyle/>
          <a:p>
            <a:pPr algn="just"/>
            <a:r>
              <a:rPr lang="en-US" altLang="zh-CN" sz="3200" dirty="0"/>
              <a:t>Learning a language can be so much </a:t>
            </a:r>
            <a:r>
              <a:rPr lang="en-US" altLang="zh-CN" sz="3200" b="1" dirty="0">
                <a:solidFill>
                  <a:srgbClr val="FF0000"/>
                </a:solidFill>
              </a:rPr>
              <a:t>fun</a:t>
            </a:r>
            <a:r>
              <a:rPr lang="en-US" altLang="zh-CN" sz="3200" dirty="0"/>
              <a:t>. </a:t>
            </a:r>
          </a:p>
          <a:p>
            <a:pPr algn="just"/>
            <a:r>
              <a:rPr lang="en-US" altLang="zh-CN" sz="3200" dirty="0"/>
              <a:t>Some people learn them in order to meet new people from around the world. </a:t>
            </a:r>
          </a:p>
          <a:p>
            <a:pPr algn="just"/>
            <a:r>
              <a:rPr lang="en-US" altLang="zh-CN" sz="3200" dirty="0"/>
              <a:t>It’s also </a:t>
            </a:r>
            <a:r>
              <a:rPr lang="en-US" altLang="zh-CN" sz="3200" b="1" dirty="0">
                <a:solidFill>
                  <a:srgbClr val="FF0000"/>
                </a:solidFill>
              </a:rPr>
              <a:t>fun</a:t>
            </a:r>
            <a:r>
              <a:rPr lang="en-US" altLang="zh-CN" sz="3200" dirty="0"/>
              <a:t> to learn about other cultures and their traditions. Maybe you like the culture, the country and even have a desire to even live or visit there. </a:t>
            </a:r>
          </a:p>
        </p:txBody>
      </p:sp>
      <p:sp>
        <p:nvSpPr>
          <p:cNvPr id="5" name="标题 1"/>
          <p:cNvSpPr>
            <a:spLocks noGrp="1"/>
          </p:cNvSpPr>
          <p:nvPr>
            <p:ph type="title"/>
          </p:nvPr>
        </p:nvSpPr>
        <p:spPr>
          <a:xfrm>
            <a:off x="1298452" y="506644"/>
            <a:ext cx="9601196" cy="1303867"/>
          </a:xfrm>
        </p:spPr>
        <p:txBody>
          <a:bodyPr>
            <a:normAutofit/>
          </a:bodyPr>
          <a:lstStyle/>
          <a:p>
            <a:r>
              <a:rPr lang="en-US" altLang="zh-CN" b="1" dirty="0"/>
              <a:t>Text:  Why Do You Learn English</a:t>
            </a:r>
            <a:endParaRPr lang="zh-CN" altLang="en-US" b="1" dirty="0"/>
          </a:p>
        </p:txBody>
      </p:sp>
    </p:spTree>
    <p:extLst>
      <p:ext uri="{BB962C8B-B14F-4D97-AF65-F5344CB8AC3E}">
        <p14:creationId xmlns:p14="http://schemas.microsoft.com/office/powerpoint/2010/main" val="37640810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98452" y="2441103"/>
            <a:ext cx="9601196" cy="3719181"/>
          </a:xfrm>
        </p:spPr>
        <p:txBody>
          <a:bodyPr>
            <a:noAutofit/>
          </a:bodyPr>
          <a:lstStyle/>
          <a:p>
            <a:pPr algn="just"/>
            <a:r>
              <a:rPr lang="en-US" altLang="zh-CN" sz="3200" dirty="0" smtClean="0"/>
              <a:t>As </a:t>
            </a:r>
            <a:r>
              <a:rPr lang="en-US" altLang="zh-CN" sz="3200" dirty="0"/>
              <a:t>well as being </a:t>
            </a:r>
            <a:r>
              <a:rPr lang="en-US" altLang="zh-CN" sz="3200" b="1" dirty="0">
                <a:solidFill>
                  <a:srgbClr val="FF0000"/>
                </a:solidFill>
              </a:rPr>
              <a:t>useful</a:t>
            </a:r>
            <a:r>
              <a:rPr lang="en-US" altLang="zh-CN" sz="3200" dirty="0"/>
              <a:t> and </a:t>
            </a:r>
            <a:r>
              <a:rPr lang="en-US" altLang="zh-CN" sz="3200" b="1" dirty="0">
                <a:solidFill>
                  <a:srgbClr val="FF0000"/>
                </a:solidFill>
              </a:rPr>
              <a:t>fun</a:t>
            </a:r>
            <a:r>
              <a:rPr lang="en-US" altLang="zh-CN" sz="3200" dirty="0"/>
              <a:t>, learning a language helps improve your memory, and </a:t>
            </a:r>
            <a:r>
              <a:rPr lang="en-US" altLang="zh-CN" sz="3200" b="1" dirty="0"/>
              <a:t>decision-making</a:t>
            </a:r>
            <a:r>
              <a:rPr lang="en-US" altLang="zh-CN" sz="3200" dirty="0"/>
              <a:t> skills</a:t>
            </a:r>
            <a:r>
              <a:rPr lang="en-US" altLang="zh-CN" sz="3200" dirty="0" smtClean="0"/>
              <a:t>.</a:t>
            </a:r>
          </a:p>
          <a:p>
            <a:pPr algn="just"/>
            <a:r>
              <a:rPr lang="en-US" altLang="zh-CN" sz="3200" dirty="0"/>
              <a:t>As a </a:t>
            </a:r>
            <a:r>
              <a:rPr lang="en-US" altLang="zh-CN" sz="3200" b="1" dirty="0"/>
              <a:t>required course </a:t>
            </a:r>
            <a:r>
              <a:rPr lang="en-US" altLang="zh-CN" sz="3200" dirty="0"/>
              <a:t>of schools at different levels in China, and as an item to be tested at different stages of one’s learning and working life, English is with us the whole way through our lives.</a:t>
            </a:r>
          </a:p>
        </p:txBody>
      </p:sp>
      <p:sp>
        <p:nvSpPr>
          <p:cNvPr id="5" name="标题 1"/>
          <p:cNvSpPr>
            <a:spLocks noGrp="1"/>
          </p:cNvSpPr>
          <p:nvPr>
            <p:ph type="title"/>
          </p:nvPr>
        </p:nvSpPr>
        <p:spPr>
          <a:xfrm>
            <a:off x="1298452" y="506644"/>
            <a:ext cx="9601196" cy="1303867"/>
          </a:xfrm>
        </p:spPr>
        <p:txBody>
          <a:bodyPr>
            <a:normAutofit/>
          </a:bodyPr>
          <a:lstStyle/>
          <a:p>
            <a:r>
              <a:rPr lang="en-US" altLang="zh-CN" b="1" dirty="0"/>
              <a:t>Text:  Why Do You Learn English</a:t>
            </a:r>
            <a:endParaRPr lang="zh-CN" altLang="en-US" b="1" dirty="0"/>
          </a:p>
        </p:txBody>
      </p:sp>
    </p:spTree>
    <p:extLst>
      <p:ext uri="{BB962C8B-B14F-4D97-AF65-F5344CB8AC3E}">
        <p14:creationId xmlns:p14="http://schemas.microsoft.com/office/powerpoint/2010/main" val="7703092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E8E61C3-2E30-4468-83F0-4850D780EAB9}"/>
              </a:ext>
            </a:extLst>
          </p:cNvPr>
          <p:cNvSpPr>
            <a:spLocks noGrp="1"/>
          </p:cNvSpPr>
          <p:nvPr>
            <p:ph idx="1"/>
          </p:nvPr>
        </p:nvSpPr>
        <p:spPr/>
        <p:txBody>
          <a:bodyPr>
            <a:normAutofit/>
          </a:bodyPr>
          <a:lstStyle/>
          <a:p>
            <a:r>
              <a:rPr lang="en-US" altLang="zh-CN" sz="3200" dirty="0" smtClean="0"/>
              <a:t>Students</a:t>
            </a:r>
            <a:r>
              <a:rPr lang="en-US" altLang="zh-CN" sz="3200" dirty="0"/>
              <a:t>’ performance in learning English and in taking English tests is </a:t>
            </a:r>
            <a:r>
              <a:rPr lang="en-US" altLang="zh-CN" sz="3200" b="1" dirty="0"/>
              <a:t>of vital performance </a:t>
            </a:r>
            <a:r>
              <a:rPr lang="en-US" altLang="zh-CN" sz="3200" dirty="0"/>
              <a:t>importance to achievements at school and to their opportunities for further learning. In fact, English is an influential factor that affects the </a:t>
            </a:r>
            <a:r>
              <a:rPr lang="en-US" altLang="zh-CN" sz="3200" b="1" dirty="0"/>
              <a:t>quality of life</a:t>
            </a:r>
            <a:r>
              <a:rPr lang="en-US" altLang="zh-CN" sz="3200" dirty="0"/>
              <a:t>.</a:t>
            </a:r>
          </a:p>
          <a:p>
            <a:endParaRPr lang="zh-CN" altLang="en-US" sz="2800" dirty="0"/>
          </a:p>
        </p:txBody>
      </p:sp>
      <p:sp>
        <p:nvSpPr>
          <p:cNvPr id="4" name="标题 1">
            <a:extLst>
              <a:ext uri="{FF2B5EF4-FFF2-40B4-BE49-F238E27FC236}">
                <a16:creationId xmlns:a16="http://schemas.microsoft.com/office/drawing/2014/main" id="{0FF5E5BD-7BD8-4578-8A39-EA99B17AA10E}"/>
              </a:ext>
            </a:extLst>
          </p:cNvPr>
          <p:cNvSpPr>
            <a:spLocks noGrp="1"/>
          </p:cNvSpPr>
          <p:nvPr>
            <p:ph type="title"/>
          </p:nvPr>
        </p:nvSpPr>
        <p:spPr/>
        <p:txBody>
          <a:bodyPr>
            <a:normAutofit/>
          </a:bodyPr>
          <a:lstStyle/>
          <a:p>
            <a:r>
              <a:rPr lang="en-US" altLang="zh-CN" b="1" dirty="0"/>
              <a:t>Text:  Why Do You Learn English</a:t>
            </a:r>
            <a:endParaRPr lang="zh-CN" altLang="en-US" b="1" dirty="0"/>
          </a:p>
        </p:txBody>
      </p:sp>
    </p:spTree>
    <p:extLst>
      <p:ext uri="{BB962C8B-B14F-4D97-AF65-F5344CB8AC3E}">
        <p14:creationId xmlns:p14="http://schemas.microsoft.com/office/powerpoint/2010/main" val="33843567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algn="just"/>
            <a:r>
              <a:rPr lang="en-US" altLang="zh-CN" sz="3200" dirty="0"/>
              <a:t>English is </a:t>
            </a:r>
            <a:r>
              <a:rPr lang="en-US" altLang="zh-CN" sz="3200" b="1" dirty="0"/>
              <a:t>a global language</a:t>
            </a:r>
            <a:r>
              <a:rPr lang="en-US" altLang="zh-CN" sz="3200" dirty="0"/>
              <a:t>. We simply have many more </a:t>
            </a:r>
            <a:r>
              <a:rPr lang="en-US" altLang="zh-CN" sz="3200" b="1" dirty="0"/>
              <a:t>options</a:t>
            </a:r>
            <a:r>
              <a:rPr lang="en-US" altLang="zh-CN" sz="3200" dirty="0"/>
              <a:t>, and those options can help you in life. </a:t>
            </a:r>
          </a:p>
          <a:p>
            <a:pPr algn="just"/>
            <a:r>
              <a:rPr lang="en-US" altLang="zh-CN" sz="3200" dirty="0"/>
              <a:t>Like it or not, it is here with us, helping us lead a richer and happier life through a different </a:t>
            </a:r>
            <a:r>
              <a:rPr lang="en-US" altLang="zh-CN" sz="3200" b="1" dirty="0"/>
              <a:t>perspective</a:t>
            </a:r>
            <a:r>
              <a:rPr lang="en-US" altLang="zh-CN" sz="3200" dirty="0"/>
              <a:t>.</a:t>
            </a:r>
          </a:p>
          <a:p>
            <a:endParaRPr lang="zh-CN" altLang="en-US" sz="2800" dirty="0"/>
          </a:p>
        </p:txBody>
      </p:sp>
      <p:sp>
        <p:nvSpPr>
          <p:cNvPr id="4" name="标题 1"/>
          <p:cNvSpPr>
            <a:spLocks noGrp="1"/>
          </p:cNvSpPr>
          <p:nvPr>
            <p:ph type="title"/>
          </p:nvPr>
        </p:nvSpPr>
        <p:spPr>
          <a:xfrm>
            <a:off x="1295402" y="982132"/>
            <a:ext cx="9601196" cy="1303867"/>
          </a:xfrm>
        </p:spPr>
        <p:txBody>
          <a:bodyPr>
            <a:normAutofit/>
          </a:bodyPr>
          <a:lstStyle/>
          <a:p>
            <a:r>
              <a:rPr lang="en-US" altLang="zh-CN" b="1" dirty="0"/>
              <a:t>Text:  Why Do You Learn English</a:t>
            </a:r>
            <a:endParaRPr lang="zh-CN" altLang="en-US" b="1" dirty="0"/>
          </a:p>
        </p:txBody>
      </p:sp>
    </p:spTree>
    <p:extLst>
      <p:ext uri="{BB962C8B-B14F-4D97-AF65-F5344CB8AC3E}">
        <p14:creationId xmlns:p14="http://schemas.microsoft.com/office/powerpoint/2010/main" val="7392251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Words and Phrases </a:t>
            </a:r>
          </a:p>
        </p:txBody>
      </p:sp>
      <p:sp>
        <p:nvSpPr>
          <p:cNvPr id="3" name="内容占位符 2"/>
          <p:cNvSpPr>
            <a:spLocks noGrp="1"/>
          </p:cNvSpPr>
          <p:nvPr>
            <p:ph idx="1"/>
          </p:nvPr>
        </p:nvSpPr>
        <p:spPr>
          <a:xfrm>
            <a:off x="955963" y="2590799"/>
            <a:ext cx="9940635" cy="2895601"/>
          </a:xfrm>
        </p:spPr>
        <p:txBody>
          <a:bodyPr>
            <a:noAutofit/>
          </a:bodyPr>
          <a:lstStyle/>
          <a:p>
            <a:pPr marL="457200" lvl="1" indent="0" algn="just">
              <a:buNone/>
            </a:pPr>
            <a:r>
              <a:rPr lang="en-US" altLang="zh-CN" sz="3200" b="1" dirty="0"/>
              <a:t>1 </a:t>
            </a:r>
            <a:r>
              <a:rPr lang="en-US" altLang="zh-CN" sz="3200" b="1" dirty="0" smtClean="0"/>
              <a:t>gain </a:t>
            </a:r>
            <a:r>
              <a:rPr lang="en-US" altLang="zh-CN" sz="3200" dirty="0" smtClean="0"/>
              <a:t>v</a:t>
            </a:r>
            <a:r>
              <a:rPr lang="en-US" altLang="zh-CN" sz="3200" dirty="0"/>
              <a:t>. to get something that is useful, that </a:t>
            </a:r>
            <a:r>
              <a:rPr lang="en-US" altLang="zh-CN" sz="3200" dirty="0" smtClean="0"/>
              <a:t>gives you </a:t>
            </a:r>
            <a:r>
              <a:rPr lang="en-US" altLang="zh-CN" sz="3200" dirty="0"/>
              <a:t>an advantage, or </a:t>
            </a:r>
            <a:r>
              <a:rPr lang="en-US" altLang="zh-CN" sz="3200" dirty="0" smtClean="0"/>
              <a:t>that </a:t>
            </a:r>
            <a:r>
              <a:rPr lang="en-US" altLang="zh-CN" sz="3200" dirty="0"/>
              <a:t>is in some way positive, especially over a period of time </a:t>
            </a:r>
          </a:p>
          <a:p>
            <a:pPr marL="457200" lvl="1" indent="0" algn="just">
              <a:buNone/>
            </a:pPr>
            <a:r>
              <a:rPr lang="en-US" altLang="zh-CN" sz="3200" b="1" dirty="0"/>
              <a:t>2 </a:t>
            </a:r>
            <a:r>
              <a:rPr lang="en-US" altLang="zh-CN" sz="3200" b="1" dirty="0" smtClean="0"/>
              <a:t>Google </a:t>
            </a:r>
            <a:r>
              <a:rPr lang="en-US" altLang="zh-CN" sz="3200" dirty="0" smtClean="0"/>
              <a:t>v</a:t>
            </a:r>
            <a:r>
              <a:rPr lang="en-US" altLang="zh-CN" sz="3200" dirty="0"/>
              <a:t>. to search for something on the Internet using the </a:t>
            </a:r>
            <a:r>
              <a:rPr lang="en-US" altLang="zh-CN" sz="3200" dirty="0" smtClean="0"/>
              <a:t>Google</a:t>
            </a:r>
            <a:endParaRPr lang="en-US" altLang="zh-CN" sz="3200" dirty="0"/>
          </a:p>
        </p:txBody>
      </p:sp>
      <p:sp>
        <p:nvSpPr>
          <p:cNvPr id="4" name="标题 1">
            <a:extLst>
              <a:ext uri="{FF2B5EF4-FFF2-40B4-BE49-F238E27FC236}">
                <a16:creationId xmlns:a16="http://schemas.microsoft.com/office/drawing/2014/main" id="{34D99AFA-5761-4BD6-B972-58A2257BD996}"/>
              </a:ext>
            </a:extLst>
          </p:cNvPr>
          <p:cNvSpPr txBox="1">
            <a:spLocks/>
          </p:cNvSpPr>
          <p:nvPr/>
        </p:nvSpPr>
        <p:spPr>
          <a:xfrm>
            <a:off x="1447802" y="1134532"/>
            <a:ext cx="9601196" cy="1303867"/>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zh-CN" altLang="en-US" b="1" dirty="0"/>
          </a:p>
        </p:txBody>
      </p:sp>
    </p:spTree>
    <p:extLst>
      <p:ext uri="{BB962C8B-B14F-4D97-AF65-F5344CB8AC3E}">
        <p14:creationId xmlns:p14="http://schemas.microsoft.com/office/powerpoint/2010/main" val="35527207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Words and Phrases </a:t>
            </a:r>
          </a:p>
        </p:txBody>
      </p:sp>
      <p:sp>
        <p:nvSpPr>
          <p:cNvPr id="3" name="内容占位符 2"/>
          <p:cNvSpPr>
            <a:spLocks noGrp="1"/>
          </p:cNvSpPr>
          <p:nvPr>
            <p:ph idx="1"/>
          </p:nvPr>
        </p:nvSpPr>
        <p:spPr>
          <a:xfrm>
            <a:off x="955963" y="2590799"/>
            <a:ext cx="9940635" cy="3525213"/>
          </a:xfrm>
        </p:spPr>
        <p:txBody>
          <a:bodyPr>
            <a:noAutofit/>
          </a:bodyPr>
          <a:lstStyle/>
          <a:p>
            <a:pPr marL="457200" lvl="1" indent="0" algn="just">
              <a:buNone/>
            </a:pPr>
            <a:r>
              <a:rPr lang="en-US" altLang="zh-CN" sz="3200" b="1" dirty="0" smtClean="0"/>
              <a:t>3 </a:t>
            </a:r>
            <a:r>
              <a:rPr lang="en-US" altLang="zh-CN" sz="3200" b="1" dirty="0"/>
              <a:t>decision-making</a:t>
            </a:r>
            <a:r>
              <a:rPr lang="en-US" altLang="zh-CN" sz="3200" dirty="0"/>
              <a:t>   n. the process of making choices, esp. important choices</a:t>
            </a:r>
          </a:p>
          <a:p>
            <a:pPr marL="457200" lvl="1" indent="0" algn="just">
              <a:buNone/>
            </a:pPr>
            <a:r>
              <a:rPr lang="en-US" altLang="zh-CN" sz="3200" b="1" dirty="0"/>
              <a:t>4 </a:t>
            </a:r>
            <a:r>
              <a:rPr lang="en-US" altLang="zh-CN" sz="3200" b="1" dirty="0" smtClean="0"/>
              <a:t>require</a:t>
            </a:r>
            <a:r>
              <a:rPr lang="en-US" altLang="zh-CN" sz="3200" dirty="0" smtClean="0"/>
              <a:t> </a:t>
            </a:r>
            <a:r>
              <a:rPr lang="en-US" altLang="zh-CN" sz="3200" b="1" i="1" dirty="0" smtClean="0"/>
              <a:t>v</a:t>
            </a:r>
            <a:r>
              <a:rPr lang="en-US" altLang="zh-CN" sz="3200" dirty="0"/>
              <a:t>. to need something or make something </a:t>
            </a:r>
            <a:r>
              <a:rPr lang="en-US" altLang="zh-CN" sz="3200" dirty="0" smtClean="0"/>
              <a:t>necessary </a:t>
            </a:r>
          </a:p>
          <a:p>
            <a:pPr marL="457200" lvl="1" indent="0" algn="just">
              <a:buNone/>
            </a:pPr>
            <a:r>
              <a:rPr lang="en-US" altLang="zh-CN" sz="3200" b="1" dirty="0" smtClean="0"/>
              <a:t>5 vital a</a:t>
            </a:r>
            <a:r>
              <a:rPr lang="en-US" altLang="zh-CN" sz="3200" dirty="0"/>
              <a:t>. necessary for the success or continued existence of something; </a:t>
            </a:r>
            <a:r>
              <a:rPr lang="en-US" altLang="zh-CN" sz="3200" dirty="0" smtClean="0"/>
              <a:t>extremely </a:t>
            </a:r>
            <a:r>
              <a:rPr lang="en-US" altLang="zh-CN" sz="3200" dirty="0"/>
              <a:t>important </a:t>
            </a:r>
          </a:p>
        </p:txBody>
      </p:sp>
      <p:sp>
        <p:nvSpPr>
          <p:cNvPr id="4" name="标题 1">
            <a:extLst>
              <a:ext uri="{FF2B5EF4-FFF2-40B4-BE49-F238E27FC236}">
                <a16:creationId xmlns:a16="http://schemas.microsoft.com/office/drawing/2014/main" id="{34D99AFA-5761-4BD6-B972-58A2257BD996}"/>
              </a:ext>
            </a:extLst>
          </p:cNvPr>
          <p:cNvSpPr txBox="1">
            <a:spLocks/>
          </p:cNvSpPr>
          <p:nvPr/>
        </p:nvSpPr>
        <p:spPr>
          <a:xfrm>
            <a:off x="1447802" y="1134532"/>
            <a:ext cx="9601196" cy="1303867"/>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zh-CN" altLang="en-US" b="1" dirty="0"/>
          </a:p>
        </p:txBody>
      </p:sp>
    </p:spTree>
    <p:extLst>
      <p:ext uri="{BB962C8B-B14F-4D97-AF65-F5344CB8AC3E}">
        <p14:creationId xmlns:p14="http://schemas.microsoft.com/office/powerpoint/2010/main" val="1099395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Practice these 5 words</a:t>
            </a:r>
          </a:p>
        </p:txBody>
      </p:sp>
      <p:sp>
        <p:nvSpPr>
          <p:cNvPr id="3" name="内容占位符 2"/>
          <p:cNvSpPr>
            <a:spLocks noGrp="1"/>
          </p:cNvSpPr>
          <p:nvPr>
            <p:ph idx="1"/>
          </p:nvPr>
        </p:nvSpPr>
        <p:spPr>
          <a:xfrm>
            <a:off x="955963" y="2590799"/>
            <a:ext cx="9940635" cy="3525213"/>
          </a:xfrm>
        </p:spPr>
        <p:txBody>
          <a:bodyPr>
            <a:noAutofit/>
          </a:bodyPr>
          <a:lstStyle/>
          <a:p>
            <a:pPr marL="457200" lvl="1" indent="0" algn="just">
              <a:buNone/>
            </a:pPr>
            <a:r>
              <a:rPr lang="en-US" altLang="zh-CN" sz="3200" b="1" dirty="0"/>
              <a:t>1 gain</a:t>
            </a:r>
            <a:r>
              <a:rPr lang="en-US" altLang="zh-CN" sz="3200" dirty="0"/>
              <a:t>    </a:t>
            </a:r>
            <a:r>
              <a:rPr lang="en-US" altLang="zh-CN" sz="3200" b="1" dirty="0"/>
              <a:t>2 Google</a:t>
            </a:r>
            <a:r>
              <a:rPr lang="en-US" altLang="zh-CN" sz="3200" dirty="0"/>
              <a:t> </a:t>
            </a:r>
            <a:r>
              <a:rPr lang="en-US" altLang="zh-CN" sz="3200" b="1" dirty="0" smtClean="0"/>
              <a:t>3 </a:t>
            </a:r>
            <a:r>
              <a:rPr lang="en-US" altLang="zh-CN" sz="3200" b="1" dirty="0"/>
              <a:t>decision-making</a:t>
            </a:r>
            <a:r>
              <a:rPr lang="en-US" altLang="zh-CN" sz="3200" dirty="0"/>
              <a:t>   </a:t>
            </a:r>
            <a:r>
              <a:rPr lang="en-US" altLang="zh-CN" sz="3200" b="1" dirty="0" smtClean="0"/>
              <a:t>4 </a:t>
            </a:r>
            <a:r>
              <a:rPr lang="en-US" altLang="zh-CN" sz="3200" b="1" dirty="0"/>
              <a:t>require</a:t>
            </a:r>
            <a:r>
              <a:rPr lang="en-US" altLang="zh-CN" sz="3200" dirty="0"/>
              <a:t> </a:t>
            </a:r>
            <a:r>
              <a:rPr lang="en-US" altLang="zh-CN" sz="3200" b="1" dirty="0" smtClean="0"/>
              <a:t>5 </a:t>
            </a:r>
            <a:r>
              <a:rPr lang="en-US" altLang="zh-CN" sz="3200" b="1" dirty="0"/>
              <a:t>vital     </a:t>
            </a:r>
          </a:p>
          <a:p>
            <a:pPr marL="457200" lvl="1" indent="0" algn="just">
              <a:buNone/>
            </a:pPr>
            <a:endParaRPr lang="en-US" altLang="zh-CN" sz="3200" b="1" dirty="0"/>
          </a:p>
          <a:p>
            <a:pPr marL="457200" lvl="1" indent="0" algn="just">
              <a:buNone/>
            </a:pPr>
            <a:r>
              <a:rPr lang="en-US" altLang="zh-CN" sz="3200" b="1" dirty="0">
                <a:solidFill>
                  <a:srgbClr val="FF0000"/>
                </a:solidFill>
              </a:rPr>
              <a:t>Gaining</a:t>
            </a:r>
            <a:r>
              <a:rPr lang="en-US" altLang="zh-CN" sz="3200" b="1" dirty="0"/>
              <a:t> knowledge via </a:t>
            </a:r>
            <a:r>
              <a:rPr lang="en-US" altLang="zh-CN" sz="3200" b="1" dirty="0">
                <a:solidFill>
                  <a:srgbClr val="FF0000"/>
                </a:solidFill>
              </a:rPr>
              <a:t>google</a:t>
            </a:r>
            <a:r>
              <a:rPr lang="en-US" altLang="zh-CN" sz="3200" b="1" dirty="0"/>
              <a:t> or other social media is </a:t>
            </a:r>
            <a:r>
              <a:rPr lang="en-US" altLang="zh-CN" sz="3200" b="1" dirty="0">
                <a:solidFill>
                  <a:srgbClr val="FF0000"/>
                </a:solidFill>
              </a:rPr>
              <a:t>vital</a:t>
            </a:r>
            <a:r>
              <a:rPr lang="en-US" altLang="zh-CN" sz="3200" b="1" dirty="0"/>
              <a:t> for </a:t>
            </a:r>
            <a:r>
              <a:rPr lang="en-US" altLang="zh-CN" sz="3200" b="1" dirty="0">
                <a:solidFill>
                  <a:srgbClr val="FF0000"/>
                </a:solidFill>
              </a:rPr>
              <a:t>making decisions</a:t>
            </a:r>
            <a:r>
              <a:rPr lang="en-US" altLang="zh-CN" sz="3200" b="1" dirty="0"/>
              <a:t>, for it </a:t>
            </a:r>
            <a:r>
              <a:rPr lang="en-US" altLang="zh-CN" sz="3200" b="1" dirty="0">
                <a:solidFill>
                  <a:srgbClr val="FF0000"/>
                </a:solidFill>
              </a:rPr>
              <a:t>requires</a:t>
            </a:r>
            <a:r>
              <a:rPr lang="en-US" altLang="zh-CN" sz="3200" b="1" dirty="0"/>
              <a:t>  the skills of reading fast, and identifying key information from many sources of information.       </a:t>
            </a:r>
            <a:endParaRPr lang="en-US" altLang="zh-CN" sz="3200" dirty="0"/>
          </a:p>
        </p:txBody>
      </p:sp>
      <p:sp>
        <p:nvSpPr>
          <p:cNvPr id="4" name="标题 1">
            <a:extLst>
              <a:ext uri="{FF2B5EF4-FFF2-40B4-BE49-F238E27FC236}">
                <a16:creationId xmlns:a16="http://schemas.microsoft.com/office/drawing/2014/main" id="{34D99AFA-5761-4BD6-B972-58A2257BD996}"/>
              </a:ext>
            </a:extLst>
          </p:cNvPr>
          <p:cNvSpPr txBox="1">
            <a:spLocks/>
          </p:cNvSpPr>
          <p:nvPr/>
        </p:nvSpPr>
        <p:spPr>
          <a:xfrm>
            <a:off x="1447802" y="1134532"/>
            <a:ext cx="9601196" cy="1303867"/>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zh-CN" altLang="en-US" b="1" dirty="0"/>
          </a:p>
        </p:txBody>
      </p:sp>
    </p:spTree>
    <p:extLst>
      <p:ext uri="{BB962C8B-B14F-4D97-AF65-F5344CB8AC3E}">
        <p14:creationId xmlns:p14="http://schemas.microsoft.com/office/powerpoint/2010/main" val="20688260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Words and Phrases </a:t>
            </a:r>
          </a:p>
        </p:txBody>
      </p:sp>
      <p:sp>
        <p:nvSpPr>
          <p:cNvPr id="3" name="内容占位符 2"/>
          <p:cNvSpPr>
            <a:spLocks noGrp="1"/>
          </p:cNvSpPr>
          <p:nvPr>
            <p:ph idx="1"/>
          </p:nvPr>
        </p:nvSpPr>
        <p:spPr>
          <a:xfrm>
            <a:off x="1295402" y="2667768"/>
            <a:ext cx="9601196" cy="2998740"/>
          </a:xfrm>
        </p:spPr>
        <p:txBody>
          <a:bodyPr>
            <a:noAutofit/>
          </a:bodyPr>
          <a:lstStyle/>
          <a:p>
            <a:pPr marL="457200" lvl="1" indent="0" algn="just">
              <a:buNone/>
            </a:pPr>
            <a:r>
              <a:rPr lang="en-US" altLang="zh-CN" sz="3200" b="1" dirty="0"/>
              <a:t>6 importance</a:t>
            </a:r>
            <a:r>
              <a:rPr lang="en-US" altLang="zh-CN" sz="3200" dirty="0"/>
              <a:t> n. the quality of being important </a:t>
            </a:r>
          </a:p>
          <a:p>
            <a:pPr marL="457200" lvl="1" indent="0" algn="just">
              <a:buNone/>
            </a:pPr>
            <a:r>
              <a:rPr lang="en-US" altLang="zh-CN" sz="3200" b="1" dirty="0"/>
              <a:t>7 quality </a:t>
            </a:r>
            <a:r>
              <a:rPr lang="en-US" altLang="zh-CN" sz="3200" dirty="0"/>
              <a:t>n. how good or bad something is </a:t>
            </a:r>
          </a:p>
          <a:p>
            <a:pPr marL="457200" lvl="1" indent="0" algn="just">
              <a:buNone/>
            </a:pPr>
            <a:r>
              <a:rPr lang="en-US" altLang="zh-CN" sz="3200" b="1" dirty="0"/>
              <a:t>8 global</a:t>
            </a:r>
            <a:r>
              <a:rPr lang="en-US" altLang="zh-CN" sz="3200" dirty="0"/>
              <a:t> a. relating to the whole world </a:t>
            </a:r>
          </a:p>
          <a:p>
            <a:pPr marL="457200" lvl="1" indent="0" algn="just">
              <a:buNone/>
            </a:pPr>
            <a:r>
              <a:rPr lang="en-US" altLang="zh-CN" sz="3200" b="1" dirty="0"/>
              <a:t>9 option </a:t>
            </a:r>
            <a:r>
              <a:rPr lang="en-US" altLang="zh-CN" sz="3200" dirty="0"/>
              <a:t>n. one thing which can be chosen from a set of possibilities, or the freedom to make a choice </a:t>
            </a:r>
          </a:p>
          <a:p>
            <a:pPr lvl="1" algn="just"/>
            <a:endParaRPr lang="en-US" altLang="zh-CN" sz="3200" b="1" dirty="0"/>
          </a:p>
        </p:txBody>
      </p:sp>
    </p:spTree>
    <p:extLst>
      <p:ext uri="{BB962C8B-B14F-4D97-AF65-F5344CB8AC3E}">
        <p14:creationId xmlns:p14="http://schemas.microsoft.com/office/powerpoint/2010/main" val="10786921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Practice these 4 words</a:t>
            </a:r>
          </a:p>
        </p:txBody>
      </p:sp>
      <p:sp>
        <p:nvSpPr>
          <p:cNvPr id="3" name="内容占位符 2"/>
          <p:cNvSpPr>
            <a:spLocks noGrp="1"/>
          </p:cNvSpPr>
          <p:nvPr>
            <p:ph idx="1"/>
          </p:nvPr>
        </p:nvSpPr>
        <p:spPr>
          <a:xfrm>
            <a:off x="1074421" y="2443325"/>
            <a:ext cx="10535688" cy="3721948"/>
          </a:xfrm>
        </p:spPr>
        <p:txBody>
          <a:bodyPr>
            <a:noAutofit/>
          </a:bodyPr>
          <a:lstStyle/>
          <a:p>
            <a:pPr marL="457200" lvl="1" indent="0" algn="just">
              <a:buNone/>
            </a:pPr>
            <a:r>
              <a:rPr lang="en-US" altLang="zh-CN" sz="3200" b="1" dirty="0"/>
              <a:t>6 importance</a:t>
            </a:r>
            <a:r>
              <a:rPr lang="en-US" altLang="zh-CN" sz="3200" dirty="0"/>
              <a:t> 			5 synonyms</a:t>
            </a:r>
          </a:p>
          <a:p>
            <a:pPr marL="457200" lvl="1" indent="0" algn="just">
              <a:buNone/>
            </a:pPr>
            <a:r>
              <a:rPr lang="en-US" altLang="zh-CN" sz="3200" b="1" dirty="0"/>
              <a:t>7 quality 					</a:t>
            </a:r>
            <a:r>
              <a:rPr lang="en-US" altLang="zh-CN" sz="3200" dirty="0"/>
              <a:t>quantity,  volume, </a:t>
            </a:r>
          </a:p>
          <a:p>
            <a:pPr marL="457200" lvl="1" indent="0" algn="just">
              <a:buNone/>
            </a:pPr>
            <a:r>
              <a:rPr lang="en-US" altLang="zh-CN" sz="3200" b="1" dirty="0"/>
              <a:t>8 global</a:t>
            </a:r>
            <a:r>
              <a:rPr lang="en-US" altLang="zh-CN" sz="3200" dirty="0"/>
              <a:t> 					local, urban, rural, </a:t>
            </a:r>
          </a:p>
          <a:p>
            <a:pPr marL="457200" lvl="1" indent="0" algn="just">
              <a:buNone/>
            </a:pPr>
            <a:r>
              <a:rPr lang="en-US" altLang="zh-CN" sz="3200" b="1" dirty="0"/>
              <a:t>9 option					</a:t>
            </a:r>
            <a:r>
              <a:rPr lang="en-US" altLang="zh-CN" sz="3200" dirty="0"/>
              <a:t>choice, alternative</a:t>
            </a:r>
          </a:p>
          <a:p>
            <a:pPr lvl="1" algn="just"/>
            <a:r>
              <a:rPr lang="en-US" altLang="zh-CN" sz="3200" b="1" dirty="0"/>
              <a:t>One </a:t>
            </a:r>
            <a:r>
              <a:rPr lang="en-US" altLang="zh-CN" sz="3200" b="1" dirty="0">
                <a:solidFill>
                  <a:srgbClr val="FF0000"/>
                </a:solidFill>
              </a:rPr>
              <a:t>option</a:t>
            </a:r>
            <a:r>
              <a:rPr lang="en-US" altLang="zh-CN" sz="3200" b="1" dirty="0"/>
              <a:t> of improving the </a:t>
            </a:r>
            <a:r>
              <a:rPr lang="en-US" altLang="zh-CN" sz="3200" b="1" dirty="0">
                <a:solidFill>
                  <a:srgbClr val="FF0000"/>
                </a:solidFill>
              </a:rPr>
              <a:t>quality</a:t>
            </a:r>
            <a:r>
              <a:rPr lang="en-US" altLang="zh-CN" sz="3200" b="1" dirty="0"/>
              <a:t> of life is realizing the </a:t>
            </a:r>
            <a:r>
              <a:rPr lang="en-US" altLang="zh-CN" sz="3200" b="1" dirty="0">
                <a:solidFill>
                  <a:srgbClr val="FF0000"/>
                </a:solidFill>
              </a:rPr>
              <a:t>importance</a:t>
            </a:r>
            <a:r>
              <a:rPr lang="en-US" altLang="zh-CN" sz="3200" b="1" dirty="0"/>
              <a:t> of finding jobs in the </a:t>
            </a:r>
            <a:r>
              <a:rPr lang="en-US" altLang="zh-CN" sz="3200" b="1" dirty="0">
                <a:solidFill>
                  <a:srgbClr val="FF0000"/>
                </a:solidFill>
              </a:rPr>
              <a:t>global</a:t>
            </a:r>
            <a:r>
              <a:rPr lang="en-US" altLang="zh-CN" sz="3200" b="1" dirty="0"/>
              <a:t> market. </a:t>
            </a:r>
          </a:p>
        </p:txBody>
      </p:sp>
    </p:spTree>
    <p:extLst>
      <p:ext uri="{BB962C8B-B14F-4D97-AF65-F5344CB8AC3E}">
        <p14:creationId xmlns:p14="http://schemas.microsoft.com/office/powerpoint/2010/main" val="14449247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Words and Phrases </a:t>
            </a:r>
          </a:p>
        </p:txBody>
      </p:sp>
      <p:sp>
        <p:nvSpPr>
          <p:cNvPr id="3" name="内容占位符 2"/>
          <p:cNvSpPr>
            <a:spLocks noGrp="1"/>
          </p:cNvSpPr>
          <p:nvPr>
            <p:ph idx="1"/>
          </p:nvPr>
        </p:nvSpPr>
        <p:spPr>
          <a:xfrm>
            <a:off x="1042555" y="2418941"/>
            <a:ext cx="10106889" cy="3663204"/>
          </a:xfrm>
        </p:spPr>
        <p:txBody>
          <a:bodyPr>
            <a:noAutofit/>
          </a:bodyPr>
          <a:lstStyle/>
          <a:p>
            <a:pPr marL="457200" lvl="1" indent="0" algn="just">
              <a:buNone/>
            </a:pPr>
            <a:r>
              <a:rPr lang="en-US" altLang="zh-CN" sz="3200" b="1" dirty="0" smtClean="0">
                <a:solidFill>
                  <a:schemeClr val="tx1"/>
                </a:solidFill>
              </a:rPr>
              <a:t>10 perspective</a:t>
            </a:r>
            <a:r>
              <a:rPr lang="en-US" altLang="zh-CN" sz="3200" dirty="0" smtClean="0">
                <a:solidFill>
                  <a:schemeClr val="tx1"/>
                </a:solidFill>
              </a:rPr>
              <a:t> n</a:t>
            </a:r>
            <a:r>
              <a:rPr lang="en-US" altLang="zh-CN" sz="3200" dirty="0">
                <a:solidFill>
                  <a:schemeClr val="tx1"/>
                </a:solidFill>
              </a:rPr>
              <a:t>. a particular way of considering something </a:t>
            </a:r>
          </a:p>
          <a:p>
            <a:pPr marL="457200" lvl="1" indent="0" algn="just">
              <a:buNone/>
            </a:pPr>
            <a:r>
              <a:rPr lang="en-US" altLang="zh-CN" sz="3200" b="1" dirty="0" smtClean="0">
                <a:solidFill>
                  <a:schemeClr val="tx1"/>
                </a:solidFill>
              </a:rPr>
              <a:t>11 get </a:t>
            </a:r>
            <a:r>
              <a:rPr lang="en-US" altLang="zh-CN" sz="3200" b="1" dirty="0">
                <a:solidFill>
                  <a:schemeClr val="tx1"/>
                </a:solidFill>
              </a:rPr>
              <a:t>… </a:t>
            </a:r>
            <a:r>
              <a:rPr lang="en-US" altLang="zh-CN" sz="3200" b="1" dirty="0" smtClean="0">
                <a:solidFill>
                  <a:schemeClr val="tx1"/>
                </a:solidFill>
              </a:rPr>
              <a:t>across: </a:t>
            </a:r>
            <a:r>
              <a:rPr lang="en-US" altLang="zh-CN" sz="3200" dirty="0" smtClean="0">
                <a:solidFill>
                  <a:schemeClr val="tx1"/>
                </a:solidFill>
              </a:rPr>
              <a:t>to </a:t>
            </a:r>
            <a:r>
              <a:rPr lang="en-US" altLang="zh-CN" sz="3200" dirty="0">
                <a:solidFill>
                  <a:schemeClr val="tx1"/>
                </a:solidFill>
              </a:rPr>
              <a:t>manage to make someone understand or believe something</a:t>
            </a:r>
          </a:p>
          <a:p>
            <a:pPr marL="457200" lvl="1" indent="0" algn="just">
              <a:buNone/>
            </a:pPr>
            <a:r>
              <a:rPr lang="en-US" altLang="zh-CN" sz="3200" b="1" dirty="0" smtClean="0">
                <a:solidFill>
                  <a:schemeClr val="tx1"/>
                </a:solidFill>
              </a:rPr>
              <a:t>12 be </a:t>
            </a:r>
            <a:r>
              <a:rPr lang="en-US" altLang="zh-CN" sz="3200" b="1" dirty="0">
                <a:solidFill>
                  <a:schemeClr val="tx1"/>
                </a:solidFill>
              </a:rPr>
              <a:t>of vital importance: </a:t>
            </a:r>
            <a:r>
              <a:rPr lang="en-US" altLang="zh-CN" sz="3200" dirty="0" smtClean="0">
                <a:solidFill>
                  <a:schemeClr val="tx1"/>
                </a:solidFill>
              </a:rPr>
              <a:t>extremely </a:t>
            </a:r>
            <a:r>
              <a:rPr lang="en-US" altLang="zh-CN" sz="3200" dirty="0">
                <a:solidFill>
                  <a:schemeClr val="tx1"/>
                </a:solidFill>
              </a:rPr>
              <a:t>important </a:t>
            </a:r>
          </a:p>
          <a:p>
            <a:pPr marL="457200" lvl="1" indent="0" algn="r">
              <a:buNone/>
            </a:pPr>
            <a:r>
              <a:rPr lang="en-US" altLang="zh-CN" sz="3200" b="1" dirty="0" smtClean="0">
                <a:solidFill>
                  <a:schemeClr val="tx1"/>
                </a:solidFill>
              </a:rPr>
              <a:t>(</a:t>
            </a:r>
            <a:r>
              <a:rPr lang="en-US" altLang="zh-CN" sz="3200" b="1" dirty="0">
                <a:solidFill>
                  <a:schemeClr val="tx1"/>
                </a:solidFill>
              </a:rPr>
              <a:t>Exercises: textbook, page 51-53)</a:t>
            </a:r>
          </a:p>
        </p:txBody>
      </p:sp>
    </p:spTree>
    <p:extLst>
      <p:ext uri="{BB962C8B-B14F-4D97-AF65-F5344CB8AC3E}">
        <p14:creationId xmlns:p14="http://schemas.microsoft.com/office/powerpoint/2010/main" val="7720831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Overview</a:t>
            </a:r>
            <a:endParaRPr lang="zh-CN" altLang="en-US" dirty="0"/>
          </a:p>
        </p:txBody>
      </p:sp>
      <p:sp>
        <p:nvSpPr>
          <p:cNvPr id="3" name="内容占位符 2"/>
          <p:cNvSpPr>
            <a:spLocks noGrp="1"/>
          </p:cNvSpPr>
          <p:nvPr>
            <p:ph idx="1"/>
          </p:nvPr>
        </p:nvSpPr>
        <p:spPr/>
        <p:txBody>
          <a:bodyPr>
            <a:normAutofit lnSpcReduction="10000"/>
          </a:bodyPr>
          <a:lstStyle/>
          <a:p>
            <a:pPr marL="0" indent="0" algn="just">
              <a:buNone/>
            </a:pPr>
            <a:r>
              <a:rPr lang="en-US" altLang="zh-CN" b="1"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In this unit, you will learn:</a:t>
            </a:r>
          </a:p>
          <a:p>
            <a:pPr algn="just"/>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how to talk about some </a:t>
            </a:r>
            <a:r>
              <a:rPr lang="en-US" altLang="zh-CN" dirty="0">
                <a:solidFill>
                  <a:srgbClr val="FF0000"/>
                </a:solidFill>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reasons</a:t>
            </a:r>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 for learning English</a:t>
            </a:r>
          </a:p>
          <a:p>
            <a:pPr algn="just"/>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several effective </a:t>
            </a:r>
            <a:r>
              <a:rPr lang="en-US" altLang="zh-CN" dirty="0">
                <a:solidFill>
                  <a:srgbClr val="FF0000"/>
                </a:solidFill>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ways</a:t>
            </a:r>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 of learning English</a:t>
            </a:r>
          </a:p>
          <a:p>
            <a:pPr algn="just"/>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how to cope with </a:t>
            </a:r>
            <a:r>
              <a:rPr lang="en-US" altLang="zh-CN" dirty="0">
                <a:solidFill>
                  <a:srgbClr val="FF0000"/>
                </a:solidFill>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difficulties</a:t>
            </a:r>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 in English learning</a:t>
            </a:r>
          </a:p>
          <a:p>
            <a:pPr algn="just"/>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how to </a:t>
            </a:r>
            <a:r>
              <a:rPr lang="en-US" altLang="zh-CN" dirty="0">
                <a:solidFill>
                  <a:srgbClr val="FF0000"/>
                </a:solidFill>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improve</a:t>
            </a:r>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 English listening and speaking abilities</a:t>
            </a:r>
          </a:p>
          <a:p>
            <a:pPr algn="just"/>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how to </a:t>
            </a:r>
            <a:r>
              <a:rPr lang="en-US" altLang="zh-CN" dirty="0">
                <a:solidFill>
                  <a:srgbClr val="FF0000"/>
                </a:solidFill>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distinguish</a:t>
            </a:r>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 between British and American English</a:t>
            </a:r>
          </a:p>
          <a:p>
            <a:pPr algn="just"/>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basic knowledge about the </a:t>
            </a:r>
            <a:r>
              <a:rPr lang="en-US" altLang="zh-CN" dirty="0">
                <a:solidFill>
                  <a:srgbClr val="FF0000"/>
                </a:solidFill>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United </a:t>
            </a:r>
            <a:r>
              <a:rPr lang="en-US" altLang="zh-CN" dirty="0" smtClean="0">
                <a:solidFill>
                  <a:srgbClr val="FF0000"/>
                </a:solidFill>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Kingdom</a:t>
            </a:r>
            <a:endParaRPr lang="en-US" altLang="zh-CN" dirty="0">
              <a:solidFill>
                <a:srgbClr val="FF0000"/>
              </a:solidFill>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1998" y="3352801"/>
            <a:ext cx="2749297" cy="1828800"/>
          </a:xfrm>
          <a:prstGeom prst="ellipse">
            <a:avLst/>
          </a:prstGeom>
          <a:ln>
            <a:noFill/>
          </a:ln>
          <a:effectLst>
            <a:softEdge rad="112500"/>
          </a:effectLst>
        </p:spPr>
      </p:pic>
    </p:spTree>
    <p:extLst>
      <p:ext uri="{BB962C8B-B14F-4D97-AF65-F5344CB8AC3E}">
        <p14:creationId xmlns:p14="http://schemas.microsoft.com/office/powerpoint/2010/main" val="33535843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Practice these 3 words</a:t>
            </a:r>
          </a:p>
        </p:txBody>
      </p:sp>
      <p:sp>
        <p:nvSpPr>
          <p:cNvPr id="3" name="内容占位符 2"/>
          <p:cNvSpPr>
            <a:spLocks noGrp="1"/>
          </p:cNvSpPr>
          <p:nvPr>
            <p:ph idx="1"/>
          </p:nvPr>
        </p:nvSpPr>
        <p:spPr>
          <a:xfrm>
            <a:off x="651165" y="2341419"/>
            <a:ext cx="10498280" cy="4439059"/>
          </a:xfrm>
        </p:spPr>
        <p:txBody>
          <a:bodyPr>
            <a:noAutofit/>
          </a:bodyPr>
          <a:lstStyle/>
          <a:p>
            <a:pPr marL="457200" lvl="1" indent="0" algn="just">
              <a:buNone/>
            </a:pPr>
            <a:r>
              <a:rPr lang="en-US" altLang="zh-CN" sz="3200" b="1" dirty="0" smtClean="0"/>
              <a:t>10 Perspective</a:t>
            </a:r>
            <a:r>
              <a:rPr lang="en-US" altLang="zh-CN" sz="3200" dirty="0" smtClean="0"/>
              <a:t> n</a:t>
            </a:r>
            <a:r>
              <a:rPr lang="en-US" altLang="zh-CN" sz="3200" dirty="0"/>
              <a:t>. a particular way of considering something </a:t>
            </a:r>
          </a:p>
          <a:p>
            <a:pPr marL="457200" lvl="1" indent="0" algn="just">
              <a:buNone/>
            </a:pPr>
            <a:r>
              <a:rPr lang="en-US" altLang="zh-CN" sz="3200" b="1" dirty="0" smtClean="0"/>
              <a:t>11 get </a:t>
            </a:r>
            <a:r>
              <a:rPr lang="en-US" altLang="zh-CN" sz="3200" b="1" dirty="0"/>
              <a:t>… across</a:t>
            </a:r>
            <a:r>
              <a:rPr lang="en-US" altLang="zh-CN" sz="3200" b="1" dirty="0" smtClean="0"/>
              <a:t>: </a:t>
            </a:r>
            <a:r>
              <a:rPr lang="en-US" altLang="zh-CN" sz="3200" dirty="0" smtClean="0"/>
              <a:t>to </a:t>
            </a:r>
            <a:r>
              <a:rPr lang="en-US" altLang="zh-CN" sz="3200" dirty="0"/>
              <a:t>manage to make someone understand or believe </a:t>
            </a:r>
            <a:r>
              <a:rPr lang="en-US" altLang="zh-CN" sz="3200" dirty="0" smtClean="0"/>
              <a:t>something</a:t>
            </a:r>
          </a:p>
          <a:p>
            <a:pPr marL="457200" lvl="1" indent="0" algn="just">
              <a:buNone/>
            </a:pPr>
            <a:r>
              <a:rPr lang="en-US" altLang="zh-CN" sz="3200" b="1" dirty="0" smtClean="0"/>
              <a:t>12 be </a:t>
            </a:r>
            <a:r>
              <a:rPr lang="en-US" altLang="zh-CN" sz="3200" b="1" dirty="0"/>
              <a:t>of vital importance:  </a:t>
            </a:r>
            <a:r>
              <a:rPr lang="en-US" altLang="zh-CN" sz="3200" dirty="0"/>
              <a:t>extremely important </a:t>
            </a:r>
          </a:p>
          <a:p>
            <a:pPr lvl="1" algn="just"/>
            <a:r>
              <a:rPr lang="en-US" altLang="zh-CN" sz="3200" dirty="0"/>
              <a:t>My </a:t>
            </a:r>
            <a:r>
              <a:rPr lang="en-US" altLang="zh-CN" sz="3200" dirty="0">
                <a:solidFill>
                  <a:srgbClr val="FF0000"/>
                </a:solidFill>
              </a:rPr>
              <a:t>perspective</a:t>
            </a:r>
            <a:r>
              <a:rPr lang="en-US" altLang="zh-CN" sz="3200" dirty="0"/>
              <a:t> is that </a:t>
            </a:r>
            <a:r>
              <a:rPr lang="en-US" altLang="zh-CN" sz="3200" dirty="0">
                <a:solidFill>
                  <a:srgbClr val="FF0000"/>
                </a:solidFill>
              </a:rPr>
              <a:t>getting</a:t>
            </a:r>
            <a:r>
              <a:rPr lang="en-US" altLang="zh-CN" sz="3200" dirty="0"/>
              <a:t> your messages </a:t>
            </a:r>
            <a:r>
              <a:rPr lang="en-US" altLang="zh-CN" sz="3200" dirty="0">
                <a:solidFill>
                  <a:srgbClr val="FF0000"/>
                </a:solidFill>
              </a:rPr>
              <a:t>across</a:t>
            </a:r>
            <a:r>
              <a:rPr lang="en-US" altLang="zh-CN" sz="3200" dirty="0"/>
              <a:t> is of vital importance to share your own culture and build common senses with those from other cultures. </a:t>
            </a:r>
          </a:p>
        </p:txBody>
      </p:sp>
    </p:spTree>
    <p:extLst>
      <p:ext uri="{BB962C8B-B14F-4D97-AF65-F5344CB8AC3E}">
        <p14:creationId xmlns:p14="http://schemas.microsoft.com/office/powerpoint/2010/main" val="9873744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1219200" y="428625"/>
            <a:ext cx="9753600" cy="2143125"/>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Q1: </a:t>
            </a:r>
            <a:r>
              <a:rPr lang="en-US" altLang="zh-CN" sz="2600" b="1" dirty="0">
                <a:solidFill>
                  <a:srgbClr val="000000"/>
                </a:solidFill>
              </a:rPr>
              <a:t>Gain</a:t>
            </a:r>
            <a:r>
              <a:rPr lang="en-US" altLang="zh-CN" sz="2600" dirty="0">
                <a:solidFill>
                  <a:srgbClr val="000000"/>
                </a:solidFill>
              </a:rPr>
              <a:t> means to:</a:t>
            </a:r>
            <a:endParaRPr lang="zh-CN" altLang="en-US" sz="2600" i="1" dirty="0">
              <a:solidFill>
                <a:srgbClr val="000000"/>
              </a:solidFill>
            </a:endParaRPr>
          </a:p>
        </p:txBody>
      </p:sp>
      <p:sp>
        <p:nvSpPr>
          <p:cNvPr id="6" name="矩形 5"/>
          <p:cNvSpPr/>
          <p:nvPr>
            <p:custDataLst>
              <p:tags r:id="rId3"/>
            </p:custDataLst>
          </p:nvPr>
        </p:nvSpPr>
        <p:spPr>
          <a:xfrm>
            <a:off x="2438400" y="278606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be willing to accept</a:t>
            </a:r>
            <a:endParaRPr lang="zh-CN" altLang="en-US" sz="2600" dirty="0">
              <a:solidFill>
                <a:srgbClr val="000000"/>
              </a:solidFill>
            </a:endParaRPr>
          </a:p>
        </p:txBody>
      </p:sp>
      <p:sp>
        <p:nvSpPr>
          <p:cNvPr id="7" name="矩形 6"/>
          <p:cNvSpPr/>
          <p:nvPr>
            <p:custDataLst>
              <p:tags r:id="rId4"/>
            </p:custDataLst>
          </p:nvPr>
        </p:nvSpPr>
        <p:spPr>
          <a:xfrm>
            <a:off x="2438400" y="364331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win something through one’s efforts</a:t>
            </a:r>
            <a:endParaRPr lang="zh-CN" altLang="en-US" sz="2600" dirty="0">
              <a:solidFill>
                <a:srgbClr val="000000"/>
              </a:solidFill>
            </a:endParaRPr>
          </a:p>
        </p:txBody>
      </p:sp>
      <p:sp>
        <p:nvSpPr>
          <p:cNvPr id="8" name="矩形 7"/>
          <p:cNvSpPr/>
          <p:nvPr>
            <p:custDataLst>
              <p:tags r:id="rId5"/>
            </p:custDataLst>
          </p:nvPr>
        </p:nvSpPr>
        <p:spPr>
          <a:xfrm>
            <a:off x="2438400" y="450056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claim as </a:t>
            </a:r>
            <a:r>
              <a:rPr lang="en-US" altLang="zh-CN" sz="2600" dirty="0" smtClean="0">
                <a:solidFill>
                  <a:srgbClr val="000000"/>
                </a:solidFill>
              </a:rPr>
              <a:t>due</a:t>
            </a:r>
            <a:endParaRPr lang="zh-CN" altLang="en-US" sz="2600" dirty="0">
              <a:solidFill>
                <a:srgbClr val="000000"/>
              </a:solidFill>
            </a:endParaRPr>
          </a:p>
        </p:txBody>
      </p:sp>
      <p:sp>
        <p:nvSpPr>
          <p:cNvPr id="9" name="矩形 8"/>
          <p:cNvSpPr/>
          <p:nvPr>
            <p:custDataLst>
              <p:tags r:id="rId6"/>
            </p:custDataLst>
          </p:nvPr>
        </p:nvSpPr>
        <p:spPr>
          <a:xfrm>
            <a:off x="2438400" y="535781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mark as different</a:t>
            </a:r>
            <a:endParaRPr lang="zh-CN" altLang="en-US" sz="2600" dirty="0">
              <a:solidFill>
                <a:srgbClr val="000000"/>
              </a:solidFill>
            </a:endParaRPr>
          </a:p>
        </p:txBody>
      </p:sp>
      <p:sp>
        <p:nvSpPr>
          <p:cNvPr id="10" name="椭圆 9"/>
          <p:cNvSpPr>
            <a:spLocks noChangeAspect="1"/>
          </p:cNvSpPr>
          <p:nvPr>
            <p:custDataLst>
              <p:tags r:id="rId7"/>
            </p:custDataLst>
          </p:nvPr>
        </p:nvSpPr>
        <p:spPr>
          <a:xfrm>
            <a:off x="1571625" y="2850356"/>
            <a:ext cx="514350" cy="51435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A</a:t>
            </a:r>
            <a:endParaRPr lang="zh-CN" altLang="en-US" sz="2000">
              <a:solidFill>
                <a:srgbClr val="FFFFFF"/>
              </a:solidFill>
            </a:endParaRPr>
          </a:p>
        </p:txBody>
      </p:sp>
      <p:sp>
        <p:nvSpPr>
          <p:cNvPr id="11" name="椭圆 10"/>
          <p:cNvSpPr>
            <a:spLocks noChangeAspect="1"/>
          </p:cNvSpPr>
          <p:nvPr>
            <p:custDataLst>
              <p:tags r:id="rId8"/>
            </p:custDataLst>
          </p:nvPr>
        </p:nvSpPr>
        <p:spPr>
          <a:xfrm>
            <a:off x="1571625" y="3707606"/>
            <a:ext cx="514350" cy="514350"/>
          </a:xfrm>
          <a:prstGeom prst="ellipse">
            <a:avLst/>
          </a:prstGeom>
          <a:solidFill>
            <a:srgbClr val="00FF00"/>
          </a:solidFill>
          <a:ln w="254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B</a:t>
            </a:r>
            <a:endParaRPr lang="zh-CN" altLang="en-US" sz="2000">
              <a:solidFill>
                <a:srgbClr val="FFFFFF"/>
              </a:solidFill>
            </a:endParaRPr>
          </a:p>
        </p:txBody>
      </p:sp>
      <p:sp>
        <p:nvSpPr>
          <p:cNvPr id="12" name="椭圆 11"/>
          <p:cNvSpPr>
            <a:spLocks noChangeAspect="1"/>
          </p:cNvSpPr>
          <p:nvPr>
            <p:custDataLst>
              <p:tags r:id="rId9"/>
            </p:custDataLst>
          </p:nvPr>
        </p:nvSpPr>
        <p:spPr>
          <a:xfrm>
            <a:off x="1571625" y="4564856"/>
            <a:ext cx="514350" cy="51435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C</a:t>
            </a:r>
            <a:endParaRPr lang="zh-CN" altLang="en-US" sz="2000">
              <a:solidFill>
                <a:srgbClr val="FFFFFF"/>
              </a:solidFill>
            </a:endParaRPr>
          </a:p>
        </p:txBody>
      </p:sp>
      <p:sp>
        <p:nvSpPr>
          <p:cNvPr id="13" name="椭圆 12"/>
          <p:cNvSpPr>
            <a:spLocks noChangeAspect="1"/>
          </p:cNvSpPr>
          <p:nvPr>
            <p:custDataLst>
              <p:tags r:id="rId10"/>
            </p:custDataLst>
          </p:nvPr>
        </p:nvSpPr>
        <p:spPr>
          <a:xfrm>
            <a:off x="1571625" y="5422106"/>
            <a:ext cx="514350" cy="51435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D</a:t>
            </a:r>
            <a:endParaRPr lang="zh-CN" altLang="en-US" sz="2000">
              <a:solidFill>
                <a:srgbClr val="FFFFFF"/>
              </a:solidFill>
            </a:endParaRPr>
          </a:p>
        </p:txBody>
      </p:sp>
      <p:sp>
        <p:nvSpPr>
          <p:cNvPr id="14" name="圆角矩形 13"/>
          <p:cNvSpPr/>
          <p:nvPr>
            <p:custDataLst>
              <p:tags r:id="rId11"/>
            </p:custDataLst>
          </p:nvPr>
        </p:nvSpPr>
        <p:spPr>
          <a:xfrm>
            <a:off x="8915400" y="6215063"/>
            <a:ext cx="1543050" cy="411480"/>
          </a:xfrm>
          <a:prstGeom prst="roundRect">
            <a:avLst/>
          </a:prstGeom>
          <a:solidFill>
            <a:srgbClr val="808080"/>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zh-CN" altLang="en-US" sz="1600">
                <a:solidFill>
                  <a:srgbClr val="FFFFFF"/>
                </a:solidFill>
              </a:rPr>
              <a:t>提交</a:t>
            </a:r>
          </a:p>
        </p:txBody>
      </p:sp>
      <p:grpSp>
        <p:nvGrpSpPr>
          <p:cNvPr id="26" name="组合 25"/>
          <p:cNvGrpSpPr/>
          <p:nvPr>
            <p:custDataLst>
              <p:tags r:id="rId12"/>
            </p:custDataLst>
          </p:nvPr>
        </p:nvGrpSpPr>
        <p:grpSpPr>
          <a:xfrm>
            <a:off x="0" y="0"/>
            <a:ext cx="12192000" cy="635000"/>
            <a:chOff x="0" y="0"/>
            <a:chExt cx="12192000" cy="635000"/>
          </a:xfrm>
        </p:grpSpPr>
        <p:sp>
          <p:nvSpPr>
            <p:cNvPr id="22" name="TitleBackground"/>
            <p:cNvSpPr/>
            <p:nvPr>
              <p:custDataLst>
                <p:tags r:id="rId14"/>
              </p:custDataLst>
            </p:nvPr>
          </p:nvSpPr>
          <p:spPr>
            <a:xfrm>
              <a:off x="0" y="0"/>
              <a:ext cx="12192000" cy="635000"/>
            </a:xfrm>
            <a:prstGeom prst="rect">
              <a:avLst/>
            </a:prstGeom>
            <a:solidFill>
              <a:srgbClr val="F6F7F8"/>
            </a:solidFill>
            <a:ln w="15875" cap="flat" cmpd="sng" algn="ctr">
              <a:noFill/>
              <a:prstDash val="solid"/>
            </a:ln>
            <a:effectLst/>
            <a:extLst>
              <a:ext uri="{91240B29-F687-4F45-9708-019B960494DF}">
                <a14:hiddenLine xmlns:a14="http://schemas.microsoft.com/office/drawing/2010/main" w="15875"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ColorBlock"/>
            <p:cNvSpPr/>
            <p:nvPr>
              <p:custDataLst>
                <p:tags r:id="rId15"/>
              </p:custDataLst>
            </p:nvPr>
          </p:nvSpPr>
          <p:spPr>
            <a:xfrm>
              <a:off x="0" y="0"/>
              <a:ext cx="190500" cy="635000"/>
            </a:xfrm>
            <a:prstGeom prst="rect">
              <a:avLst/>
            </a:prstGeom>
            <a:solidFill>
              <a:srgbClr val="639EF4"/>
            </a:solidFill>
            <a:ln w="15875" cap="flat" cmpd="sng" algn="ctr">
              <a:noFill/>
              <a:prstDash val="solid"/>
            </a:ln>
            <a:effectLst/>
            <a:extLst>
              <a:ext uri="{91240B29-F687-4F45-9708-019B960494DF}">
                <a14:hiddenLine xmlns:a14="http://schemas.microsoft.com/office/drawing/2010/main" w="15875"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ypeText"/>
            <p:cNvSpPr txBox="1"/>
            <p:nvPr>
              <p:custDataLst>
                <p:tags r:id="rId16"/>
              </p:custDataLst>
            </p:nvPr>
          </p:nvSpPr>
          <p:spPr>
            <a:xfrm>
              <a:off x="254000" y="0"/>
              <a:ext cx="1905000" cy="635000"/>
            </a:xfrm>
            <a:prstGeom prst="rect">
              <a:avLst/>
            </a:prstGeom>
            <a:noFill/>
          </p:spPr>
          <p:txBody>
            <a:bodyPr vert="horz" wrap="none" rtlCol="0" anchor="ctr" anchorCtr="0">
              <a:noAutofit/>
            </a:bodyPr>
            <a:lstStyle/>
            <a:p>
              <a:r>
                <a:rPr lang="zh-CN" altLang="en-US" sz="2600" smtClean="0">
                  <a:solidFill>
                    <a:srgbClr val="000000"/>
                  </a:solidFill>
                  <a:latin typeface="Microsoft Yahei" panose="020B0503020204020204" pitchFamily="34" charset="-122"/>
                  <a:ea typeface="Microsoft Yahei" panose="020B0503020204020204" pitchFamily="34" charset="-122"/>
                  <a:sym typeface="Microsoft Yahei" panose="020B0503020204020204" pitchFamily="34" charset="-122"/>
                </a:rPr>
                <a:t>单选题</a:t>
              </a:r>
              <a:endParaRPr lang="zh-CN" altLang="en-US" sz="2600">
                <a:solidFill>
                  <a:srgbClr val="000000"/>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25" name="TipText"/>
            <p:cNvSpPr txBox="1"/>
            <p:nvPr>
              <p:custDataLst>
                <p:tags r:id="rId17"/>
              </p:custDataLst>
            </p:nvPr>
          </p:nvSpPr>
          <p:spPr>
            <a:xfrm>
              <a:off x="1525905" y="109220"/>
              <a:ext cx="2286000" cy="508000"/>
            </a:xfrm>
            <a:prstGeom prst="rect">
              <a:avLst/>
            </a:prstGeom>
            <a:noFill/>
          </p:spPr>
          <p:txBody>
            <a:bodyPr vert="horz" wrap="none" rtlCol="0" anchor="ctr" anchorCtr="0">
              <a:noAutofit/>
            </a:bodyPr>
            <a:lstStyle/>
            <a:p>
              <a:r>
                <a:rPr lang="en-US" altLang="zh-CN" sz="2000" smtClean="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10</a:t>
              </a:r>
              <a:r>
                <a:rPr lang="zh-CN" altLang="en-US" sz="2000" smtClean="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分</a:t>
              </a:r>
              <a:endParaRPr lang="zh-CN" altLang="en-US" sz="200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pic>
        <p:nvPicPr>
          <p:cNvPr id="2" name="图片 1"/>
          <p:cNvPicPr>
            <a:picLocks/>
          </p:cNvPicPr>
          <p:nvPr>
            <p:custDataLst>
              <p:tags r:id="rId13"/>
            </p:custDataLst>
          </p:nvPr>
        </p:nvPicPr>
        <p:blipFill>
          <a:blip r:embed="rId19">
            <a:extLst>
              <a:ext uri="{28A0092B-C50C-407E-A947-70E740481C1C}">
                <a14:useLocalDpi xmlns:a14="http://schemas.microsoft.com/office/drawing/2010/main" val="0"/>
              </a:ext>
            </a:extLst>
          </a:blip>
          <a:stretch>
            <a:fillRect/>
          </a:stretch>
        </p:blipFill>
        <p:spPr>
          <a:xfrm>
            <a:off x="10642600" y="63500"/>
            <a:ext cx="1422400" cy="508000"/>
          </a:xfrm>
          <a:prstGeom prst="rect">
            <a:avLst/>
          </a:prstGeom>
        </p:spPr>
      </p:pic>
    </p:spTree>
    <p:custDataLst>
      <p:tags r:id="rId1"/>
    </p:custDataLst>
    <p:extLst>
      <p:ext uri="{BB962C8B-B14F-4D97-AF65-F5344CB8AC3E}">
        <p14:creationId xmlns:p14="http://schemas.microsoft.com/office/powerpoint/2010/main" val="3027309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2"/>
            </p:custDataLst>
          </p:nvPr>
        </p:nvSpPr>
        <p:spPr>
          <a:xfrm>
            <a:off x="939800" y="428625"/>
            <a:ext cx="10342880" cy="2143125"/>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Q2: Which of the following would most likely be considered an</a:t>
            </a:r>
            <a:r>
              <a:rPr lang="en-US" altLang="zh-CN" sz="2600" b="1" dirty="0">
                <a:solidFill>
                  <a:srgbClr val="000000"/>
                </a:solidFill>
              </a:rPr>
              <a:t> opinion?</a:t>
            </a:r>
            <a:r>
              <a:rPr lang="en-US" altLang="zh-CN" sz="2600" dirty="0">
                <a:solidFill>
                  <a:srgbClr val="000000"/>
                </a:solidFill>
              </a:rPr>
              <a:t>:</a:t>
            </a:r>
            <a:endParaRPr lang="zh-CN" altLang="en-US" sz="2600" dirty="0">
              <a:solidFill>
                <a:srgbClr val="000000"/>
              </a:solidFill>
            </a:endParaRPr>
          </a:p>
        </p:txBody>
      </p:sp>
      <p:sp>
        <p:nvSpPr>
          <p:cNvPr id="4" name="矩形 3"/>
          <p:cNvSpPr/>
          <p:nvPr>
            <p:custDataLst>
              <p:tags r:id="rId3"/>
            </p:custDataLst>
          </p:nvPr>
        </p:nvSpPr>
        <p:spPr>
          <a:xfrm>
            <a:off x="2438400" y="278606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a </a:t>
            </a:r>
            <a:r>
              <a:rPr lang="en-US" altLang="zh-CN" sz="2600" dirty="0" smtClean="0">
                <a:solidFill>
                  <a:srgbClr val="000000"/>
                </a:solidFill>
              </a:rPr>
              <a:t>receipt</a:t>
            </a:r>
            <a:endParaRPr lang="zh-CN" altLang="en-US" sz="2600" dirty="0">
              <a:solidFill>
                <a:srgbClr val="000000"/>
              </a:solidFill>
            </a:endParaRPr>
          </a:p>
        </p:txBody>
      </p:sp>
      <p:sp>
        <p:nvSpPr>
          <p:cNvPr id="5" name="矩形 4"/>
          <p:cNvSpPr/>
          <p:nvPr>
            <p:custDataLst>
              <p:tags r:id="rId4"/>
            </p:custDataLst>
          </p:nvPr>
        </p:nvSpPr>
        <p:spPr>
          <a:xfrm>
            <a:off x="2438400" y="364331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a</a:t>
            </a:r>
            <a:r>
              <a:rPr lang="en-US" altLang="zh-CN" sz="2600" dirty="0" smtClean="0">
                <a:solidFill>
                  <a:srgbClr val="000000"/>
                </a:solidFill>
              </a:rPr>
              <a:t>n order</a:t>
            </a:r>
            <a:endParaRPr lang="zh-CN" altLang="en-US" sz="2600" dirty="0">
              <a:solidFill>
                <a:srgbClr val="000000"/>
              </a:solidFill>
            </a:endParaRPr>
          </a:p>
        </p:txBody>
      </p:sp>
      <p:sp>
        <p:nvSpPr>
          <p:cNvPr id="6" name="矩形 5"/>
          <p:cNvSpPr/>
          <p:nvPr>
            <p:custDataLst>
              <p:tags r:id="rId5"/>
            </p:custDataLst>
          </p:nvPr>
        </p:nvSpPr>
        <p:spPr>
          <a:xfrm>
            <a:off x="2438400" y="450056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smtClean="0">
                <a:solidFill>
                  <a:srgbClr val="000000"/>
                </a:solidFill>
              </a:rPr>
              <a:t>an onion</a:t>
            </a:r>
            <a:endParaRPr lang="zh-CN" altLang="en-US" sz="2600" dirty="0">
              <a:solidFill>
                <a:srgbClr val="000000"/>
              </a:solidFill>
            </a:endParaRPr>
          </a:p>
        </p:txBody>
      </p:sp>
      <p:sp>
        <p:nvSpPr>
          <p:cNvPr id="7" name="矩形 6"/>
          <p:cNvSpPr/>
          <p:nvPr>
            <p:custDataLst>
              <p:tags r:id="rId6"/>
            </p:custDataLst>
          </p:nvPr>
        </p:nvSpPr>
        <p:spPr>
          <a:xfrm>
            <a:off x="2438400" y="535781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smtClean="0">
                <a:solidFill>
                  <a:srgbClr val="000000"/>
                </a:solidFill>
              </a:rPr>
              <a:t>point of view</a:t>
            </a:r>
            <a:endParaRPr lang="zh-CN" altLang="en-US" sz="2600" dirty="0">
              <a:solidFill>
                <a:srgbClr val="000000"/>
              </a:solidFill>
            </a:endParaRPr>
          </a:p>
        </p:txBody>
      </p:sp>
      <p:sp>
        <p:nvSpPr>
          <p:cNvPr id="8" name="椭圆 7"/>
          <p:cNvSpPr>
            <a:spLocks noChangeAspect="1"/>
          </p:cNvSpPr>
          <p:nvPr>
            <p:custDataLst>
              <p:tags r:id="rId7"/>
            </p:custDataLst>
          </p:nvPr>
        </p:nvSpPr>
        <p:spPr>
          <a:xfrm>
            <a:off x="1571625" y="2850356"/>
            <a:ext cx="514350" cy="51435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dirty="0">
                <a:solidFill>
                  <a:srgbClr val="FFFFFF"/>
                </a:solidFill>
              </a:rPr>
              <a:t>A</a:t>
            </a:r>
            <a:endParaRPr lang="zh-CN" altLang="en-US" sz="2000" dirty="0">
              <a:solidFill>
                <a:srgbClr val="FFFFFF"/>
              </a:solidFill>
            </a:endParaRPr>
          </a:p>
        </p:txBody>
      </p:sp>
      <p:sp>
        <p:nvSpPr>
          <p:cNvPr id="9" name="椭圆 8"/>
          <p:cNvSpPr>
            <a:spLocks noChangeAspect="1"/>
          </p:cNvSpPr>
          <p:nvPr>
            <p:custDataLst>
              <p:tags r:id="rId8"/>
            </p:custDataLst>
          </p:nvPr>
        </p:nvSpPr>
        <p:spPr>
          <a:xfrm>
            <a:off x="1571625" y="3707606"/>
            <a:ext cx="514350" cy="51435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B</a:t>
            </a:r>
            <a:endParaRPr lang="zh-CN" altLang="en-US" sz="2000">
              <a:solidFill>
                <a:srgbClr val="FFFFFF"/>
              </a:solidFill>
            </a:endParaRPr>
          </a:p>
        </p:txBody>
      </p:sp>
      <p:sp>
        <p:nvSpPr>
          <p:cNvPr id="10" name="椭圆 9"/>
          <p:cNvSpPr>
            <a:spLocks noChangeAspect="1"/>
          </p:cNvSpPr>
          <p:nvPr>
            <p:custDataLst>
              <p:tags r:id="rId9"/>
            </p:custDataLst>
          </p:nvPr>
        </p:nvSpPr>
        <p:spPr>
          <a:xfrm>
            <a:off x="1571625" y="4564856"/>
            <a:ext cx="514350" cy="51435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C</a:t>
            </a:r>
            <a:endParaRPr lang="zh-CN" altLang="en-US" sz="2000">
              <a:solidFill>
                <a:srgbClr val="FFFFFF"/>
              </a:solidFill>
            </a:endParaRPr>
          </a:p>
        </p:txBody>
      </p:sp>
      <p:sp>
        <p:nvSpPr>
          <p:cNvPr id="11" name="椭圆 10"/>
          <p:cNvSpPr>
            <a:spLocks noChangeAspect="1"/>
          </p:cNvSpPr>
          <p:nvPr>
            <p:custDataLst>
              <p:tags r:id="rId10"/>
            </p:custDataLst>
          </p:nvPr>
        </p:nvSpPr>
        <p:spPr>
          <a:xfrm>
            <a:off x="1571625" y="5422106"/>
            <a:ext cx="514350" cy="514350"/>
          </a:xfrm>
          <a:prstGeom prst="ellipse">
            <a:avLst/>
          </a:prstGeom>
          <a:solidFill>
            <a:srgbClr val="00FF00"/>
          </a:solidFill>
          <a:ln w="254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dirty="0">
                <a:solidFill>
                  <a:srgbClr val="FFFFFF"/>
                </a:solidFill>
              </a:rPr>
              <a:t>D</a:t>
            </a:r>
            <a:endParaRPr lang="zh-CN" altLang="en-US" sz="2000" dirty="0">
              <a:solidFill>
                <a:srgbClr val="FFFFFF"/>
              </a:solidFill>
            </a:endParaRPr>
          </a:p>
        </p:txBody>
      </p:sp>
      <p:sp>
        <p:nvSpPr>
          <p:cNvPr id="12" name="圆角矩形 11"/>
          <p:cNvSpPr/>
          <p:nvPr>
            <p:custDataLst>
              <p:tags r:id="rId11"/>
            </p:custDataLst>
          </p:nvPr>
        </p:nvSpPr>
        <p:spPr>
          <a:xfrm>
            <a:off x="8915400" y="6215063"/>
            <a:ext cx="1543050" cy="411480"/>
          </a:xfrm>
          <a:prstGeom prst="roundRect">
            <a:avLst/>
          </a:prstGeom>
          <a:solidFill>
            <a:srgbClr val="808080"/>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zh-CN" altLang="en-US" sz="1600">
                <a:solidFill>
                  <a:srgbClr val="FFFFFF"/>
                </a:solidFill>
              </a:rPr>
              <a:t>提交</a:t>
            </a:r>
          </a:p>
        </p:txBody>
      </p:sp>
      <p:grpSp>
        <p:nvGrpSpPr>
          <p:cNvPr id="19" name="组合 18"/>
          <p:cNvGrpSpPr/>
          <p:nvPr>
            <p:custDataLst>
              <p:tags r:id="rId12"/>
            </p:custDataLst>
          </p:nvPr>
        </p:nvGrpSpPr>
        <p:grpSpPr>
          <a:xfrm>
            <a:off x="0" y="0"/>
            <a:ext cx="12192000" cy="635000"/>
            <a:chOff x="0" y="0"/>
            <a:chExt cx="12192000" cy="635000"/>
          </a:xfrm>
        </p:grpSpPr>
        <p:sp>
          <p:nvSpPr>
            <p:cNvPr id="17" name="TitleBackground"/>
            <p:cNvSpPr/>
            <p:nvPr>
              <p:custDataLst>
                <p:tags r:id="rId14"/>
              </p:custDataLst>
            </p:nvPr>
          </p:nvSpPr>
          <p:spPr>
            <a:xfrm>
              <a:off x="0" y="0"/>
              <a:ext cx="12192000" cy="635000"/>
            </a:xfrm>
            <a:prstGeom prst="rect">
              <a:avLst/>
            </a:prstGeom>
            <a:solidFill>
              <a:srgbClr val="F6F7F8"/>
            </a:solidFill>
            <a:ln w="15875" cap="flat" cmpd="sng" algn="ctr">
              <a:noFill/>
              <a:prstDash val="solid"/>
            </a:ln>
            <a:effectLst/>
            <a:extLst>
              <a:ext uri="{91240B29-F687-4F45-9708-019B960494DF}">
                <a14:hiddenLine xmlns:a14="http://schemas.microsoft.com/office/drawing/2010/main" w="15875"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lorBlock"/>
            <p:cNvSpPr/>
            <p:nvPr>
              <p:custDataLst>
                <p:tags r:id="rId15"/>
              </p:custDataLst>
            </p:nvPr>
          </p:nvSpPr>
          <p:spPr>
            <a:xfrm>
              <a:off x="0" y="0"/>
              <a:ext cx="254000" cy="635000"/>
            </a:xfrm>
            <a:prstGeom prst="rect">
              <a:avLst/>
            </a:prstGeom>
            <a:solidFill>
              <a:srgbClr val="639EF4"/>
            </a:solidFill>
            <a:ln w="15875" cap="flat" cmpd="sng" algn="ctr">
              <a:noFill/>
              <a:prstDash val="solid"/>
            </a:ln>
            <a:effectLst/>
            <a:extLst>
              <a:ext uri="{91240B29-F687-4F45-9708-019B960494DF}">
                <a14:hiddenLine xmlns:a14="http://schemas.microsoft.com/office/drawing/2010/main" w="15875"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ypeText"/>
            <p:cNvSpPr/>
            <p:nvPr>
              <p:custDataLst>
                <p:tags r:id="rId16"/>
              </p:custDataLst>
            </p:nvPr>
          </p:nvSpPr>
          <p:spPr>
            <a:xfrm>
              <a:off x="254000" y="0"/>
              <a:ext cx="1270000" cy="635000"/>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600">
                  <a:solidFill>
                    <a:srgbClr val="000000"/>
                  </a:solidFill>
                </a:rPr>
                <a:t>单选题</a:t>
              </a:r>
            </a:p>
          </p:txBody>
        </p:sp>
        <p:sp>
          <p:nvSpPr>
            <p:cNvPr id="18" name="TipText"/>
            <p:cNvSpPr txBox="1"/>
            <p:nvPr>
              <p:custDataLst>
                <p:tags r:id="rId17"/>
              </p:custDataLst>
            </p:nvPr>
          </p:nvSpPr>
          <p:spPr>
            <a:xfrm>
              <a:off x="1510030" y="109220"/>
              <a:ext cx="2286000" cy="508000"/>
            </a:xfrm>
            <a:prstGeom prst="rect">
              <a:avLst/>
            </a:prstGeom>
            <a:noFill/>
          </p:spPr>
          <p:txBody>
            <a:bodyPr vert="horz" wrap="none" rtlCol="0" anchor="ctr" anchorCtr="0">
              <a:noAutofit/>
            </a:bodyPr>
            <a:lstStyle/>
            <a:p>
              <a:r>
                <a:rPr lang="en-US" altLang="zh-CN" sz="2000" smtClean="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10</a:t>
              </a:r>
              <a:r>
                <a:rPr lang="zh-CN" altLang="en-US" sz="2000" smtClean="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分</a:t>
              </a:r>
              <a:endParaRPr lang="zh-CN" altLang="en-US" sz="200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pic>
        <p:nvPicPr>
          <p:cNvPr id="16" name="图片 15"/>
          <p:cNvPicPr>
            <a:picLocks/>
          </p:cNvPicPr>
          <p:nvPr>
            <p:custDataLst>
              <p:tags r:id="rId13"/>
            </p:custDataLst>
          </p:nvPr>
        </p:nvPicPr>
        <p:blipFill>
          <a:blip r:embed="rId19">
            <a:extLst>
              <a:ext uri="{28A0092B-C50C-407E-A947-70E740481C1C}">
                <a14:useLocalDpi xmlns:a14="http://schemas.microsoft.com/office/drawing/2010/main" val="0"/>
              </a:ext>
            </a:extLst>
          </a:blip>
          <a:stretch>
            <a:fillRect/>
          </a:stretch>
        </p:blipFill>
        <p:spPr>
          <a:xfrm>
            <a:off x="10642600" y="63500"/>
            <a:ext cx="1422400" cy="508000"/>
          </a:xfrm>
          <a:prstGeom prst="rect">
            <a:avLst/>
          </a:prstGeom>
        </p:spPr>
      </p:pic>
    </p:spTree>
    <p:custDataLst>
      <p:tags r:id="rId1"/>
    </p:custDataLst>
    <p:extLst>
      <p:ext uri="{BB962C8B-B14F-4D97-AF65-F5344CB8AC3E}">
        <p14:creationId xmlns:p14="http://schemas.microsoft.com/office/powerpoint/2010/main" val="766387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2"/>
            </p:custDataLst>
          </p:nvPr>
        </p:nvSpPr>
        <p:spPr>
          <a:xfrm>
            <a:off x="1219200" y="428625"/>
            <a:ext cx="9753600" cy="2143125"/>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Q3: </a:t>
            </a:r>
            <a:r>
              <a:rPr lang="en-US" altLang="zh-CN" sz="2600" b="1" dirty="0">
                <a:solidFill>
                  <a:srgbClr val="000000"/>
                </a:solidFill>
              </a:rPr>
              <a:t>Perspective</a:t>
            </a:r>
            <a:r>
              <a:rPr lang="en-US" altLang="zh-CN" sz="2600" dirty="0">
                <a:solidFill>
                  <a:srgbClr val="000000"/>
                </a:solidFill>
              </a:rPr>
              <a:t> means:</a:t>
            </a:r>
            <a:endParaRPr lang="zh-CN" altLang="en-US" sz="2600" dirty="0">
              <a:solidFill>
                <a:srgbClr val="000000"/>
              </a:solidFill>
            </a:endParaRPr>
          </a:p>
        </p:txBody>
      </p:sp>
      <p:sp>
        <p:nvSpPr>
          <p:cNvPr id="4" name="矩形 3"/>
          <p:cNvSpPr/>
          <p:nvPr>
            <p:custDataLst>
              <p:tags r:id="rId3"/>
            </p:custDataLst>
          </p:nvPr>
        </p:nvSpPr>
        <p:spPr>
          <a:xfrm>
            <a:off x="2438400" y="278606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calendar</a:t>
            </a:r>
            <a:endParaRPr lang="zh-CN" altLang="en-US" sz="2600" dirty="0">
              <a:solidFill>
                <a:srgbClr val="000000"/>
              </a:solidFill>
            </a:endParaRPr>
          </a:p>
        </p:txBody>
      </p:sp>
      <p:sp>
        <p:nvSpPr>
          <p:cNvPr id="5" name="矩形 4"/>
          <p:cNvSpPr/>
          <p:nvPr>
            <p:custDataLst>
              <p:tags r:id="rId4"/>
            </p:custDataLst>
          </p:nvPr>
        </p:nvSpPr>
        <p:spPr>
          <a:xfrm>
            <a:off x="2438400" y="364331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position</a:t>
            </a:r>
            <a:endParaRPr lang="zh-CN" altLang="en-US" sz="2600" dirty="0">
              <a:solidFill>
                <a:srgbClr val="000000"/>
              </a:solidFill>
            </a:endParaRPr>
          </a:p>
        </p:txBody>
      </p:sp>
      <p:sp>
        <p:nvSpPr>
          <p:cNvPr id="6" name="矩形 5"/>
          <p:cNvSpPr/>
          <p:nvPr>
            <p:custDataLst>
              <p:tags r:id="rId5"/>
            </p:custDataLst>
          </p:nvPr>
        </p:nvSpPr>
        <p:spPr>
          <a:xfrm>
            <a:off x="2438400" y="450056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smtClean="0">
                <a:solidFill>
                  <a:srgbClr val="000000"/>
                </a:solidFill>
              </a:rPr>
              <a:t>respective</a:t>
            </a:r>
            <a:endParaRPr lang="zh-CN" altLang="en-US" sz="2600" dirty="0">
              <a:solidFill>
                <a:srgbClr val="000000"/>
              </a:solidFill>
            </a:endParaRPr>
          </a:p>
        </p:txBody>
      </p:sp>
      <p:sp>
        <p:nvSpPr>
          <p:cNvPr id="7" name="矩形 6"/>
          <p:cNvSpPr/>
          <p:nvPr>
            <p:custDataLst>
              <p:tags r:id="rId6"/>
            </p:custDataLst>
          </p:nvPr>
        </p:nvSpPr>
        <p:spPr>
          <a:xfrm>
            <a:off x="2438400" y="535781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alternative</a:t>
            </a:r>
            <a:endParaRPr lang="zh-CN" altLang="en-US" sz="2600" dirty="0">
              <a:solidFill>
                <a:srgbClr val="000000"/>
              </a:solidFill>
            </a:endParaRPr>
          </a:p>
        </p:txBody>
      </p:sp>
      <p:sp>
        <p:nvSpPr>
          <p:cNvPr id="8" name="椭圆 7"/>
          <p:cNvSpPr>
            <a:spLocks noChangeAspect="1"/>
          </p:cNvSpPr>
          <p:nvPr>
            <p:custDataLst>
              <p:tags r:id="rId7"/>
            </p:custDataLst>
          </p:nvPr>
        </p:nvSpPr>
        <p:spPr>
          <a:xfrm>
            <a:off x="1571625" y="2850356"/>
            <a:ext cx="514350" cy="51435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A</a:t>
            </a:r>
            <a:endParaRPr lang="zh-CN" altLang="en-US" sz="2000">
              <a:solidFill>
                <a:srgbClr val="FFFFFF"/>
              </a:solidFill>
            </a:endParaRPr>
          </a:p>
        </p:txBody>
      </p:sp>
      <p:sp>
        <p:nvSpPr>
          <p:cNvPr id="9" name="椭圆 8"/>
          <p:cNvSpPr>
            <a:spLocks noChangeAspect="1"/>
          </p:cNvSpPr>
          <p:nvPr>
            <p:custDataLst>
              <p:tags r:id="rId8"/>
            </p:custDataLst>
          </p:nvPr>
        </p:nvSpPr>
        <p:spPr>
          <a:xfrm>
            <a:off x="1571625" y="3707606"/>
            <a:ext cx="514350" cy="514350"/>
          </a:xfrm>
          <a:prstGeom prst="ellipse">
            <a:avLst/>
          </a:prstGeom>
          <a:solidFill>
            <a:srgbClr val="00FF00"/>
          </a:solidFill>
          <a:ln w="254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B</a:t>
            </a:r>
            <a:endParaRPr lang="zh-CN" altLang="en-US" sz="2000">
              <a:solidFill>
                <a:srgbClr val="FFFFFF"/>
              </a:solidFill>
            </a:endParaRPr>
          </a:p>
        </p:txBody>
      </p:sp>
      <p:sp>
        <p:nvSpPr>
          <p:cNvPr id="10" name="椭圆 9"/>
          <p:cNvSpPr>
            <a:spLocks noChangeAspect="1"/>
          </p:cNvSpPr>
          <p:nvPr>
            <p:custDataLst>
              <p:tags r:id="rId9"/>
            </p:custDataLst>
          </p:nvPr>
        </p:nvSpPr>
        <p:spPr>
          <a:xfrm>
            <a:off x="1571625" y="4564856"/>
            <a:ext cx="514350" cy="51435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C</a:t>
            </a:r>
            <a:endParaRPr lang="zh-CN" altLang="en-US" sz="2000">
              <a:solidFill>
                <a:srgbClr val="FFFFFF"/>
              </a:solidFill>
            </a:endParaRPr>
          </a:p>
        </p:txBody>
      </p:sp>
      <p:sp>
        <p:nvSpPr>
          <p:cNvPr id="11" name="椭圆 10"/>
          <p:cNvSpPr>
            <a:spLocks noChangeAspect="1"/>
          </p:cNvSpPr>
          <p:nvPr>
            <p:custDataLst>
              <p:tags r:id="rId10"/>
            </p:custDataLst>
          </p:nvPr>
        </p:nvSpPr>
        <p:spPr>
          <a:xfrm>
            <a:off x="1571625" y="5422106"/>
            <a:ext cx="514350" cy="51435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D</a:t>
            </a:r>
            <a:endParaRPr lang="zh-CN" altLang="en-US" sz="2000">
              <a:solidFill>
                <a:srgbClr val="FFFFFF"/>
              </a:solidFill>
            </a:endParaRPr>
          </a:p>
        </p:txBody>
      </p:sp>
      <p:sp>
        <p:nvSpPr>
          <p:cNvPr id="12" name="圆角矩形 11"/>
          <p:cNvSpPr/>
          <p:nvPr>
            <p:custDataLst>
              <p:tags r:id="rId11"/>
            </p:custDataLst>
          </p:nvPr>
        </p:nvSpPr>
        <p:spPr>
          <a:xfrm>
            <a:off x="8915400" y="6215063"/>
            <a:ext cx="1543050" cy="411480"/>
          </a:xfrm>
          <a:prstGeom prst="roundRect">
            <a:avLst/>
          </a:prstGeom>
          <a:solidFill>
            <a:srgbClr val="808080"/>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zh-CN" altLang="en-US" sz="1600">
                <a:solidFill>
                  <a:srgbClr val="FFFFFF"/>
                </a:solidFill>
              </a:rPr>
              <a:t>提交</a:t>
            </a:r>
          </a:p>
        </p:txBody>
      </p:sp>
      <p:grpSp>
        <p:nvGrpSpPr>
          <p:cNvPr id="19" name="组合 18"/>
          <p:cNvGrpSpPr/>
          <p:nvPr>
            <p:custDataLst>
              <p:tags r:id="rId12"/>
            </p:custDataLst>
          </p:nvPr>
        </p:nvGrpSpPr>
        <p:grpSpPr>
          <a:xfrm>
            <a:off x="0" y="0"/>
            <a:ext cx="12192000" cy="635000"/>
            <a:chOff x="0" y="0"/>
            <a:chExt cx="12192000" cy="635000"/>
          </a:xfrm>
        </p:grpSpPr>
        <p:sp>
          <p:nvSpPr>
            <p:cNvPr id="17" name="TitleBackground"/>
            <p:cNvSpPr/>
            <p:nvPr>
              <p:custDataLst>
                <p:tags r:id="rId14"/>
              </p:custDataLst>
            </p:nvPr>
          </p:nvSpPr>
          <p:spPr>
            <a:xfrm>
              <a:off x="0" y="0"/>
              <a:ext cx="12192000" cy="635000"/>
            </a:xfrm>
            <a:prstGeom prst="rect">
              <a:avLst/>
            </a:prstGeom>
            <a:solidFill>
              <a:srgbClr val="F6F7F8"/>
            </a:solidFill>
            <a:ln w="15875" cap="flat" cmpd="sng" algn="ctr">
              <a:noFill/>
              <a:prstDash val="solid"/>
            </a:ln>
            <a:effectLst/>
            <a:extLst>
              <a:ext uri="{91240B29-F687-4F45-9708-019B960494DF}">
                <a14:hiddenLine xmlns:a14="http://schemas.microsoft.com/office/drawing/2010/main" w="15875"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lorBlock"/>
            <p:cNvSpPr/>
            <p:nvPr>
              <p:custDataLst>
                <p:tags r:id="rId15"/>
              </p:custDataLst>
            </p:nvPr>
          </p:nvSpPr>
          <p:spPr>
            <a:xfrm>
              <a:off x="0" y="0"/>
              <a:ext cx="254000" cy="635000"/>
            </a:xfrm>
            <a:prstGeom prst="rect">
              <a:avLst/>
            </a:prstGeom>
            <a:solidFill>
              <a:srgbClr val="639EF4"/>
            </a:solidFill>
            <a:ln w="15875" cap="flat" cmpd="sng" algn="ctr">
              <a:noFill/>
              <a:prstDash val="solid"/>
            </a:ln>
            <a:effectLst/>
            <a:extLst>
              <a:ext uri="{91240B29-F687-4F45-9708-019B960494DF}">
                <a14:hiddenLine xmlns:a14="http://schemas.microsoft.com/office/drawing/2010/main" w="15875"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ypeText"/>
            <p:cNvSpPr/>
            <p:nvPr>
              <p:custDataLst>
                <p:tags r:id="rId16"/>
              </p:custDataLst>
            </p:nvPr>
          </p:nvSpPr>
          <p:spPr>
            <a:xfrm>
              <a:off x="254000" y="0"/>
              <a:ext cx="1270000" cy="635000"/>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600">
                  <a:solidFill>
                    <a:srgbClr val="000000"/>
                  </a:solidFill>
                </a:rPr>
                <a:t>单选题</a:t>
              </a:r>
            </a:p>
          </p:txBody>
        </p:sp>
        <p:sp>
          <p:nvSpPr>
            <p:cNvPr id="18" name="TipText"/>
            <p:cNvSpPr txBox="1"/>
            <p:nvPr>
              <p:custDataLst>
                <p:tags r:id="rId17"/>
              </p:custDataLst>
            </p:nvPr>
          </p:nvSpPr>
          <p:spPr>
            <a:xfrm>
              <a:off x="1510030" y="109220"/>
              <a:ext cx="2286000" cy="508000"/>
            </a:xfrm>
            <a:prstGeom prst="rect">
              <a:avLst/>
            </a:prstGeom>
            <a:noFill/>
          </p:spPr>
          <p:txBody>
            <a:bodyPr vert="horz" wrap="none" rtlCol="0" anchor="ctr" anchorCtr="0">
              <a:noAutofit/>
            </a:bodyPr>
            <a:lstStyle/>
            <a:p>
              <a:r>
                <a:rPr lang="en-US" altLang="zh-CN" sz="2000" smtClean="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10</a:t>
              </a:r>
              <a:r>
                <a:rPr lang="zh-CN" altLang="en-US" sz="2000" smtClean="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分</a:t>
              </a:r>
              <a:endParaRPr lang="zh-CN" altLang="en-US" sz="200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pic>
        <p:nvPicPr>
          <p:cNvPr id="16" name="图片 15"/>
          <p:cNvPicPr>
            <a:picLocks/>
          </p:cNvPicPr>
          <p:nvPr>
            <p:custDataLst>
              <p:tags r:id="rId13"/>
            </p:custDataLst>
          </p:nvPr>
        </p:nvPicPr>
        <p:blipFill>
          <a:blip r:embed="rId19">
            <a:extLst>
              <a:ext uri="{28A0092B-C50C-407E-A947-70E740481C1C}">
                <a14:useLocalDpi xmlns:a14="http://schemas.microsoft.com/office/drawing/2010/main" val="0"/>
              </a:ext>
            </a:extLst>
          </a:blip>
          <a:stretch>
            <a:fillRect/>
          </a:stretch>
        </p:blipFill>
        <p:spPr>
          <a:xfrm>
            <a:off x="10642600" y="63500"/>
            <a:ext cx="1422400" cy="508000"/>
          </a:xfrm>
          <a:prstGeom prst="rect">
            <a:avLst/>
          </a:prstGeom>
        </p:spPr>
      </p:pic>
    </p:spTree>
    <p:custDataLst>
      <p:tags r:id="rId1"/>
    </p:custDataLst>
    <p:extLst>
      <p:ext uri="{BB962C8B-B14F-4D97-AF65-F5344CB8AC3E}">
        <p14:creationId xmlns:p14="http://schemas.microsoft.com/office/powerpoint/2010/main" val="28796190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2"/>
            </p:custDataLst>
          </p:nvPr>
        </p:nvSpPr>
        <p:spPr>
          <a:xfrm>
            <a:off x="1219200" y="428625"/>
            <a:ext cx="9753600" cy="2143125"/>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Q4: </a:t>
            </a:r>
            <a:r>
              <a:rPr lang="en-US" altLang="zh-CN" sz="2600" b="1" dirty="0">
                <a:solidFill>
                  <a:srgbClr val="000000"/>
                </a:solidFill>
              </a:rPr>
              <a:t>Require</a:t>
            </a:r>
            <a:r>
              <a:rPr lang="en-US" altLang="zh-CN" sz="2600" dirty="0">
                <a:solidFill>
                  <a:srgbClr val="000000"/>
                </a:solidFill>
              </a:rPr>
              <a:t> means to:</a:t>
            </a:r>
            <a:endParaRPr lang="zh-CN" altLang="en-US" sz="2600" dirty="0">
              <a:solidFill>
                <a:srgbClr val="000000"/>
              </a:solidFill>
            </a:endParaRPr>
          </a:p>
        </p:txBody>
      </p:sp>
      <p:sp>
        <p:nvSpPr>
          <p:cNvPr id="4" name="矩形 3"/>
          <p:cNvSpPr/>
          <p:nvPr>
            <p:custDataLst>
              <p:tags r:id="rId3"/>
            </p:custDataLst>
          </p:nvPr>
        </p:nvSpPr>
        <p:spPr>
          <a:xfrm>
            <a:off x="2438400" y="278606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register</a:t>
            </a:r>
            <a:endParaRPr lang="zh-CN" altLang="en-US" sz="2600" dirty="0">
              <a:solidFill>
                <a:srgbClr val="000000"/>
              </a:solidFill>
            </a:endParaRPr>
          </a:p>
        </p:txBody>
      </p:sp>
      <p:sp>
        <p:nvSpPr>
          <p:cNvPr id="5" name="矩形 4"/>
          <p:cNvSpPr/>
          <p:nvPr>
            <p:custDataLst>
              <p:tags r:id="rId4"/>
            </p:custDataLst>
          </p:nvPr>
        </p:nvSpPr>
        <p:spPr>
          <a:xfrm>
            <a:off x="2438400" y="364331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have need of</a:t>
            </a:r>
            <a:endParaRPr lang="zh-CN" altLang="en-US" sz="2600" dirty="0">
              <a:solidFill>
                <a:srgbClr val="000000"/>
              </a:solidFill>
            </a:endParaRPr>
          </a:p>
        </p:txBody>
      </p:sp>
      <p:sp>
        <p:nvSpPr>
          <p:cNvPr id="6" name="矩形 5"/>
          <p:cNvSpPr/>
          <p:nvPr>
            <p:custDataLst>
              <p:tags r:id="rId5"/>
            </p:custDataLst>
          </p:nvPr>
        </p:nvSpPr>
        <p:spPr>
          <a:xfrm>
            <a:off x="2438400" y="450056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make visible</a:t>
            </a:r>
            <a:endParaRPr lang="zh-CN" altLang="en-US" sz="2600" dirty="0">
              <a:solidFill>
                <a:srgbClr val="000000"/>
              </a:solidFill>
            </a:endParaRPr>
          </a:p>
        </p:txBody>
      </p:sp>
      <p:sp>
        <p:nvSpPr>
          <p:cNvPr id="7" name="矩形 6"/>
          <p:cNvSpPr/>
          <p:nvPr>
            <p:custDataLst>
              <p:tags r:id="rId6"/>
            </p:custDataLst>
          </p:nvPr>
        </p:nvSpPr>
        <p:spPr>
          <a:xfrm>
            <a:off x="2438400" y="535781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perform an </a:t>
            </a:r>
            <a:r>
              <a:rPr lang="en-US" altLang="zh-CN" sz="2600" dirty="0" smtClean="0">
                <a:solidFill>
                  <a:srgbClr val="000000"/>
                </a:solidFill>
              </a:rPr>
              <a:t>act</a:t>
            </a:r>
            <a:endParaRPr lang="zh-CN" altLang="en-US" sz="2600" dirty="0">
              <a:solidFill>
                <a:srgbClr val="000000"/>
              </a:solidFill>
            </a:endParaRPr>
          </a:p>
        </p:txBody>
      </p:sp>
      <p:sp>
        <p:nvSpPr>
          <p:cNvPr id="8" name="椭圆 7"/>
          <p:cNvSpPr>
            <a:spLocks noChangeAspect="1"/>
          </p:cNvSpPr>
          <p:nvPr>
            <p:custDataLst>
              <p:tags r:id="rId7"/>
            </p:custDataLst>
          </p:nvPr>
        </p:nvSpPr>
        <p:spPr>
          <a:xfrm>
            <a:off x="1571625" y="2850356"/>
            <a:ext cx="514350" cy="51435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dirty="0">
                <a:solidFill>
                  <a:srgbClr val="FFFFFF"/>
                </a:solidFill>
              </a:rPr>
              <a:t>A</a:t>
            </a:r>
            <a:endParaRPr lang="zh-CN" altLang="en-US" sz="2000" dirty="0">
              <a:solidFill>
                <a:srgbClr val="FFFFFF"/>
              </a:solidFill>
            </a:endParaRPr>
          </a:p>
        </p:txBody>
      </p:sp>
      <p:sp>
        <p:nvSpPr>
          <p:cNvPr id="9" name="椭圆 8"/>
          <p:cNvSpPr>
            <a:spLocks noChangeAspect="1"/>
          </p:cNvSpPr>
          <p:nvPr>
            <p:custDataLst>
              <p:tags r:id="rId8"/>
            </p:custDataLst>
          </p:nvPr>
        </p:nvSpPr>
        <p:spPr>
          <a:xfrm>
            <a:off x="1571625" y="3707606"/>
            <a:ext cx="514350" cy="514350"/>
          </a:xfrm>
          <a:prstGeom prst="ellipse">
            <a:avLst/>
          </a:prstGeom>
          <a:solidFill>
            <a:srgbClr val="00FF00"/>
          </a:solidFill>
          <a:ln w="254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B</a:t>
            </a:r>
            <a:endParaRPr lang="zh-CN" altLang="en-US" sz="2000">
              <a:solidFill>
                <a:srgbClr val="FFFFFF"/>
              </a:solidFill>
            </a:endParaRPr>
          </a:p>
        </p:txBody>
      </p:sp>
      <p:sp>
        <p:nvSpPr>
          <p:cNvPr id="10" name="椭圆 9"/>
          <p:cNvSpPr>
            <a:spLocks noChangeAspect="1"/>
          </p:cNvSpPr>
          <p:nvPr>
            <p:custDataLst>
              <p:tags r:id="rId9"/>
            </p:custDataLst>
          </p:nvPr>
        </p:nvSpPr>
        <p:spPr>
          <a:xfrm>
            <a:off x="1571625" y="4564856"/>
            <a:ext cx="514350" cy="51435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C</a:t>
            </a:r>
            <a:endParaRPr lang="zh-CN" altLang="en-US" sz="2000">
              <a:solidFill>
                <a:srgbClr val="FFFFFF"/>
              </a:solidFill>
            </a:endParaRPr>
          </a:p>
        </p:txBody>
      </p:sp>
      <p:sp>
        <p:nvSpPr>
          <p:cNvPr id="11" name="椭圆 10"/>
          <p:cNvSpPr>
            <a:spLocks noChangeAspect="1"/>
          </p:cNvSpPr>
          <p:nvPr>
            <p:custDataLst>
              <p:tags r:id="rId10"/>
            </p:custDataLst>
          </p:nvPr>
        </p:nvSpPr>
        <p:spPr>
          <a:xfrm>
            <a:off x="1571625" y="5422106"/>
            <a:ext cx="514350" cy="51435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D</a:t>
            </a:r>
            <a:endParaRPr lang="zh-CN" altLang="en-US" sz="2000">
              <a:solidFill>
                <a:srgbClr val="FFFFFF"/>
              </a:solidFill>
            </a:endParaRPr>
          </a:p>
        </p:txBody>
      </p:sp>
      <p:sp>
        <p:nvSpPr>
          <p:cNvPr id="12" name="圆角矩形 11"/>
          <p:cNvSpPr/>
          <p:nvPr>
            <p:custDataLst>
              <p:tags r:id="rId11"/>
            </p:custDataLst>
          </p:nvPr>
        </p:nvSpPr>
        <p:spPr>
          <a:xfrm>
            <a:off x="8915400" y="6215063"/>
            <a:ext cx="1543050" cy="411480"/>
          </a:xfrm>
          <a:prstGeom prst="roundRect">
            <a:avLst/>
          </a:prstGeom>
          <a:solidFill>
            <a:srgbClr val="808080"/>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zh-CN" altLang="en-US" sz="1600">
                <a:solidFill>
                  <a:srgbClr val="FFFFFF"/>
                </a:solidFill>
              </a:rPr>
              <a:t>提交</a:t>
            </a:r>
          </a:p>
        </p:txBody>
      </p:sp>
      <p:grpSp>
        <p:nvGrpSpPr>
          <p:cNvPr id="19" name="组合 18"/>
          <p:cNvGrpSpPr/>
          <p:nvPr>
            <p:custDataLst>
              <p:tags r:id="rId12"/>
            </p:custDataLst>
          </p:nvPr>
        </p:nvGrpSpPr>
        <p:grpSpPr>
          <a:xfrm>
            <a:off x="0" y="0"/>
            <a:ext cx="12192000" cy="635000"/>
            <a:chOff x="0" y="0"/>
            <a:chExt cx="12192000" cy="635000"/>
          </a:xfrm>
        </p:grpSpPr>
        <p:sp>
          <p:nvSpPr>
            <p:cNvPr id="17" name="TitleBackground"/>
            <p:cNvSpPr/>
            <p:nvPr>
              <p:custDataLst>
                <p:tags r:id="rId14"/>
              </p:custDataLst>
            </p:nvPr>
          </p:nvSpPr>
          <p:spPr>
            <a:xfrm>
              <a:off x="0" y="0"/>
              <a:ext cx="12192000" cy="635000"/>
            </a:xfrm>
            <a:prstGeom prst="rect">
              <a:avLst/>
            </a:prstGeom>
            <a:solidFill>
              <a:srgbClr val="F6F7F8"/>
            </a:solidFill>
            <a:ln w="15875" cap="flat" cmpd="sng" algn="ctr">
              <a:noFill/>
              <a:prstDash val="solid"/>
            </a:ln>
            <a:effectLst/>
            <a:extLst>
              <a:ext uri="{91240B29-F687-4F45-9708-019B960494DF}">
                <a14:hiddenLine xmlns:a14="http://schemas.microsoft.com/office/drawing/2010/main" w="15875"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lorBlock"/>
            <p:cNvSpPr/>
            <p:nvPr>
              <p:custDataLst>
                <p:tags r:id="rId15"/>
              </p:custDataLst>
            </p:nvPr>
          </p:nvSpPr>
          <p:spPr>
            <a:xfrm>
              <a:off x="0" y="0"/>
              <a:ext cx="254000" cy="635000"/>
            </a:xfrm>
            <a:prstGeom prst="rect">
              <a:avLst/>
            </a:prstGeom>
            <a:solidFill>
              <a:srgbClr val="639EF4"/>
            </a:solidFill>
            <a:ln w="15875" cap="flat" cmpd="sng" algn="ctr">
              <a:noFill/>
              <a:prstDash val="solid"/>
            </a:ln>
            <a:effectLst/>
            <a:extLst>
              <a:ext uri="{91240B29-F687-4F45-9708-019B960494DF}">
                <a14:hiddenLine xmlns:a14="http://schemas.microsoft.com/office/drawing/2010/main" w="15875"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ypeText"/>
            <p:cNvSpPr/>
            <p:nvPr>
              <p:custDataLst>
                <p:tags r:id="rId16"/>
              </p:custDataLst>
            </p:nvPr>
          </p:nvSpPr>
          <p:spPr>
            <a:xfrm>
              <a:off x="254000" y="0"/>
              <a:ext cx="1270000" cy="635000"/>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600">
                  <a:solidFill>
                    <a:srgbClr val="000000"/>
                  </a:solidFill>
                </a:rPr>
                <a:t>单选题</a:t>
              </a:r>
            </a:p>
          </p:txBody>
        </p:sp>
        <p:sp>
          <p:nvSpPr>
            <p:cNvPr id="18" name="TipText"/>
            <p:cNvSpPr txBox="1"/>
            <p:nvPr>
              <p:custDataLst>
                <p:tags r:id="rId17"/>
              </p:custDataLst>
            </p:nvPr>
          </p:nvSpPr>
          <p:spPr>
            <a:xfrm>
              <a:off x="1510030" y="109220"/>
              <a:ext cx="2286000" cy="508000"/>
            </a:xfrm>
            <a:prstGeom prst="rect">
              <a:avLst/>
            </a:prstGeom>
            <a:noFill/>
          </p:spPr>
          <p:txBody>
            <a:bodyPr vert="horz" wrap="none" rtlCol="0" anchor="ctr" anchorCtr="0">
              <a:noAutofit/>
            </a:bodyPr>
            <a:lstStyle/>
            <a:p>
              <a:r>
                <a:rPr lang="en-US" altLang="zh-CN" sz="2000" smtClean="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10</a:t>
              </a:r>
              <a:r>
                <a:rPr lang="zh-CN" altLang="en-US" sz="2000" smtClean="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分</a:t>
              </a:r>
              <a:endParaRPr lang="zh-CN" altLang="en-US" sz="200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pic>
        <p:nvPicPr>
          <p:cNvPr id="16" name="图片 15"/>
          <p:cNvPicPr>
            <a:picLocks/>
          </p:cNvPicPr>
          <p:nvPr>
            <p:custDataLst>
              <p:tags r:id="rId13"/>
            </p:custDataLst>
          </p:nvPr>
        </p:nvPicPr>
        <p:blipFill>
          <a:blip r:embed="rId19">
            <a:extLst>
              <a:ext uri="{28A0092B-C50C-407E-A947-70E740481C1C}">
                <a14:useLocalDpi xmlns:a14="http://schemas.microsoft.com/office/drawing/2010/main" val="0"/>
              </a:ext>
            </a:extLst>
          </a:blip>
          <a:stretch>
            <a:fillRect/>
          </a:stretch>
        </p:blipFill>
        <p:spPr>
          <a:xfrm>
            <a:off x="10642600" y="63500"/>
            <a:ext cx="1422400" cy="508000"/>
          </a:xfrm>
          <a:prstGeom prst="rect">
            <a:avLst/>
          </a:prstGeom>
        </p:spPr>
      </p:pic>
    </p:spTree>
    <p:custDataLst>
      <p:tags r:id="rId1"/>
    </p:custDataLst>
    <p:extLst>
      <p:ext uri="{BB962C8B-B14F-4D97-AF65-F5344CB8AC3E}">
        <p14:creationId xmlns:p14="http://schemas.microsoft.com/office/powerpoint/2010/main" val="20083775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2"/>
            </p:custDataLst>
          </p:nvPr>
        </p:nvSpPr>
        <p:spPr>
          <a:xfrm>
            <a:off x="1219200" y="428625"/>
            <a:ext cx="9753600" cy="2143125"/>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Q5: </a:t>
            </a:r>
            <a:r>
              <a:rPr lang="en-US" altLang="zh-CN" sz="2600" b="1" dirty="0">
                <a:solidFill>
                  <a:srgbClr val="000000"/>
                </a:solidFill>
              </a:rPr>
              <a:t>Vital</a:t>
            </a:r>
            <a:r>
              <a:rPr lang="en-US" altLang="zh-CN" sz="2600" dirty="0">
                <a:solidFill>
                  <a:srgbClr val="000000"/>
                </a:solidFill>
              </a:rPr>
              <a:t> means:</a:t>
            </a:r>
            <a:endParaRPr lang="zh-CN" altLang="en-US" sz="2600" dirty="0">
              <a:solidFill>
                <a:srgbClr val="000000"/>
              </a:solidFill>
            </a:endParaRPr>
          </a:p>
        </p:txBody>
      </p:sp>
      <p:sp>
        <p:nvSpPr>
          <p:cNvPr id="4" name="矩形 3"/>
          <p:cNvSpPr/>
          <p:nvPr>
            <p:custDataLst>
              <p:tags r:id="rId3"/>
            </p:custDataLst>
          </p:nvPr>
        </p:nvSpPr>
        <p:spPr>
          <a:xfrm>
            <a:off x="2438400" y="278606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impossible </a:t>
            </a:r>
            <a:r>
              <a:rPr lang="en-US" altLang="zh-CN" sz="2600" dirty="0" smtClean="0">
                <a:solidFill>
                  <a:srgbClr val="000000"/>
                </a:solidFill>
              </a:rPr>
              <a:t>to</a:t>
            </a:r>
            <a:endParaRPr lang="zh-CN" altLang="en-US" sz="2600" dirty="0">
              <a:solidFill>
                <a:srgbClr val="000000"/>
              </a:solidFill>
            </a:endParaRPr>
          </a:p>
        </p:txBody>
      </p:sp>
      <p:sp>
        <p:nvSpPr>
          <p:cNvPr id="5" name="矩形 4"/>
          <p:cNvSpPr/>
          <p:nvPr>
            <p:custDataLst>
              <p:tags r:id="rId4"/>
            </p:custDataLst>
          </p:nvPr>
        </p:nvSpPr>
        <p:spPr>
          <a:xfrm>
            <a:off x="2438400" y="364331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not distracted by anything unrelated to the goal</a:t>
            </a:r>
            <a:endParaRPr lang="zh-CN" altLang="en-US" sz="2600" dirty="0">
              <a:solidFill>
                <a:srgbClr val="000000"/>
              </a:solidFill>
            </a:endParaRPr>
          </a:p>
        </p:txBody>
      </p:sp>
      <p:sp>
        <p:nvSpPr>
          <p:cNvPr id="6" name="矩形 5"/>
          <p:cNvSpPr/>
          <p:nvPr>
            <p:custDataLst>
              <p:tags r:id="rId5"/>
            </p:custDataLst>
          </p:nvPr>
        </p:nvSpPr>
        <p:spPr>
          <a:xfrm>
            <a:off x="2438400" y="450056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being excited </a:t>
            </a:r>
            <a:r>
              <a:rPr lang="en-US" altLang="zh-CN" sz="2600" dirty="0" smtClean="0">
                <a:solidFill>
                  <a:srgbClr val="000000"/>
                </a:solidFill>
              </a:rPr>
              <a:t>to </a:t>
            </a:r>
            <a:r>
              <a:rPr lang="en-US" altLang="zh-CN" sz="2600" dirty="0">
                <a:solidFill>
                  <a:srgbClr val="000000"/>
                </a:solidFill>
              </a:rPr>
              <a:t>the expression of an emotion</a:t>
            </a:r>
            <a:endParaRPr lang="zh-CN" altLang="en-US" sz="2600" dirty="0">
              <a:solidFill>
                <a:srgbClr val="000000"/>
              </a:solidFill>
            </a:endParaRPr>
          </a:p>
        </p:txBody>
      </p:sp>
      <p:sp>
        <p:nvSpPr>
          <p:cNvPr id="7" name="矩形 6"/>
          <p:cNvSpPr/>
          <p:nvPr>
            <p:custDataLst>
              <p:tags r:id="rId6"/>
            </p:custDataLst>
          </p:nvPr>
        </p:nvSpPr>
        <p:spPr>
          <a:xfrm>
            <a:off x="2438400" y="5357813"/>
            <a:ext cx="853440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performing an essential function in the living body</a:t>
            </a:r>
            <a:endParaRPr lang="zh-CN" altLang="en-US" sz="2600" dirty="0">
              <a:solidFill>
                <a:srgbClr val="000000"/>
              </a:solidFill>
            </a:endParaRPr>
          </a:p>
        </p:txBody>
      </p:sp>
      <p:sp>
        <p:nvSpPr>
          <p:cNvPr id="8" name="椭圆 7"/>
          <p:cNvSpPr>
            <a:spLocks noChangeAspect="1"/>
          </p:cNvSpPr>
          <p:nvPr>
            <p:custDataLst>
              <p:tags r:id="rId7"/>
            </p:custDataLst>
          </p:nvPr>
        </p:nvSpPr>
        <p:spPr>
          <a:xfrm>
            <a:off x="1571625" y="2850356"/>
            <a:ext cx="514350" cy="51435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A</a:t>
            </a:r>
            <a:endParaRPr lang="zh-CN" altLang="en-US" sz="2000">
              <a:solidFill>
                <a:srgbClr val="FFFFFF"/>
              </a:solidFill>
            </a:endParaRPr>
          </a:p>
        </p:txBody>
      </p:sp>
      <p:sp>
        <p:nvSpPr>
          <p:cNvPr id="9" name="椭圆 8"/>
          <p:cNvSpPr>
            <a:spLocks noChangeAspect="1"/>
          </p:cNvSpPr>
          <p:nvPr>
            <p:custDataLst>
              <p:tags r:id="rId8"/>
            </p:custDataLst>
          </p:nvPr>
        </p:nvSpPr>
        <p:spPr>
          <a:xfrm>
            <a:off x="1571625" y="3707606"/>
            <a:ext cx="514350" cy="51435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B</a:t>
            </a:r>
            <a:endParaRPr lang="zh-CN" altLang="en-US" sz="2000">
              <a:solidFill>
                <a:srgbClr val="FFFFFF"/>
              </a:solidFill>
            </a:endParaRPr>
          </a:p>
        </p:txBody>
      </p:sp>
      <p:sp>
        <p:nvSpPr>
          <p:cNvPr id="10" name="椭圆 9"/>
          <p:cNvSpPr>
            <a:spLocks noChangeAspect="1"/>
          </p:cNvSpPr>
          <p:nvPr>
            <p:custDataLst>
              <p:tags r:id="rId9"/>
            </p:custDataLst>
          </p:nvPr>
        </p:nvSpPr>
        <p:spPr>
          <a:xfrm>
            <a:off x="1571625" y="4564856"/>
            <a:ext cx="514350" cy="51435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C</a:t>
            </a:r>
            <a:endParaRPr lang="zh-CN" altLang="en-US" sz="2000">
              <a:solidFill>
                <a:srgbClr val="FFFFFF"/>
              </a:solidFill>
            </a:endParaRPr>
          </a:p>
        </p:txBody>
      </p:sp>
      <p:sp>
        <p:nvSpPr>
          <p:cNvPr id="11" name="椭圆 10"/>
          <p:cNvSpPr>
            <a:spLocks noChangeAspect="1"/>
          </p:cNvSpPr>
          <p:nvPr>
            <p:custDataLst>
              <p:tags r:id="rId10"/>
            </p:custDataLst>
          </p:nvPr>
        </p:nvSpPr>
        <p:spPr>
          <a:xfrm>
            <a:off x="1571625" y="5422106"/>
            <a:ext cx="514350" cy="514350"/>
          </a:xfrm>
          <a:prstGeom prst="ellipse">
            <a:avLst/>
          </a:prstGeom>
          <a:solidFill>
            <a:srgbClr val="00FF00"/>
          </a:solidFill>
          <a:ln w="254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2000">
                <a:solidFill>
                  <a:srgbClr val="FFFFFF"/>
                </a:solidFill>
              </a:rPr>
              <a:t>D</a:t>
            </a:r>
            <a:endParaRPr lang="zh-CN" altLang="en-US" sz="2000">
              <a:solidFill>
                <a:srgbClr val="FFFFFF"/>
              </a:solidFill>
            </a:endParaRPr>
          </a:p>
        </p:txBody>
      </p:sp>
      <p:sp>
        <p:nvSpPr>
          <p:cNvPr id="12" name="圆角矩形 11"/>
          <p:cNvSpPr/>
          <p:nvPr>
            <p:custDataLst>
              <p:tags r:id="rId11"/>
            </p:custDataLst>
          </p:nvPr>
        </p:nvSpPr>
        <p:spPr>
          <a:xfrm>
            <a:off x="8915400" y="6215063"/>
            <a:ext cx="1543050" cy="411480"/>
          </a:xfrm>
          <a:prstGeom prst="roundRect">
            <a:avLst/>
          </a:prstGeom>
          <a:solidFill>
            <a:srgbClr val="808080"/>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zh-CN" altLang="en-US" sz="1600">
                <a:solidFill>
                  <a:srgbClr val="FFFFFF"/>
                </a:solidFill>
              </a:rPr>
              <a:t>提交</a:t>
            </a:r>
          </a:p>
        </p:txBody>
      </p:sp>
      <p:grpSp>
        <p:nvGrpSpPr>
          <p:cNvPr id="19" name="组合 18"/>
          <p:cNvGrpSpPr/>
          <p:nvPr>
            <p:custDataLst>
              <p:tags r:id="rId12"/>
            </p:custDataLst>
          </p:nvPr>
        </p:nvGrpSpPr>
        <p:grpSpPr>
          <a:xfrm>
            <a:off x="0" y="0"/>
            <a:ext cx="12192000" cy="635000"/>
            <a:chOff x="0" y="0"/>
            <a:chExt cx="12192000" cy="635000"/>
          </a:xfrm>
        </p:grpSpPr>
        <p:sp>
          <p:nvSpPr>
            <p:cNvPr id="17" name="TitleBackground"/>
            <p:cNvSpPr/>
            <p:nvPr>
              <p:custDataLst>
                <p:tags r:id="rId14"/>
              </p:custDataLst>
            </p:nvPr>
          </p:nvSpPr>
          <p:spPr>
            <a:xfrm>
              <a:off x="0" y="0"/>
              <a:ext cx="12192000" cy="635000"/>
            </a:xfrm>
            <a:prstGeom prst="rect">
              <a:avLst/>
            </a:prstGeom>
            <a:solidFill>
              <a:srgbClr val="F6F7F8"/>
            </a:solidFill>
            <a:ln w="15875" cap="flat" cmpd="sng" algn="ctr">
              <a:noFill/>
              <a:prstDash val="solid"/>
            </a:ln>
            <a:effectLst/>
            <a:extLst>
              <a:ext uri="{91240B29-F687-4F45-9708-019B960494DF}">
                <a14:hiddenLine xmlns:a14="http://schemas.microsoft.com/office/drawing/2010/main" w="15875"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lorBlock"/>
            <p:cNvSpPr/>
            <p:nvPr>
              <p:custDataLst>
                <p:tags r:id="rId15"/>
              </p:custDataLst>
            </p:nvPr>
          </p:nvSpPr>
          <p:spPr>
            <a:xfrm>
              <a:off x="0" y="0"/>
              <a:ext cx="254000" cy="635000"/>
            </a:xfrm>
            <a:prstGeom prst="rect">
              <a:avLst/>
            </a:prstGeom>
            <a:solidFill>
              <a:srgbClr val="639EF4"/>
            </a:solidFill>
            <a:ln w="15875" cap="flat" cmpd="sng" algn="ctr">
              <a:noFill/>
              <a:prstDash val="solid"/>
            </a:ln>
            <a:effectLst/>
            <a:extLst>
              <a:ext uri="{91240B29-F687-4F45-9708-019B960494DF}">
                <a14:hiddenLine xmlns:a14="http://schemas.microsoft.com/office/drawing/2010/main" w="15875"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ypeText"/>
            <p:cNvSpPr/>
            <p:nvPr>
              <p:custDataLst>
                <p:tags r:id="rId16"/>
              </p:custDataLst>
            </p:nvPr>
          </p:nvSpPr>
          <p:spPr>
            <a:xfrm>
              <a:off x="254000" y="0"/>
              <a:ext cx="1270000" cy="635000"/>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600">
                  <a:solidFill>
                    <a:srgbClr val="000000"/>
                  </a:solidFill>
                </a:rPr>
                <a:t>单选题</a:t>
              </a:r>
            </a:p>
          </p:txBody>
        </p:sp>
        <p:sp>
          <p:nvSpPr>
            <p:cNvPr id="18" name="TipText"/>
            <p:cNvSpPr txBox="1"/>
            <p:nvPr>
              <p:custDataLst>
                <p:tags r:id="rId17"/>
              </p:custDataLst>
            </p:nvPr>
          </p:nvSpPr>
          <p:spPr>
            <a:xfrm>
              <a:off x="1510030" y="109220"/>
              <a:ext cx="2286000" cy="508000"/>
            </a:xfrm>
            <a:prstGeom prst="rect">
              <a:avLst/>
            </a:prstGeom>
            <a:noFill/>
          </p:spPr>
          <p:txBody>
            <a:bodyPr vert="horz" wrap="none" rtlCol="0" anchor="ctr" anchorCtr="0">
              <a:noAutofit/>
            </a:bodyPr>
            <a:lstStyle/>
            <a:p>
              <a:r>
                <a:rPr lang="en-US" altLang="zh-CN" sz="2000" smtClean="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10</a:t>
              </a:r>
              <a:r>
                <a:rPr lang="zh-CN" altLang="en-US" sz="2000" smtClean="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分</a:t>
              </a:r>
              <a:endParaRPr lang="zh-CN" altLang="en-US" sz="200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pic>
        <p:nvPicPr>
          <p:cNvPr id="16" name="图片 15"/>
          <p:cNvPicPr>
            <a:picLocks/>
          </p:cNvPicPr>
          <p:nvPr>
            <p:custDataLst>
              <p:tags r:id="rId13"/>
            </p:custDataLst>
          </p:nvPr>
        </p:nvPicPr>
        <p:blipFill>
          <a:blip r:embed="rId19">
            <a:extLst>
              <a:ext uri="{28A0092B-C50C-407E-A947-70E740481C1C}">
                <a14:useLocalDpi xmlns:a14="http://schemas.microsoft.com/office/drawing/2010/main" val="0"/>
              </a:ext>
            </a:extLst>
          </a:blip>
          <a:stretch>
            <a:fillRect/>
          </a:stretch>
        </p:blipFill>
        <p:spPr>
          <a:xfrm>
            <a:off x="10642600" y="63500"/>
            <a:ext cx="1422400" cy="508000"/>
          </a:xfrm>
          <a:prstGeom prst="rect">
            <a:avLst/>
          </a:prstGeom>
        </p:spPr>
      </p:pic>
    </p:spTree>
    <p:custDataLst>
      <p:tags r:id="rId1"/>
    </p:custDataLst>
    <p:extLst>
      <p:ext uri="{BB962C8B-B14F-4D97-AF65-F5344CB8AC3E}">
        <p14:creationId xmlns:p14="http://schemas.microsoft.com/office/powerpoint/2010/main" val="1342792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II. Listening &amp; Speaking</a:t>
            </a:r>
          </a:p>
        </p:txBody>
      </p:sp>
      <p:sp>
        <p:nvSpPr>
          <p:cNvPr id="3" name="内容占位符 2"/>
          <p:cNvSpPr>
            <a:spLocks noGrp="1"/>
          </p:cNvSpPr>
          <p:nvPr>
            <p:ph idx="1"/>
          </p:nvPr>
        </p:nvSpPr>
        <p:spPr>
          <a:xfrm>
            <a:off x="1295401" y="2556932"/>
            <a:ext cx="5936672" cy="3318936"/>
          </a:xfrm>
        </p:spPr>
        <p:txBody>
          <a:bodyPr>
            <a:noAutofit/>
          </a:bodyPr>
          <a:lstStyle/>
          <a:p>
            <a:pPr marL="0" indent="0">
              <a:buNone/>
            </a:pPr>
            <a:r>
              <a:rPr lang="en-US" altLang="zh-CN" sz="2800" b="1" dirty="0"/>
              <a:t>1. Reasons for Learning English</a:t>
            </a:r>
          </a:p>
          <a:p>
            <a:pPr lvl="1">
              <a:buFont typeface="Wingdings" panose="05000000000000000000" pitchFamily="2" charset="2"/>
              <a:buChar char="Ø"/>
            </a:pPr>
            <a:r>
              <a:rPr lang="en-US" altLang="zh-CN" sz="2400" dirty="0"/>
              <a:t>Listening &amp; Speaking</a:t>
            </a:r>
          </a:p>
          <a:p>
            <a:pPr lvl="1">
              <a:buFont typeface="Wingdings" panose="05000000000000000000" pitchFamily="2" charset="2"/>
              <a:buChar char="Ø"/>
            </a:pPr>
            <a:r>
              <a:rPr lang="en-US" altLang="zh-CN" sz="2400" dirty="0"/>
              <a:t>Useful expressions</a:t>
            </a:r>
          </a:p>
          <a:p>
            <a:pPr marL="0" indent="0">
              <a:buNone/>
            </a:pPr>
            <a:r>
              <a:rPr lang="en-US" altLang="zh-CN" sz="2800" b="1" dirty="0"/>
              <a:t>2. How to Learn English?</a:t>
            </a:r>
          </a:p>
          <a:p>
            <a:pPr lvl="1">
              <a:buFont typeface="Wingdings" panose="05000000000000000000" pitchFamily="2" charset="2"/>
              <a:buChar char="Ø"/>
            </a:pPr>
            <a:r>
              <a:rPr lang="en-US" altLang="zh-CN" sz="2400" dirty="0"/>
              <a:t>Listening &amp; Speaking</a:t>
            </a:r>
          </a:p>
          <a:p>
            <a:pPr lvl="1">
              <a:buFont typeface="Wingdings" panose="05000000000000000000" pitchFamily="2" charset="2"/>
              <a:buChar char="Ø"/>
            </a:pPr>
            <a:r>
              <a:rPr lang="en-US" altLang="zh-CN" sz="2400" dirty="0"/>
              <a:t>Useful expressions</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6546" y="3045839"/>
            <a:ext cx="3519487" cy="2341122"/>
          </a:xfrm>
          <a:prstGeom prst="rect">
            <a:avLst/>
          </a:prstGeom>
        </p:spPr>
      </p:pic>
    </p:spTree>
    <p:extLst>
      <p:ext uri="{BB962C8B-B14F-4D97-AF65-F5344CB8AC3E}">
        <p14:creationId xmlns:p14="http://schemas.microsoft.com/office/powerpoint/2010/main" val="22355848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1. Reasons for Learning English</a:t>
            </a:r>
          </a:p>
        </p:txBody>
      </p:sp>
      <p:sp>
        <p:nvSpPr>
          <p:cNvPr id="3" name="内容占位符 2"/>
          <p:cNvSpPr>
            <a:spLocks noGrp="1"/>
          </p:cNvSpPr>
          <p:nvPr>
            <p:ph idx="1"/>
          </p:nvPr>
        </p:nvSpPr>
        <p:spPr>
          <a:xfrm>
            <a:off x="1295399" y="2556931"/>
            <a:ext cx="6338455" cy="3068013"/>
          </a:xfrm>
        </p:spPr>
        <p:txBody>
          <a:bodyPr>
            <a:noAutofit/>
          </a:bodyPr>
          <a:lstStyle/>
          <a:p>
            <a:pPr algn="just"/>
            <a:r>
              <a:rPr lang="en-US" altLang="zh-CN" sz="3600" b="1" dirty="0"/>
              <a:t>Task 1: Listening</a:t>
            </a:r>
          </a:p>
          <a:p>
            <a:pPr lvl="1" algn="just"/>
            <a:r>
              <a:rPr lang="en-US" altLang="zh-CN" sz="2800" dirty="0"/>
              <a:t>Exercise: Listen to the conversations between Yang Fang and </a:t>
            </a:r>
            <a:r>
              <a:rPr lang="en-US" altLang="zh-CN" sz="2800" dirty="0" err="1"/>
              <a:t>Hao</a:t>
            </a:r>
            <a:r>
              <a:rPr lang="en-US" altLang="zh-CN" sz="2800" dirty="0"/>
              <a:t> </a:t>
            </a:r>
            <a:r>
              <a:rPr lang="en-US" altLang="zh-CN" sz="2800" dirty="0" err="1"/>
              <a:t>Cun</a:t>
            </a:r>
            <a:r>
              <a:rPr lang="en-US" altLang="zh-CN" sz="2800" dirty="0"/>
              <a:t> and fill the blanks with words and expressions you heard.</a:t>
            </a:r>
          </a:p>
          <a:p>
            <a:pPr lvl="1" algn="just"/>
            <a:r>
              <a:rPr lang="en-US" altLang="zh-CN" sz="2400" b="1" dirty="0"/>
              <a:t>Exercise: textbook, page 54.</a:t>
            </a:r>
            <a:endParaRPr lang="zh-CN" altLang="en-US" sz="2400" b="1" dirty="0"/>
          </a:p>
        </p:txBody>
      </p:sp>
      <p:pic>
        <p:nvPicPr>
          <p:cNvPr id="4" name="图片 3">
            <a:hlinkClick r:id="rId2"/>
          </p:cNvPr>
          <p:cNvPicPr>
            <a:picLocks noChangeAspect="1"/>
          </p:cNvPicPr>
          <p:nvPr/>
        </p:nvPicPr>
        <p:blipFill>
          <a:blip r:embed="rId3"/>
          <a:stretch>
            <a:fillRect/>
          </a:stretch>
        </p:blipFill>
        <p:spPr>
          <a:xfrm>
            <a:off x="7758546" y="3275360"/>
            <a:ext cx="3380076" cy="1904941"/>
          </a:xfrm>
          <a:prstGeom prst="rect">
            <a:avLst/>
          </a:prstGeom>
        </p:spPr>
      </p:pic>
    </p:spTree>
    <p:extLst>
      <p:ext uri="{BB962C8B-B14F-4D97-AF65-F5344CB8AC3E}">
        <p14:creationId xmlns:p14="http://schemas.microsoft.com/office/powerpoint/2010/main" val="24558807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heel(1)">
                                      <p:cBhvr>
                                        <p:cTn id="10" dur="2000"/>
                                        <p:tgtEl>
                                          <p:spTgt spid="3">
                                            <p:txEl>
                                              <p:pRg st="1" end="1"/>
                                            </p:txEl>
                                          </p:spTgt>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heel(1)">
                                      <p:cBhvr>
                                        <p:cTn id="1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1. Reasons for Learning English</a:t>
            </a:r>
          </a:p>
        </p:txBody>
      </p:sp>
      <p:sp>
        <p:nvSpPr>
          <p:cNvPr id="6" name="内容占位符 2"/>
          <p:cNvSpPr txBox="1">
            <a:spLocks/>
          </p:cNvSpPr>
          <p:nvPr/>
        </p:nvSpPr>
        <p:spPr>
          <a:xfrm>
            <a:off x="1295402" y="2556932"/>
            <a:ext cx="9753595" cy="3006626"/>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just"/>
            <a:r>
              <a:rPr lang="en-US" altLang="zh-CN" sz="3600" b="1" dirty="0"/>
              <a:t>Task 2: Speaking </a:t>
            </a:r>
          </a:p>
          <a:p>
            <a:pPr lvl="1" algn="just"/>
            <a:r>
              <a:rPr lang="en-US" altLang="zh-CN" sz="2800" dirty="0"/>
              <a:t>Exercise: As we all know, </a:t>
            </a:r>
            <a:r>
              <a:rPr lang="en-US" altLang="zh-CN" sz="2800" b="1" dirty="0">
                <a:solidFill>
                  <a:srgbClr val="FF0000"/>
                </a:solidFill>
              </a:rPr>
              <a:t>studying abroad </a:t>
            </a:r>
            <a:r>
              <a:rPr lang="en-US" altLang="zh-CN" sz="2800" dirty="0"/>
              <a:t>has its own pros and cons, and no hasty decision should be made. Now work in pairs and help Sun to make a decision.</a:t>
            </a:r>
          </a:p>
          <a:p>
            <a:pPr lvl="1" algn="just"/>
            <a:r>
              <a:rPr lang="en-US" altLang="zh-CN" sz="2800" b="1" dirty="0"/>
              <a:t>Exercise: textbook, page 55.</a:t>
            </a:r>
            <a:endParaRPr lang="zh-CN" altLang="en-US" sz="2800" dirty="0"/>
          </a:p>
        </p:txBody>
      </p:sp>
      <p:grpSp>
        <p:nvGrpSpPr>
          <p:cNvPr id="14" name="组合 13"/>
          <p:cNvGrpSpPr/>
          <p:nvPr/>
        </p:nvGrpSpPr>
        <p:grpSpPr>
          <a:xfrm>
            <a:off x="1875172" y="5527964"/>
            <a:ext cx="8441655" cy="504923"/>
            <a:chOff x="1301186" y="5618597"/>
            <a:chExt cx="8441655" cy="504923"/>
          </a:xfrm>
        </p:grpSpPr>
        <p:sp>
          <p:nvSpPr>
            <p:cNvPr id="8" name="右箭头 7"/>
            <p:cNvSpPr/>
            <p:nvPr/>
          </p:nvSpPr>
          <p:spPr>
            <a:xfrm>
              <a:off x="5167745" y="5671003"/>
              <a:ext cx="727771" cy="3601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92983" y="5671003"/>
              <a:ext cx="3549858" cy="400110"/>
            </a:xfrm>
            <a:prstGeom prst="rect">
              <a:avLst/>
            </a:prstGeom>
            <a:ln>
              <a:solidFill>
                <a:schemeClr val="accent1"/>
              </a:solidFill>
            </a:ln>
          </p:spPr>
          <p:txBody>
            <a:bodyPr wrap="square">
              <a:spAutoFit/>
            </a:bodyPr>
            <a:lstStyle/>
            <a:p>
              <a:pPr lvl="1" algn="just"/>
              <a:r>
                <a:rPr lang="en-US" altLang="zh-CN" sz="2000" b="1" dirty="0"/>
                <a:t>textbook, page 56</a:t>
              </a:r>
              <a:endParaRPr lang="zh-CN" altLang="en-US" sz="2000" b="1" dirty="0"/>
            </a:p>
          </p:txBody>
        </p:sp>
        <p:sp>
          <p:nvSpPr>
            <p:cNvPr id="13" name="内容占位符 2"/>
            <p:cNvSpPr txBox="1">
              <a:spLocks/>
            </p:cNvSpPr>
            <p:nvPr/>
          </p:nvSpPr>
          <p:spPr>
            <a:xfrm>
              <a:off x="1301186" y="5618597"/>
              <a:ext cx="3614895" cy="504923"/>
            </a:xfrm>
            <a:prstGeom prst="rect">
              <a:avLst/>
            </a:prstGeom>
            <a:ln>
              <a:solidFill>
                <a:schemeClr val="accent1"/>
              </a:solidFill>
            </a:ln>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342900" indent="-342900">
                <a:buFont typeface="Arial" panose="020B0604020202020204" pitchFamily="34" charset="0"/>
                <a:buChar char="•"/>
              </a:pPr>
              <a:r>
                <a:rPr lang="en-US" altLang="zh-CN" sz="2800" b="1" dirty="0"/>
                <a:t>Useful expressions</a:t>
              </a:r>
            </a:p>
          </p:txBody>
        </p:sp>
      </p:grpSp>
    </p:spTree>
    <p:extLst>
      <p:ext uri="{BB962C8B-B14F-4D97-AF65-F5344CB8AC3E}">
        <p14:creationId xmlns:p14="http://schemas.microsoft.com/office/powerpoint/2010/main" val="35162898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 How to Learn English?</a:t>
            </a:r>
          </a:p>
        </p:txBody>
      </p:sp>
      <p:sp>
        <p:nvSpPr>
          <p:cNvPr id="3" name="内容占位符 2"/>
          <p:cNvSpPr>
            <a:spLocks noGrp="1"/>
          </p:cNvSpPr>
          <p:nvPr>
            <p:ph idx="1"/>
          </p:nvPr>
        </p:nvSpPr>
        <p:spPr>
          <a:xfrm>
            <a:off x="1295400" y="2556932"/>
            <a:ext cx="6532418" cy="3497504"/>
          </a:xfrm>
        </p:spPr>
        <p:txBody>
          <a:bodyPr>
            <a:noAutofit/>
          </a:bodyPr>
          <a:lstStyle/>
          <a:p>
            <a:pPr algn="just"/>
            <a:r>
              <a:rPr lang="en-US" altLang="zh-CN" sz="3600" b="1" dirty="0"/>
              <a:t>Task 3: Listening</a:t>
            </a:r>
          </a:p>
          <a:p>
            <a:pPr lvl="1" algn="just"/>
            <a:r>
              <a:rPr lang="en-US" altLang="zh-CN" sz="2800" dirty="0"/>
              <a:t>Exercise: Listen to the discussion led by Owen and Liam, and match each student in the two groups with the way that he or she thinks is the best for learning English</a:t>
            </a:r>
          </a:p>
          <a:p>
            <a:pPr lvl="1" algn="just"/>
            <a:r>
              <a:rPr lang="en-US" altLang="zh-CN" sz="2400" b="1" dirty="0"/>
              <a:t>Exercise: textbook, page 57.</a:t>
            </a:r>
            <a:endParaRPr lang="zh-CN" altLang="en-US" sz="2400" b="1" dirty="0"/>
          </a:p>
        </p:txBody>
      </p:sp>
      <p:pic>
        <p:nvPicPr>
          <p:cNvPr id="4" name="图片 3">
            <a:hlinkClick r:id="rId2"/>
          </p:cNvPr>
          <p:cNvPicPr>
            <a:picLocks noChangeAspect="1"/>
          </p:cNvPicPr>
          <p:nvPr/>
        </p:nvPicPr>
        <p:blipFill>
          <a:blip r:embed="rId3"/>
          <a:stretch>
            <a:fillRect/>
          </a:stretch>
        </p:blipFill>
        <p:spPr>
          <a:xfrm>
            <a:off x="7959301" y="3398644"/>
            <a:ext cx="3212225" cy="1814080"/>
          </a:xfrm>
          <a:prstGeom prst="rect">
            <a:avLst/>
          </a:prstGeom>
        </p:spPr>
      </p:pic>
    </p:spTree>
    <p:extLst>
      <p:ext uri="{BB962C8B-B14F-4D97-AF65-F5344CB8AC3E}">
        <p14:creationId xmlns:p14="http://schemas.microsoft.com/office/powerpoint/2010/main" val="28105223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heel(1)">
                                      <p:cBhvr>
                                        <p:cTn id="10" dur="2000"/>
                                        <p:tgtEl>
                                          <p:spTgt spid="3">
                                            <p:txEl>
                                              <p:pRg st="1" end="1"/>
                                            </p:txEl>
                                          </p:spTgt>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heel(1)">
                                      <p:cBhvr>
                                        <p:cTn id="1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latin typeface="Garamond" panose="02020404030301010803" pitchFamily="18" charset="0"/>
                <a:ea typeface="黑体" panose="02010609060101010101" pitchFamily="49" charset="-122"/>
                <a:sym typeface="Garamond" panose="02020404030301010803" pitchFamily="18" charset="0"/>
              </a:rPr>
              <a:t>Warming </a:t>
            </a:r>
            <a:r>
              <a:rPr lang="en-US" altLang="zh-CN" b="1" dirty="0" smtClean="0">
                <a:latin typeface="Garamond" panose="02020404030301010803" pitchFamily="18" charset="0"/>
                <a:ea typeface="黑体" panose="02010609060101010101" pitchFamily="49" charset="-122"/>
                <a:sym typeface="Garamond" panose="02020404030301010803" pitchFamily="18" charset="0"/>
              </a:rPr>
              <a:t>up</a:t>
            </a:r>
            <a:endParaRPr lang="zh-CN" altLang="en-US" b="1" dirty="0">
              <a:latin typeface="Garamond" panose="02020404030301010803" pitchFamily="18" charset="0"/>
              <a:ea typeface="黑体" panose="02010609060101010101" pitchFamily="49" charset="-122"/>
              <a:sym typeface="Garamond" panose="02020404030301010803" pitchFamily="18" charset="0"/>
            </a:endParaRPr>
          </a:p>
        </p:txBody>
      </p:sp>
      <p:sp>
        <p:nvSpPr>
          <p:cNvPr id="3" name="内容占位符 2"/>
          <p:cNvSpPr>
            <a:spLocks noGrp="1"/>
          </p:cNvSpPr>
          <p:nvPr>
            <p:ph idx="1"/>
          </p:nvPr>
        </p:nvSpPr>
        <p:spPr>
          <a:xfrm>
            <a:off x="1295402" y="2687782"/>
            <a:ext cx="9781306" cy="3394363"/>
          </a:xfrm>
        </p:spPr>
        <p:txBody>
          <a:bodyPr>
            <a:noAutofit/>
          </a:bodyPr>
          <a:lstStyle/>
          <a:p>
            <a:pPr algn="just">
              <a:buClr>
                <a:srgbClr val="18660C"/>
              </a:buClr>
              <a:defRPr/>
            </a:pPr>
            <a:r>
              <a:rPr lang="en-US" altLang="zh-CN" sz="2800" dirty="0">
                <a:solidFill>
                  <a:schemeClr val="tx1"/>
                </a:solidFill>
                <a:cs typeface="+mn-ea"/>
                <a:sym typeface="+mn-lt"/>
              </a:rPr>
              <a:t>In what </a:t>
            </a:r>
            <a:r>
              <a:rPr lang="en-US" altLang="zh-CN" sz="2800" b="1" dirty="0">
                <a:solidFill>
                  <a:srgbClr val="00B050"/>
                </a:solidFill>
                <a:cs typeface="+mn-ea"/>
                <a:sym typeface="+mn-lt"/>
              </a:rPr>
              <a:t>situations</a:t>
            </a:r>
            <a:r>
              <a:rPr lang="en-US" altLang="zh-CN" sz="2800" dirty="0">
                <a:solidFill>
                  <a:schemeClr val="tx1"/>
                </a:solidFill>
                <a:cs typeface="+mn-ea"/>
                <a:sym typeface="+mn-lt"/>
              </a:rPr>
              <a:t> is English (or would English be) useful to </a:t>
            </a:r>
            <a:r>
              <a:rPr lang="en-US" altLang="zh-CN" sz="2800" dirty="0" smtClean="0">
                <a:solidFill>
                  <a:schemeClr val="tx1"/>
                </a:solidFill>
                <a:cs typeface="+mn-ea"/>
                <a:sym typeface="+mn-lt"/>
              </a:rPr>
              <a:t>you?</a:t>
            </a:r>
          </a:p>
          <a:p>
            <a:pPr algn="just">
              <a:buClr>
                <a:srgbClr val="18660C"/>
              </a:buClr>
              <a:defRPr/>
            </a:pPr>
            <a:r>
              <a:rPr lang="en-US" altLang="zh-CN" sz="2800" dirty="0" smtClean="0">
                <a:solidFill>
                  <a:schemeClr val="tx1"/>
                </a:solidFill>
                <a:cs typeface="+mn-ea"/>
                <a:sym typeface="+mn-lt"/>
              </a:rPr>
              <a:t>Do </a:t>
            </a:r>
            <a:r>
              <a:rPr lang="en-US" altLang="zh-CN" sz="2800" dirty="0">
                <a:solidFill>
                  <a:schemeClr val="tx1"/>
                </a:solidFill>
                <a:cs typeface="+mn-ea"/>
                <a:sym typeface="+mn-lt"/>
              </a:rPr>
              <a:t>the </a:t>
            </a:r>
            <a:r>
              <a:rPr lang="en-US" altLang="zh-CN" sz="2800" b="1" dirty="0">
                <a:solidFill>
                  <a:srgbClr val="00B050"/>
                </a:solidFill>
                <a:cs typeface="+mn-ea"/>
                <a:sym typeface="+mn-lt"/>
              </a:rPr>
              <a:t>questionnaire</a:t>
            </a:r>
            <a:r>
              <a:rPr lang="en-US" altLang="zh-CN" sz="2800" dirty="0">
                <a:solidFill>
                  <a:schemeClr val="tx1"/>
                </a:solidFill>
                <a:cs typeface="+mn-ea"/>
                <a:sym typeface="+mn-lt"/>
              </a:rPr>
              <a:t> below and rate the usefulness of English for different aims of your life. Then work in pairs and compare your answers with each other. </a:t>
            </a:r>
            <a:endParaRPr lang="en-US" altLang="zh-CN" sz="2800" dirty="0" smtClean="0">
              <a:solidFill>
                <a:schemeClr val="tx1"/>
              </a:solidFill>
              <a:cs typeface="+mn-ea"/>
              <a:sym typeface="+mn-lt"/>
            </a:endParaRPr>
          </a:p>
          <a:p>
            <a:pPr algn="just">
              <a:buClr>
                <a:srgbClr val="18660C"/>
              </a:buClr>
              <a:defRPr/>
            </a:pPr>
            <a:r>
              <a:rPr lang="en-US" altLang="zh-CN" sz="2800" dirty="0" smtClean="0">
                <a:solidFill>
                  <a:schemeClr val="tx1"/>
                </a:solidFill>
                <a:cs typeface="+mn-ea"/>
                <a:sym typeface="+mn-lt"/>
              </a:rPr>
              <a:t>Could </a:t>
            </a:r>
            <a:r>
              <a:rPr lang="en-US" altLang="zh-CN" sz="2800" dirty="0">
                <a:solidFill>
                  <a:schemeClr val="tx1"/>
                </a:solidFill>
                <a:cs typeface="+mn-ea"/>
                <a:sym typeface="+mn-lt"/>
              </a:rPr>
              <a:t>you think of any other </a:t>
            </a:r>
            <a:r>
              <a:rPr lang="en-US" altLang="zh-CN" sz="2800" b="1" dirty="0">
                <a:solidFill>
                  <a:srgbClr val="00B050"/>
                </a:solidFill>
                <a:cs typeface="+mn-ea"/>
                <a:sym typeface="+mn-lt"/>
              </a:rPr>
              <a:t>reasons</a:t>
            </a:r>
            <a:r>
              <a:rPr lang="en-US" altLang="zh-CN" sz="2800" dirty="0">
                <a:solidFill>
                  <a:schemeClr val="tx1"/>
                </a:solidFill>
                <a:cs typeface="+mn-ea"/>
                <a:sym typeface="+mn-lt"/>
              </a:rPr>
              <a:t> for you to learn English? </a:t>
            </a:r>
            <a:endParaRPr lang="en-US" altLang="zh-CN" sz="2800" dirty="0" smtClean="0">
              <a:solidFill>
                <a:schemeClr val="tx1"/>
              </a:solidFill>
              <a:cs typeface="+mn-ea"/>
              <a:sym typeface="+mn-lt"/>
            </a:endParaRPr>
          </a:p>
          <a:p>
            <a:pPr marL="0" indent="0" algn="r">
              <a:buClr>
                <a:srgbClr val="18660C"/>
              </a:buClr>
              <a:buNone/>
              <a:defRPr/>
            </a:pPr>
            <a:r>
              <a:rPr lang="en-US" altLang="zh-CN" sz="2800" dirty="0" smtClean="0">
                <a:solidFill>
                  <a:schemeClr val="tx1"/>
                </a:solidFill>
                <a:cs typeface="+mn-ea"/>
                <a:sym typeface="+mn-lt"/>
              </a:rPr>
              <a:t>(Textbook, p50)</a:t>
            </a:r>
            <a:endParaRPr lang="en-US" altLang="zh-CN" sz="2800" dirty="0">
              <a:solidFill>
                <a:schemeClr val="tx1"/>
              </a:solidFill>
              <a:cs typeface="+mn-ea"/>
              <a:sym typeface="+mn-lt"/>
            </a:endParaRPr>
          </a:p>
        </p:txBody>
      </p:sp>
    </p:spTree>
    <p:extLst>
      <p:ext uri="{BB962C8B-B14F-4D97-AF65-F5344CB8AC3E}">
        <p14:creationId xmlns:p14="http://schemas.microsoft.com/office/powerpoint/2010/main" val="3878778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 How to Learn English?</a:t>
            </a:r>
          </a:p>
        </p:txBody>
      </p:sp>
      <p:sp>
        <p:nvSpPr>
          <p:cNvPr id="6" name="内容占位符 2"/>
          <p:cNvSpPr txBox="1">
            <a:spLocks/>
          </p:cNvSpPr>
          <p:nvPr/>
        </p:nvSpPr>
        <p:spPr>
          <a:xfrm>
            <a:off x="1295402" y="2556931"/>
            <a:ext cx="9753595" cy="2971033"/>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just"/>
            <a:r>
              <a:rPr lang="en-US" altLang="zh-CN" sz="3200" b="1" dirty="0"/>
              <a:t>Task 4: Speaking </a:t>
            </a:r>
          </a:p>
          <a:p>
            <a:pPr lvl="1" algn="just"/>
            <a:r>
              <a:rPr lang="en-US" altLang="zh-CN" sz="2400" dirty="0"/>
              <a:t>Exercise: Imagine that you are also members of Owen’s group. After you have heard the language learning experience of Liu Zheyu, Louise, Jason and Julie, you are going to tell others your own ways of learning English. </a:t>
            </a:r>
            <a:r>
              <a:rPr lang="en-US" altLang="zh-CN" sz="2400" b="1" dirty="0"/>
              <a:t>Work in groups of four or five </a:t>
            </a:r>
            <a:r>
              <a:rPr lang="en-US" altLang="zh-CN" sz="2400" dirty="0"/>
              <a:t>and do the </a:t>
            </a:r>
            <a:r>
              <a:rPr lang="en-US" altLang="zh-CN" sz="2400" b="1" dirty="0">
                <a:solidFill>
                  <a:srgbClr val="FF0000"/>
                </a:solidFill>
              </a:rPr>
              <a:t>role-play.</a:t>
            </a:r>
          </a:p>
          <a:p>
            <a:pPr lvl="1" algn="just"/>
            <a:r>
              <a:rPr lang="en-US" altLang="zh-CN" sz="2400" b="1" dirty="0"/>
              <a:t>Guidance: textbook, page 58.</a:t>
            </a:r>
            <a:endParaRPr lang="zh-CN" altLang="en-US" sz="2400" dirty="0"/>
          </a:p>
        </p:txBody>
      </p:sp>
      <p:grpSp>
        <p:nvGrpSpPr>
          <p:cNvPr id="10" name="组合 9"/>
          <p:cNvGrpSpPr/>
          <p:nvPr/>
        </p:nvGrpSpPr>
        <p:grpSpPr>
          <a:xfrm>
            <a:off x="1875172" y="5527964"/>
            <a:ext cx="8441655" cy="504923"/>
            <a:chOff x="1301186" y="5618597"/>
            <a:chExt cx="8441655" cy="504923"/>
          </a:xfrm>
        </p:grpSpPr>
        <p:sp>
          <p:nvSpPr>
            <p:cNvPr id="13" name="右箭头 12"/>
            <p:cNvSpPr/>
            <p:nvPr/>
          </p:nvSpPr>
          <p:spPr>
            <a:xfrm>
              <a:off x="5167745" y="5671003"/>
              <a:ext cx="727771" cy="3601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192983" y="5671003"/>
              <a:ext cx="3549858" cy="400110"/>
            </a:xfrm>
            <a:prstGeom prst="rect">
              <a:avLst/>
            </a:prstGeom>
            <a:ln>
              <a:solidFill>
                <a:schemeClr val="accent1"/>
              </a:solidFill>
            </a:ln>
          </p:spPr>
          <p:txBody>
            <a:bodyPr wrap="square">
              <a:spAutoFit/>
            </a:bodyPr>
            <a:lstStyle/>
            <a:p>
              <a:pPr lvl="1" algn="just"/>
              <a:r>
                <a:rPr lang="en-US" altLang="zh-CN" sz="2000" b="1" dirty="0"/>
                <a:t>textbook, page 58</a:t>
              </a:r>
              <a:endParaRPr lang="zh-CN" altLang="en-US" sz="2000" b="1" dirty="0"/>
            </a:p>
          </p:txBody>
        </p:sp>
        <p:sp>
          <p:nvSpPr>
            <p:cNvPr id="16" name="内容占位符 2"/>
            <p:cNvSpPr txBox="1">
              <a:spLocks/>
            </p:cNvSpPr>
            <p:nvPr/>
          </p:nvSpPr>
          <p:spPr>
            <a:xfrm>
              <a:off x="1301186" y="5618597"/>
              <a:ext cx="3614895" cy="504923"/>
            </a:xfrm>
            <a:prstGeom prst="rect">
              <a:avLst/>
            </a:prstGeom>
            <a:ln>
              <a:solidFill>
                <a:schemeClr val="accent1"/>
              </a:solidFill>
            </a:ln>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342900" indent="-342900">
                <a:buFont typeface="Arial" panose="020B0604020202020204" pitchFamily="34" charset="0"/>
                <a:buChar char="•"/>
              </a:pPr>
              <a:r>
                <a:rPr lang="en-US" altLang="zh-CN" sz="2800" b="1" dirty="0"/>
                <a:t>Useful expressions</a:t>
              </a:r>
            </a:p>
          </p:txBody>
        </p:sp>
      </p:grpSp>
    </p:spTree>
    <p:extLst>
      <p:ext uri="{BB962C8B-B14F-4D97-AF65-F5344CB8AC3E}">
        <p14:creationId xmlns:p14="http://schemas.microsoft.com/office/powerpoint/2010/main" val="42716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1)">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latin typeface="Garamond" panose="02020404030301010803" pitchFamily="18" charset="0"/>
                <a:ea typeface="黑体" panose="02010609060101010101" pitchFamily="49" charset="-122"/>
                <a:sym typeface="Garamond" panose="02020404030301010803" pitchFamily="18" charset="0"/>
              </a:rPr>
              <a:t>III. Group Tasks</a:t>
            </a:r>
            <a:endParaRPr lang="zh-CN" altLang="en-US" b="1" dirty="0">
              <a:latin typeface="Garamond" panose="02020404030301010803" pitchFamily="18" charset="0"/>
              <a:ea typeface="黑体" panose="02010609060101010101" pitchFamily="49" charset="-122"/>
              <a:sym typeface="Garamond" panose="02020404030301010803" pitchFamily="18" charset="0"/>
            </a:endParaRPr>
          </a:p>
        </p:txBody>
      </p:sp>
      <p:sp>
        <p:nvSpPr>
          <p:cNvPr id="3" name="内容占位符 2"/>
          <p:cNvSpPr>
            <a:spLocks noGrp="1"/>
          </p:cNvSpPr>
          <p:nvPr>
            <p:ph idx="1"/>
          </p:nvPr>
        </p:nvSpPr>
        <p:spPr>
          <a:xfrm>
            <a:off x="1295402" y="2560321"/>
            <a:ext cx="9601196" cy="3474720"/>
          </a:xfrm>
        </p:spPr>
        <p:txBody>
          <a:bodyPr>
            <a:noAutofit/>
          </a:bodyPr>
          <a:lstStyle/>
          <a:p>
            <a:pPr algn="just">
              <a:buClr>
                <a:srgbClr val="18660C"/>
              </a:buClr>
              <a:defRPr/>
            </a:pPr>
            <a:r>
              <a:rPr lang="en-US" altLang="zh-CN" sz="3200" b="1" dirty="0"/>
              <a:t>Why Do You Want to Learn English </a:t>
            </a:r>
            <a:endParaRPr lang="en-US" altLang="zh-CN" sz="3200" b="1" dirty="0" smtClean="0"/>
          </a:p>
          <a:p>
            <a:pPr algn="just">
              <a:buClr>
                <a:srgbClr val="18660C"/>
              </a:buClr>
              <a:defRPr/>
            </a:pPr>
            <a:r>
              <a:rPr lang="en-US" altLang="zh-CN" sz="3200" b="1" dirty="0" smtClean="0">
                <a:cs typeface="+mn-ea"/>
                <a:sym typeface="+mn-lt"/>
              </a:rPr>
              <a:t>Conversational </a:t>
            </a:r>
            <a:r>
              <a:rPr lang="en-US" altLang="zh-CN" sz="3200" b="1" dirty="0">
                <a:cs typeface="+mn-ea"/>
                <a:sym typeface="+mn-lt"/>
              </a:rPr>
              <a:t>Skills: </a:t>
            </a:r>
            <a:r>
              <a:rPr lang="en-US" altLang="zh-CN" sz="3200" dirty="0">
                <a:cs typeface="+mn-ea"/>
                <a:sym typeface="+mn-lt"/>
              </a:rPr>
              <a:t>M</a:t>
            </a:r>
            <a:r>
              <a:rPr lang="en-US" altLang="zh-CN" sz="3200" dirty="0" smtClean="0">
                <a:cs typeface="+mn-ea"/>
                <a:sym typeface="+mn-lt"/>
              </a:rPr>
              <a:t>eeting a foreigner</a:t>
            </a:r>
            <a:endParaRPr lang="en-US" altLang="zh-CN" sz="3200" dirty="0">
              <a:cs typeface="+mn-ea"/>
              <a:sym typeface="+mn-lt"/>
            </a:endParaRPr>
          </a:p>
          <a:p>
            <a:pPr algn="just">
              <a:buClr>
                <a:srgbClr val="18660C"/>
              </a:buClr>
              <a:defRPr/>
            </a:pPr>
            <a:r>
              <a:rPr lang="en-US" altLang="zh-CN" sz="3200" b="1" dirty="0">
                <a:cs typeface="+mn-ea"/>
                <a:sym typeface="+mn-lt"/>
              </a:rPr>
              <a:t>Cultural Focus: </a:t>
            </a:r>
            <a:r>
              <a:rPr lang="en-US" altLang="zh-CN" sz="3200" dirty="0" smtClean="0">
                <a:cs typeface="+mn-ea"/>
                <a:sym typeface="+mn-lt"/>
              </a:rPr>
              <a:t>England and the U.K.</a:t>
            </a:r>
            <a:endParaRPr lang="en-US" altLang="zh-CN" sz="3200" dirty="0">
              <a:cs typeface="+mn-ea"/>
              <a:sym typeface="+mn-lt"/>
            </a:endParaRPr>
          </a:p>
          <a:p>
            <a:pPr algn="just">
              <a:buClr>
                <a:srgbClr val="18660C"/>
              </a:buClr>
              <a:defRPr/>
            </a:pPr>
            <a:r>
              <a:rPr lang="en-US" altLang="zh-CN" sz="3200" b="1" dirty="0">
                <a:cs typeface="+mn-ea"/>
                <a:sym typeface="+mn-lt"/>
              </a:rPr>
              <a:t>Critical Thinking:</a:t>
            </a:r>
            <a:r>
              <a:rPr lang="en-US" altLang="zh-CN" sz="3200" dirty="0">
                <a:cs typeface="+mn-ea"/>
                <a:sym typeface="+mn-lt"/>
              </a:rPr>
              <a:t> A</a:t>
            </a:r>
            <a:r>
              <a:rPr lang="en-US" altLang="zh-CN" sz="3200" dirty="0" smtClean="0">
                <a:cs typeface="+mn-ea"/>
                <a:sym typeface="+mn-lt"/>
              </a:rPr>
              <a:t> standard accent of English</a:t>
            </a:r>
          </a:p>
        </p:txBody>
      </p:sp>
    </p:spTree>
    <p:extLst>
      <p:ext uri="{BB962C8B-B14F-4D97-AF65-F5344CB8AC3E}">
        <p14:creationId xmlns:p14="http://schemas.microsoft.com/office/powerpoint/2010/main" val="26340565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cs typeface="+mn-ea"/>
              </a:rPr>
              <a:t>Task 1: </a:t>
            </a:r>
            <a:r>
              <a:rPr lang="en-US" altLang="zh-CN" b="1" dirty="0">
                <a:cs typeface="+mn-ea"/>
                <a:sym typeface="+mn-lt"/>
              </a:rPr>
              <a:t>Conversational </a:t>
            </a:r>
            <a:r>
              <a:rPr lang="en-US" altLang="zh-CN" b="1" dirty="0" smtClean="0">
                <a:cs typeface="+mn-ea"/>
                <a:sym typeface="+mn-lt"/>
              </a:rPr>
              <a:t>Skills</a:t>
            </a:r>
            <a:br>
              <a:rPr lang="en-US" altLang="zh-CN" b="1" dirty="0" smtClean="0">
                <a:cs typeface="+mn-ea"/>
                <a:sym typeface="+mn-lt"/>
              </a:rPr>
            </a:br>
            <a:r>
              <a:rPr lang="en-US" altLang="zh-CN" dirty="0" smtClean="0">
                <a:cs typeface="+mn-ea"/>
                <a:sym typeface="+mn-lt"/>
              </a:rPr>
              <a:t>Meeting </a:t>
            </a:r>
            <a:r>
              <a:rPr lang="en-US" altLang="zh-CN" dirty="0">
                <a:cs typeface="+mn-ea"/>
                <a:sym typeface="+mn-lt"/>
              </a:rPr>
              <a:t>a foreigner</a:t>
            </a:r>
            <a:endParaRPr lang="zh-CN" altLang="en-US" dirty="0"/>
          </a:p>
        </p:txBody>
      </p:sp>
      <p:sp>
        <p:nvSpPr>
          <p:cNvPr id="3" name="内容占位符 2"/>
          <p:cNvSpPr>
            <a:spLocks noGrp="1"/>
          </p:cNvSpPr>
          <p:nvPr>
            <p:ph idx="1"/>
          </p:nvPr>
        </p:nvSpPr>
        <p:spPr>
          <a:xfrm>
            <a:off x="1295401" y="2556932"/>
            <a:ext cx="9441871" cy="3691468"/>
          </a:xfrm>
        </p:spPr>
        <p:txBody>
          <a:bodyPr>
            <a:normAutofit/>
          </a:bodyPr>
          <a:lstStyle/>
          <a:p>
            <a:pPr algn="just"/>
            <a:r>
              <a:rPr lang="en-US" altLang="zh-CN" sz="2800" dirty="0" smtClean="0"/>
              <a:t>Imagine that you are a volunteer in your school’s English summer camp. You are assigned to </a:t>
            </a:r>
            <a:r>
              <a:rPr lang="en-US" altLang="zh-CN" sz="2800" b="1" u="sng" dirty="0" smtClean="0">
                <a:solidFill>
                  <a:srgbClr val="FF0000"/>
                </a:solidFill>
              </a:rPr>
              <a:t>welcome a group of foreign teachers from Britain, America and Australia, and keep them company. </a:t>
            </a:r>
          </a:p>
          <a:p>
            <a:pPr algn="just"/>
            <a:r>
              <a:rPr lang="en-US" altLang="zh-CN" sz="2800" dirty="0" smtClean="0"/>
              <a:t>Are you competent enough for this job? What kinds of difficulties you may come across and how can you overcome them? Work in groups of four or five and do a role-play </a:t>
            </a:r>
            <a:r>
              <a:rPr lang="en-US" altLang="zh-CN" sz="2800" b="1" dirty="0" smtClean="0"/>
              <a:t>(</a:t>
            </a:r>
            <a:r>
              <a:rPr lang="en-US" altLang="zh-CN" sz="2800" b="1" u="sng" dirty="0" smtClean="0"/>
              <a:t>Textbook, P59</a:t>
            </a:r>
            <a:r>
              <a:rPr lang="en-US" altLang="zh-CN" sz="2800" b="1" dirty="0" smtClean="0"/>
              <a:t>). </a:t>
            </a:r>
            <a:endParaRPr lang="zh-CN" altLang="en-US" sz="2800" b="1" dirty="0"/>
          </a:p>
        </p:txBody>
      </p:sp>
    </p:spTree>
    <p:extLst>
      <p:ext uri="{BB962C8B-B14F-4D97-AF65-F5344CB8AC3E}">
        <p14:creationId xmlns:p14="http://schemas.microsoft.com/office/powerpoint/2010/main" val="38862246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cs typeface="+mn-ea"/>
              </a:rPr>
              <a:t>Task 1: </a:t>
            </a:r>
            <a:r>
              <a:rPr lang="en-US" altLang="zh-CN" b="1" dirty="0">
                <a:cs typeface="+mn-ea"/>
                <a:sym typeface="+mn-lt"/>
              </a:rPr>
              <a:t>Conversational </a:t>
            </a:r>
            <a:r>
              <a:rPr lang="en-US" altLang="zh-CN" b="1" dirty="0" smtClean="0">
                <a:cs typeface="+mn-ea"/>
                <a:sym typeface="+mn-lt"/>
              </a:rPr>
              <a:t>Skills</a:t>
            </a:r>
            <a:br>
              <a:rPr lang="en-US" altLang="zh-CN" b="1" dirty="0" smtClean="0">
                <a:cs typeface="+mn-ea"/>
                <a:sym typeface="+mn-lt"/>
              </a:rPr>
            </a:br>
            <a:r>
              <a:rPr lang="en-US" altLang="zh-CN" dirty="0" smtClean="0">
                <a:cs typeface="+mn-ea"/>
                <a:sym typeface="+mn-lt"/>
              </a:rPr>
              <a:t>Meeting </a:t>
            </a:r>
            <a:r>
              <a:rPr lang="en-US" altLang="zh-CN" dirty="0">
                <a:cs typeface="+mn-ea"/>
                <a:sym typeface="+mn-lt"/>
              </a:rPr>
              <a:t>a foreigner</a:t>
            </a:r>
            <a:endParaRPr lang="zh-CN" altLang="en-US" dirty="0"/>
          </a:p>
        </p:txBody>
      </p:sp>
      <p:sp>
        <p:nvSpPr>
          <p:cNvPr id="5" name="内容占位符 2"/>
          <p:cNvSpPr txBox="1">
            <a:spLocks/>
          </p:cNvSpPr>
          <p:nvPr/>
        </p:nvSpPr>
        <p:spPr>
          <a:xfrm>
            <a:off x="5126182" y="2792459"/>
            <a:ext cx="6082146" cy="3109577"/>
          </a:xfrm>
          <a:prstGeom prst="rect">
            <a:avLst/>
          </a:prstGeom>
          <a:ln w="28575">
            <a:solidFill>
              <a:srgbClr val="00B050"/>
            </a:solidFill>
          </a:ln>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just"/>
            <a:r>
              <a:rPr lang="en-US" altLang="zh-CN" b="1" dirty="0" smtClean="0">
                <a:solidFill>
                  <a:schemeClr val="accent2"/>
                </a:solidFill>
              </a:rPr>
              <a:t>Student A: </a:t>
            </a:r>
            <a:r>
              <a:rPr lang="en-US" altLang="zh-CN" dirty="0" smtClean="0">
                <a:solidFill>
                  <a:schemeClr val="accent2"/>
                </a:solidFill>
              </a:rPr>
              <a:t>Volunteer 1</a:t>
            </a:r>
          </a:p>
          <a:p>
            <a:pPr algn="just"/>
            <a:r>
              <a:rPr lang="en-US" altLang="zh-CN" b="1" dirty="0">
                <a:solidFill>
                  <a:schemeClr val="accent2"/>
                </a:solidFill>
              </a:rPr>
              <a:t>Student B</a:t>
            </a:r>
            <a:r>
              <a:rPr lang="en-US" altLang="zh-CN" b="1" dirty="0" smtClean="0">
                <a:solidFill>
                  <a:schemeClr val="accent2"/>
                </a:solidFill>
              </a:rPr>
              <a:t>: </a:t>
            </a:r>
            <a:r>
              <a:rPr lang="en-US" altLang="zh-CN" dirty="0" smtClean="0">
                <a:solidFill>
                  <a:schemeClr val="accent2"/>
                </a:solidFill>
              </a:rPr>
              <a:t>John from Britain</a:t>
            </a:r>
          </a:p>
          <a:p>
            <a:pPr algn="just"/>
            <a:r>
              <a:rPr lang="en-US" altLang="zh-CN" b="1" dirty="0">
                <a:solidFill>
                  <a:schemeClr val="accent2"/>
                </a:solidFill>
              </a:rPr>
              <a:t>Student C</a:t>
            </a:r>
            <a:r>
              <a:rPr lang="en-US" altLang="zh-CN" b="1" dirty="0" smtClean="0">
                <a:solidFill>
                  <a:schemeClr val="accent2"/>
                </a:solidFill>
              </a:rPr>
              <a:t>: </a:t>
            </a:r>
            <a:r>
              <a:rPr lang="en-US" altLang="zh-CN" dirty="0" smtClean="0">
                <a:solidFill>
                  <a:schemeClr val="accent2"/>
                </a:solidFill>
              </a:rPr>
              <a:t>Volunteer 2</a:t>
            </a:r>
          </a:p>
          <a:p>
            <a:pPr algn="just"/>
            <a:r>
              <a:rPr lang="en-US" altLang="zh-CN" b="1" dirty="0">
                <a:solidFill>
                  <a:schemeClr val="accent2"/>
                </a:solidFill>
              </a:rPr>
              <a:t>Student D</a:t>
            </a:r>
            <a:r>
              <a:rPr lang="en-US" altLang="zh-CN" b="1" dirty="0" smtClean="0">
                <a:solidFill>
                  <a:schemeClr val="accent2"/>
                </a:solidFill>
              </a:rPr>
              <a:t>: </a:t>
            </a:r>
            <a:r>
              <a:rPr lang="en-US" altLang="zh-CN" dirty="0" smtClean="0">
                <a:solidFill>
                  <a:schemeClr val="accent2"/>
                </a:solidFill>
              </a:rPr>
              <a:t>Jason from America</a:t>
            </a:r>
          </a:p>
          <a:p>
            <a:pPr algn="just"/>
            <a:r>
              <a:rPr lang="en-US" altLang="zh-CN" b="1" dirty="0" smtClean="0">
                <a:solidFill>
                  <a:schemeClr val="accent2"/>
                </a:solidFill>
              </a:rPr>
              <a:t>Student E: </a:t>
            </a:r>
            <a:r>
              <a:rPr lang="en-US" altLang="zh-CN" dirty="0" smtClean="0">
                <a:solidFill>
                  <a:schemeClr val="accent2"/>
                </a:solidFill>
              </a:rPr>
              <a:t>Volunteer 3</a:t>
            </a:r>
          </a:p>
          <a:p>
            <a:pPr algn="just"/>
            <a:r>
              <a:rPr lang="en-US" altLang="zh-CN" b="1" dirty="0">
                <a:solidFill>
                  <a:schemeClr val="accent2"/>
                </a:solidFill>
              </a:rPr>
              <a:t>Student F</a:t>
            </a:r>
            <a:r>
              <a:rPr lang="en-US" altLang="zh-CN" b="1" dirty="0" smtClean="0">
                <a:solidFill>
                  <a:schemeClr val="accent2"/>
                </a:solidFill>
              </a:rPr>
              <a:t>: </a:t>
            </a:r>
            <a:r>
              <a:rPr lang="en-US" altLang="zh-CN" dirty="0" smtClean="0">
                <a:solidFill>
                  <a:schemeClr val="accent2"/>
                </a:solidFill>
              </a:rPr>
              <a:t>Catherine from Australia</a:t>
            </a:r>
            <a:endParaRPr lang="zh-CN" altLang="en-US" dirty="0">
              <a:solidFill>
                <a:schemeClr val="accent2"/>
              </a:solidFill>
            </a:endParaRPr>
          </a:p>
        </p:txBody>
      </p:sp>
      <p:pic>
        <p:nvPicPr>
          <p:cNvPr id="6" name="图片 5">
            <a:hlinkClick r:id="rId2"/>
          </p:cNvPr>
          <p:cNvPicPr>
            <a:picLocks noChangeAspect="1"/>
          </p:cNvPicPr>
          <p:nvPr/>
        </p:nvPicPr>
        <p:blipFill>
          <a:blip r:embed="rId3"/>
          <a:stretch>
            <a:fillRect/>
          </a:stretch>
        </p:blipFill>
        <p:spPr>
          <a:xfrm>
            <a:off x="1295402" y="3369625"/>
            <a:ext cx="3505200" cy="1955244"/>
          </a:xfrm>
          <a:prstGeom prst="rect">
            <a:avLst/>
          </a:prstGeom>
        </p:spPr>
      </p:pic>
    </p:spTree>
    <p:extLst>
      <p:ext uri="{BB962C8B-B14F-4D97-AF65-F5344CB8AC3E}">
        <p14:creationId xmlns:p14="http://schemas.microsoft.com/office/powerpoint/2010/main" val="34765725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cs typeface="+mn-ea"/>
              </a:rPr>
              <a:t>Task 1: </a:t>
            </a:r>
            <a:r>
              <a:rPr lang="en-US" altLang="zh-CN" b="1" dirty="0">
                <a:cs typeface="+mn-ea"/>
                <a:sym typeface="+mn-lt"/>
              </a:rPr>
              <a:t>Conversational </a:t>
            </a:r>
            <a:r>
              <a:rPr lang="en-US" altLang="zh-CN" b="1" dirty="0" smtClean="0">
                <a:cs typeface="+mn-ea"/>
                <a:sym typeface="+mn-lt"/>
              </a:rPr>
              <a:t>Skills</a:t>
            </a:r>
            <a:br>
              <a:rPr lang="en-US" altLang="zh-CN" b="1" dirty="0" smtClean="0">
                <a:cs typeface="+mn-ea"/>
                <a:sym typeface="+mn-lt"/>
              </a:rPr>
            </a:br>
            <a:r>
              <a:rPr lang="en-US" altLang="zh-CN" dirty="0">
                <a:cs typeface="+mn-ea"/>
                <a:sym typeface="+mn-lt"/>
              </a:rPr>
              <a:t>Meeting a foreigner</a:t>
            </a:r>
            <a:endParaRPr lang="zh-CN" altLang="en-US" dirty="0"/>
          </a:p>
        </p:txBody>
      </p:sp>
      <p:sp>
        <p:nvSpPr>
          <p:cNvPr id="3" name="内容占位符 2"/>
          <p:cNvSpPr>
            <a:spLocks noGrp="1"/>
          </p:cNvSpPr>
          <p:nvPr>
            <p:ph idx="1"/>
          </p:nvPr>
        </p:nvSpPr>
        <p:spPr>
          <a:xfrm>
            <a:off x="1039091" y="2459947"/>
            <a:ext cx="10418618" cy="3691468"/>
          </a:xfrm>
        </p:spPr>
        <p:txBody>
          <a:bodyPr>
            <a:noAutofit/>
          </a:bodyPr>
          <a:lstStyle/>
          <a:p>
            <a:pPr algn="just"/>
            <a:r>
              <a:rPr lang="en-US" altLang="zh-CN" sz="3200" b="1" dirty="0" smtClean="0"/>
              <a:t>Tips </a:t>
            </a:r>
          </a:p>
          <a:p>
            <a:pPr lvl="1" algn="just"/>
            <a:r>
              <a:rPr lang="en-US" altLang="zh-CN" sz="2600" dirty="0" smtClean="0"/>
              <a:t>When meeting a foreigner for the first time, the best possible topic for a talk may be a common situation involving both sides: classes, groceries, buses…</a:t>
            </a:r>
          </a:p>
          <a:p>
            <a:pPr lvl="1" algn="just"/>
            <a:r>
              <a:rPr lang="en-US" altLang="zh-CN" sz="2600" dirty="0" smtClean="0"/>
              <a:t>If you do not quite understand what others are speaking, ask them to repeat by saying:</a:t>
            </a:r>
            <a:r>
              <a:rPr lang="en-US" altLang="zh-CN" sz="2600" i="1" dirty="0" smtClean="0"/>
              <a:t> I beg you pardon?/ Pardon?/ I’m sorry./ sorry?/ Excuse me…</a:t>
            </a:r>
          </a:p>
          <a:p>
            <a:pPr lvl="1" algn="just"/>
            <a:r>
              <a:rPr lang="en-US" altLang="zh-CN" sz="2600" dirty="0" smtClean="0"/>
              <a:t>Nervousness when talking to a foreigner could be overcome by practice.</a:t>
            </a:r>
            <a:endParaRPr lang="zh-CN" altLang="en-US" sz="2600" dirty="0"/>
          </a:p>
        </p:txBody>
      </p:sp>
    </p:spTree>
    <p:extLst>
      <p:ext uri="{BB962C8B-B14F-4D97-AF65-F5344CB8AC3E}">
        <p14:creationId xmlns:p14="http://schemas.microsoft.com/office/powerpoint/2010/main" val="30258453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cs typeface="+mn-ea"/>
                <a:sym typeface="+mn-lt"/>
              </a:rPr>
              <a:t>Task 2</a:t>
            </a:r>
            <a:r>
              <a:rPr lang="zh-CN" altLang="en-US" b="1" dirty="0" smtClean="0">
                <a:cs typeface="+mn-ea"/>
                <a:sym typeface="+mn-lt"/>
              </a:rPr>
              <a:t>：</a:t>
            </a:r>
            <a:r>
              <a:rPr lang="en-US" altLang="zh-CN" b="1" dirty="0" smtClean="0">
                <a:cs typeface="+mn-ea"/>
                <a:sym typeface="+mn-lt"/>
              </a:rPr>
              <a:t>Cultural Focus</a:t>
            </a:r>
            <a:br>
              <a:rPr lang="en-US" altLang="zh-CN" b="1" dirty="0" smtClean="0">
                <a:cs typeface="+mn-ea"/>
                <a:sym typeface="+mn-lt"/>
              </a:rPr>
            </a:br>
            <a:r>
              <a:rPr lang="en-US" altLang="zh-CN" sz="3600" b="1" dirty="0" smtClean="0">
                <a:cs typeface="+mn-ea"/>
                <a:sym typeface="+mn-lt"/>
              </a:rPr>
              <a:t> </a:t>
            </a:r>
            <a:r>
              <a:rPr lang="en-US" altLang="zh-CN" sz="3600" dirty="0">
                <a:cs typeface="+mn-ea"/>
                <a:sym typeface="+mn-lt"/>
              </a:rPr>
              <a:t>England and the U.K</a:t>
            </a:r>
            <a:r>
              <a:rPr lang="en-US" altLang="zh-CN" sz="3600" dirty="0" smtClean="0">
                <a:cs typeface="+mn-ea"/>
                <a:sym typeface="+mn-lt"/>
              </a:rPr>
              <a:t>.</a:t>
            </a:r>
            <a:endParaRPr lang="zh-CN" altLang="en-US" sz="3600" dirty="0"/>
          </a:p>
        </p:txBody>
      </p:sp>
      <p:sp>
        <p:nvSpPr>
          <p:cNvPr id="3" name="内容占位符 2"/>
          <p:cNvSpPr>
            <a:spLocks noGrp="1"/>
          </p:cNvSpPr>
          <p:nvPr>
            <p:ph idx="1"/>
          </p:nvPr>
        </p:nvSpPr>
        <p:spPr>
          <a:xfrm>
            <a:off x="1163781" y="2667767"/>
            <a:ext cx="10099965" cy="3414377"/>
          </a:xfrm>
        </p:spPr>
        <p:txBody>
          <a:bodyPr>
            <a:noAutofit/>
          </a:bodyPr>
          <a:lstStyle/>
          <a:p>
            <a:pPr algn="just"/>
            <a:r>
              <a:rPr lang="en-US" altLang="zh-CN" sz="2800" dirty="0" smtClean="0"/>
              <a:t>Divide up into groups of five and prepare </a:t>
            </a:r>
            <a:r>
              <a:rPr lang="en-US" altLang="zh-CN" sz="2800" b="1" dirty="0" smtClean="0"/>
              <a:t>a group presentation introducing more about the U.K</a:t>
            </a:r>
            <a:r>
              <a:rPr lang="en-US" altLang="zh-CN" sz="2800" dirty="0" smtClean="0"/>
              <a:t>. </a:t>
            </a:r>
          </a:p>
          <a:p>
            <a:pPr algn="just"/>
            <a:r>
              <a:rPr lang="en-US" altLang="zh-CN" sz="2800" dirty="0" smtClean="0"/>
              <a:t>One member (A) presents the bird’s-eye view of the U.K. and the other members (B, C, D &amp;E) each presents one of the four countries of the U.K., taking turns introducing what that particular country is generally like and what it is special about. </a:t>
            </a:r>
          </a:p>
          <a:p>
            <a:pPr algn="just"/>
            <a:r>
              <a:rPr lang="en-US" altLang="zh-CN" sz="2800" dirty="0" smtClean="0"/>
              <a:t>You may using the list to help you (</a:t>
            </a:r>
            <a:r>
              <a:rPr lang="en-US" altLang="zh-CN" sz="2800" u="sng" dirty="0" smtClean="0"/>
              <a:t>Textbook</a:t>
            </a:r>
            <a:r>
              <a:rPr lang="en-US" altLang="zh-CN" sz="2800" u="sng" dirty="0"/>
              <a:t>, </a:t>
            </a:r>
            <a:r>
              <a:rPr lang="en-US" altLang="zh-CN" sz="2800" u="sng" dirty="0" smtClean="0"/>
              <a:t>P60</a:t>
            </a:r>
            <a:r>
              <a:rPr lang="en-US" altLang="zh-CN" sz="2800" dirty="0" smtClean="0"/>
              <a:t>). </a:t>
            </a:r>
            <a:endParaRPr lang="zh-CN" altLang="en-US" sz="2800" dirty="0"/>
          </a:p>
        </p:txBody>
      </p:sp>
    </p:spTree>
    <p:extLst>
      <p:ext uri="{BB962C8B-B14F-4D97-AF65-F5344CB8AC3E}">
        <p14:creationId xmlns:p14="http://schemas.microsoft.com/office/powerpoint/2010/main" val="41757919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cs typeface="+mn-ea"/>
                <a:sym typeface="+mn-lt"/>
              </a:rPr>
              <a:t>Task 2</a:t>
            </a:r>
            <a:r>
              <a:rPr lang="zh-CN" altLang="en-US" b="1" dirty="0" smtClean="0">
                <a:cs typeface="+mn-ea"/>
                <a:sym typeface="+mn-lt"/>
              </a:rPr>
              <a:t>：</a:t>
            </a:r>
            <a:r>
              <a:rPr lang="en-US" altLang="zh-CN" b="1" dirty="0" smtClean="0">
                <a:cs typeface="+mn-ea"/>
                <a:sym typeface="+mn-lt"/>
              </a:rPr>
              <a:t>Cultural Focus</a:t>
            </a:r>
            <a:br>
              <a:rPr lang="en-US" altLang="zh-CN" b="1" dirty="0" smtClean="0">
                <a:cs typeface="+mn-ea"/>
                <a:sym typeface="+mn-lt"/>
              </a:rPr>
            </a:br>
            <a:r>
              <a:rPr lang="en-US" altLang="zh-CN" sz="3600" b="1" dirty="0" smtClean="0">
                <a:cs typeface="+mn-ea"/>
                <a:sym typeface="+mn-lt"/>
              </a:rPr>
              <a:t> </a:t>
            </a:r>
            <a:r>
              <a:rPr lang="en-US" altLang="zh-CN" sz="3600" dirty="0">
                <a:cs typeface="+mn-ea"/>
                <a:sym typeface="+mn-lt"/>
              </a:rPr>
              <a:t>England and the U.K</a:t>
            </a:r>
            <a:r>
              <a:rPr lang="en-US" altLang="zh-CN" sz="3600" dirty="0" smtClean="0">
                <a:cs typeface="+mn-ea"/>
                <a:sym typeface="+mn-lt"/>
              </a:rPr>
              <a:t>.</a:t>
            </a:r>
            <a:endParaRPr lang="zh-CN" altLang="en-US" sz="3600" dirty="0"/>
          </a:p>
        </p:txBody>
      </p:sp>
      <p:sp>
        <p:nvSpPr>
          <p:cNvPr id="4" name="内容占位符 2"/>
          <p:cNvSpPr txBox="1">
            <a:spLocks/>
          </p:cNvSpPr>
          <p:nvPr/>
        </p:nvSpPr>
        <p:spPr>
          <a:xfrm>
            <a:off x="5818909" y="2759299"/>
            <a:ext cx="5077689" cy="2994121"/>
          </a:xfrm>
          <a:prstGeom prst="rect">
            <a:avLst/>
          </a:prstGeom>
          <a:ln w="28575">
            <a:solidFill>
              <a:srgbClr val="00B050"/>
            </a:solidFill>
          </a:ln>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just"/>
            <a:r>
              <a:rPr lang="en-US" altLang="zh-CN" b="1" dirty="0" smtClean="0">
                <a:solidFill>
                  <a:schemeClr val="accent2"/>
                </a:solidFill>
              </a:rPr>
              <a:t>Student A: </a:t>
            </a:r>
            <a:r>
              <a:rPr lang="en-US" altLang="zh-CN" dirty="0" smtClean="0">
                <a:solidFill>
                  <a:schemeClr val="accent2"/>
                </a:solidFill>
              </a:rPr>
              <a:t>General information about the U.K.</a:t>
            </a:r>
          </a:p>
          <a:p>
            <a:pPr algn="just"/>
            <a:r>
              <a:rPr lang="en-US" altLang="zh-CN" b="1" dirty="0">
                <a:solidFill>
                  <a:schemeClr val="accent2"/>
                </a:solidFill>
              </a:rPr>
              <a:t>Student B</a:t>
            </a:r>
            <a:r>
              <a:rPr lang="en-US" altLang="zh-CN" b="1" dirty="0" smtClean="0">
                <a:solidFill>
                  <a:schemeClr val="accent2"/>
                </a:solidFill>
              </a:rPr>
              <a:t>: </a:t>
            </a:r>
            <a:r>
              <a:rPr lang="en-US" altLang="zh-CN" dirty="0" smtClean="0">
                <a:solidFill>
                  <a:schemeClr val="accent2"/>
                </a:solidFill>
              </a:rPr>
              <a:t>England</a:t>
            </a:r>
          </a:p>
          <a:p>
            <a:pPr algn="just"/>
            <a:r>
              <a:rPr lang="en-US" altLang="zh-CN" b="1" dirty="0">
                <a:solidFill>
                  <a:schemeClr val="accent2"/>
                </a:solidFill>
              </a:rPr>
              <a:t>Student C</a:t>
            </a:r>
            <a:r>
              <a:rPr lang="en-US" altLang="zh-CN" b="1" dirty="0" smtClean="0">
                <a:solidFill>
                  <a:schemeClr val="accent2"/>
                </a:solidFill>
              </a:rPr>
              <a:t>: </a:t>
            </a:r>
            <a:r>
              <a:rPr lang="en-US" altLang="zh-CN" dirty="0" smtClean="0">
                <a:solidFill>
                  <a:schemeClr val="accent2"/>
                </a:solidFill>
              </a:rPr>
              <a:t>Scotland</a:t>
            </a:r>
          </a:p>
          <a:p>
            <a:pPr algn="just"/>
            <a:r>
              <a:rPr lang="en-US" altLang="zh-CN" b="1" dirty="0">
                <a:solidFill>
                  <a:schemeClr val="accent2"/>
                </a:solidFill>
              </a:rPr>
              <a:t>Student D</a:t>
            </a:r>
            <a:r>
              <a:rPr lang="en-US" altLang="zh-CN" b="1" dirty="0" smtClean="0">
                <a:solidFill>
                  <a:schemeClr val="accent2"/>
                </a:solidFill>
              </a:rPr>
              <a:t>: </a:t>
            </a:r>
            <a:r>
              <a:rPr lang="en-US" altLang="zh-CN" dirty="0" smtClean="0">
                <a:solidFill>
                  <a:schemeClr val="accent2"/>
                </a:solidFill>
              </a:rPr>
              <a:t>Wales</a:t>
            </a:r>
          </a:p>
          <a:p>
            <a:pPr algn="just"/>
            <a:r>
              <a:rPr lang="en-US" altLang="zh-CN" b="1" dirty="0" smtClean="0">
                <a:solidFill>
                  <a:schemeClr val="accent2"/>
                </a:solidFill>
              </a:rPr>
              <a:t>Student E: </a:t>
            </a:r>
            <a:r>
              <a:rPr lang="en-US" altLang="zh-CN" dirty="0" smtClean="0">
                <a:solidFill>
                  <a:schemeClr val="accent2"/>
                </a:solidFill>
              </a:rPr>
              <a:t>Northern Ireland</a:t>
            </a:r>
            <a:endParaRPr lang="zh-CN" altLang="en-US" dirty="0">
              <a:solidFill>
                <a:schemeClr val="accent2"/>
              </a:solidFill>
            </a:endParaRPr>
          </a:p>
        </p:txBody>
      </p:sp>
      <p:pic>
        <p:nvPicPr>
          <p:cNvPr id="6" name="图片 5">
            <a:hlinkClick r:id="rId2"/>
          </p:cNvPr>
          <p:cNvPicPr>
            <a:picLocks noChangeAspect="1"/>
          </p:cNvPicPr>
          <p:nvPr/>
        </p:nvPicPr>
        <p:blipFill>
          <a:blip r:embed="rId3"/>
          <a:stretch>
            <a:fillRect/>
          </a:stretch>
        </p:blipFill>
        <p:spPr>
          <a:xfrm>
            <a:off x="1510146" y="3074170"/>
            <a:ext cx="4183639" cy="2364380"/>
          </a:xfrm>
          <a:prstGeom prst="rect">
            <a:avLst/>
          </a:prstGeom>
        </p:spPr>
      </p:pic>
    </p:spTree>
    <p:extLst>
      <p:ext uri="{BB962C8B-B14F-4D97-AF65-F5344CB8AC3E}">
        <p14:creationId xmlns:p14="http://schemas.microsoft.com/office/powerpoint/2010/main" val="29896434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95402" y="982133"/>
            <a:ext cx="9601196" cy="822854"/>
          </a:xfrm>
        </p:spPr>
        <p:txBody>
          <a:bodyPr/>
          <a:lstStyle/>
          <a:p>
            <a:r>
              <a:rPr lang="en-US" altLang="zh-CN" b="1" dirty="0" smtClean="0"/>
              <a:t>The United Kingdom</a:t>
            </a:r>
            <a:endParaRPr lang="zh-CN" altLang="en-US" b="1" dirty="0"/>
          </a:p>
        </p:txBody>
      </p:sp>
      <p:pic>
        <p:nvPicPr>
          <p:cNvPr id="10" name="图片 9"/>
          <p:cNvPicPr>
            <a:picLocks noChangeAspect="1"/>
          </p:cNvPicPr>
          <p:nvPr/>
        </p:nvPicPr>
        <p:blipFill rotWithShape="1">
          <a:blip r:embed="rId2"/>
          <a:srcRect l="2782" r="2782" b="1774"/>
          <a:stretch/>
        </p:blipFill>
        <p:spPr>
          <a:xfrm>
            <a:off x="1751669" y="1804987"/>
            <a:ext cx="2410691" cy="4387996"/>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3626" y="2150204"/>
            <a:ext cx="3067754" cy="3876526"/>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2646" y="1722727"/>
            <a:ext cx="3543715" cy="4304003"/>
          </a:xfrm>
          <a:prstGeom prst="rect">
            <a:avLst/>
          </a:prstGeom>
        </p:spPr>
      </p:pic>
    </p:spTree>
    <p:extLst>
      <p:ext uri="{BB962C8B-B14F-4D97-AF65-F5344CB8AC3E}">
        <p14:creationId xmlns:p14="http://schemas.microsoft.com/office/powerpoint/2010/main" val="12065437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cs typeface="+mn-ea"/>
                <a:sym typeface="+mn-lt"/>
              </a:rPr>
              <a:t>Task 3: Critical Thinking</a:t>
            </a:r>
            <a:r>
              <a:rPr lang="en-US" altLang="zh-CN" b="1" smtClean="0">
                <a:cs typeface="+mn-ea"/>
                <a:sym typeface="+mn-lt"/>
              </a:rPr>
              <a:t/>
            </a:r>
            <a:br>
              <a:rPr lang="en-US" altLang="zh-CN" b="1" smtClean="0">
                <a:cs typeface="+mn-ea"/>
                <a:sym typeface="+mn-lt"/>
              </a:rPr>
            </a:br>
            <a:r>
              <a:rPr lang="en-US" altLang="zh-CN" sz="4000">
                <a:cs typeface="+mn-ea"/>
                <a:sym typeface="+mn-lt"/>
              </a:rPr>
              <a:t>A standard accent of English</a:t>
            </a:r>
            <a:endParaRPr lang="zh-CN" altLang="en-US" dirty="0"/>
          </a:p>
        </p:txBody>
      </p:sp>
      <p:sp>
        <p:nvSpPr>
          <p:cNvPr id="3" name="内容占位符 2"/>
          <p:cNvSpPr>
            <a:spLocks noGrp="1"/>
          </p:cNvSpPr>
          <p:nvPr>
            <p:ph idx="1"/>
          </p:nvPr>
        </p:nvSpPr>
        <p:spPr>
          <a:xfrm>
            <a:off x="1295402" y="2556932"/>
            <a:ext cx="9601196" cy="3318936"/>
          </a:xfrm>
        </p:spPr>
        <p:txBody>
          <a:bodyPr>
            <a:noAutofit/>
          </a:bodyPr>
          <a:lstStyle/>
          <a:p>
            <a:pPr algn="just"/>
            <a:r>
              <a:rPr lang="en-US" altLang="zh-CN" sz="2800" dirty="0" smtClean="0"/>
              <a:t>In recent years, more English teachers and learners believe that a restricted focus on </a:t>
            </a:r>
            <a:r>
              <a:rPr lang="en-US" altLang="zh-CN" sz="2800" b="1" dirty="0" smtClean="0">
                <a:solidFill>
                  <a:srgbClr val="FF0000"/>
                </a:solidFill>
              </a:rPr>
              <a:t>a fixed standard of pronunciation</a:t>
            </a:r>
            <a:r>
              <a:rPr lang="en-US" altLang="zh-CN" sz="2800" b="1" dirty="0" smtClean="0"/>
              <a:t> </a:t>
            </a:r>
            <a:r>
              <a:rPr lang="en-US" altLang="zh-CN" sz="2800" dirty="0" smtClean="0"/>
              <a:t>should be abandoned. Rather, if students are trained and prepared to use English in international settings, the goal of pronunciation teaching should be to reinforce concepts such as </a:t>
            </a:r>
            <a:r>
              <a:rPr lang="en-US" altLang="zh-CN" sz="2800" b="1" dirty="0" smtClean="0">
                <a:solidFill>
                  <a:srgbClr val="00B050"/>
                </a:solidFill>
              </a:rPr>
              <a:t>communication efficiency, communicative strategies, and pragmatic fluency</a:t>
            </a:r>
            <a:r>
              <a:rPr lang="en-US" altLang="zh-CN" sz="2800" dirty="0" smtClean="0"/>
              <a:t>.</a:t>
            </a:r>
          </a:p>
          <a:p>
            <a:pPr algn="just"/>
            <a:r>
              <a:rPr lang="en-US" altLang="zh-CN" sz="2800" dirty="0" smtClean="0"/>
              <a:t>What’s your view?</a:t>
            </a:r>
          </a:p>
        </p:txBody>
      </p:sp>
    </p:spTree>
    <p:extLst>
      <p:ext uri="{BB962C8B-B14F-4D97-AF65-F5344CB8AC3E}">
        <p14:creationId xmlns:p14="http://schemas.microsoft.com/office/powerpoint/2010/main" val="20643260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cs typeface="+mn-ea"/>
                <a:sym typeface="+mn-lt"/>
              </a:rPr>
              <a:t>Task 3: Critical Thinking</a:t>
            </a:r>
            <a:r>
              <a:rPr lang="en-US" altLang="zh-CN" b="1" smtClean="0">
                <a:cs typeface="+mn-ea"/>
                <a:sym typeface="+mn-lt"/>
              </a:rPr>
              <a:t/>
            </a:r>
            <a:br>
              <a:rPr lang="en-US" altLang="zh-CN" b="1" smtClean="0">
                <a:cs typeface="+mn-ea"/>
                <a:sym typeface="+mn-lt"/>
              </a:rPr>
            </a:br>
            <a:r>
              <a:rPr lang="en-US" altLang="zh-CN" sz="4000">
                <a:cs typeface="+mn-ea"/>
                <a:sym typeface="+mn-lt"/>
              </a:rPr>
              <a:t>A standard accent of English</a:t>
            </a:r>
            <a:endParaRPr lang="zh-CN" altLang="en-US" dirty="0"/>
          </a:p>
        </p:txBody>
      </p:sp>
      <p:pic>
        <p:nvPicPr>
          <p:cNvPr id="6" name="图片 5">
            <a:hlinkClick r:id="rId3"/>
          </p:cNvPr>
          <p:cNvPicPr>
            <a:picLocks noChangeAspect="1"/>
          </p:cNvPicPr>
          <p:nvPr/>
        </p:nvPicPr>
        <p:blipFill>
          <a:blip r:embed="rId4"/>
          <a:stretch>
            <a:fillRect/>
          </a:stretch>
        </p:blipFill>
        <p:spPr>
          <a:xfrm>
            <a:off x="1440875" y="3134591"/>
            <a:ext cx="4433453" cy="2493817"/>
          </a:xfrm>
          <a:prstGeom prst="rect">
            <a:avLst/>
          </a:prstGeom>
        </p:spPr>
      </p:pic>
      <p:sp>
        <p:nvSpPr>
          <p:cNvPr id="8" name="矩形 7"/>
          <p:cNvSpPr/>
          <p:nvPr>
            <p:custDataLst>
              <p:tags r:id="rId1"/>
            </p:custDataLst>
          </p:nvPr>
        </p:nvSpPr>
        <p:spPr>
          <a:xfrm>
            <a:off x="6012874" y="3309936"/>
            <a:ext cx="5278581" cy="2143125"/>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2600" dirty="0">
                <a:solidFill>
                  <a:srgbClr val="000000"/>
                </a:solidFill>
              </a:rPr>
              <a:t>Have you ever tried to imitate the “standard” British or American accent when you learn English? </a:t>
            </a:r>
            <a:endParaRPr lang="zh-CN" altLang="en-US" sz="2600" dirty="0">
              <a:solidFill>
                <a:srgbClr val="000000"/>
              </a:solidFill>
            </a:endParaRPr>
          </a:p>
        </p:txBody>
      </p:sp>
    </p:spTree>
    <p:extLst>
      <p:ext uri="{BB962C8B-B14F-4D97-AF65-F5344CB8AC3E}">
        <p14:creationId xmlns:p14="http://schemas.microsoft.com/office/powerpoint/2010/main" val="7047224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1427018" y="712262"/>
            <a:ext cx="9753600" cy="857762"/>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dirty="0">
                <a:solidFill>
                  <a:srgbClr val="000000"/>
                </a:solidFill>
              </a:rPr>
              <a:t>In what situations would English be </a:t>
            </a:r>
            <a:r>
              <a:rPr lang="en-US" altLang="zh-CN" sz="2600" b="1" u="sng" dirty="0">
                <a:solidFill>
                  <a:srgbClr val="000000"/>
                </a:solidFill>
              </a:rPr>
              <a:t>very useful </a:t>
            </a:r>
            <a:r>
              <a:rPr lang="en-US" altLang="zh-CN" sz="2600" dirty="0">
                <a:solidFill>
                  <a:srgbClr val="000000"/>
                </a:solidFill>
              </a:rPr>
              <a:t>to you?</a:t>
            </a:r>
            <a:endParaRPr lang="zh-CN" altLang="en-US" sz="2600" dirty="0">
              <a:solidFill>
                <a:srgbClr val="000000"/>
              </a:solidFill>
            </a:endParaRPr>
          </a:p>
        </p:txBody>
      </p:sp>
      <p:sp>
        <p:nvSpPr>
          <p:cNvPr id="6" name="矩形 5"/>
          <p:cNvSpPr/>
          <p:nvPr>
            <p:custDataLst>
              <p:tags r:id="rId3"/>
            </p:custDataLst>
          </p:nvPr>
        </p:nvSpPr>
        <p:spPr>
          <a:xfrm>
            <a:off x="2646218" y="1628738"/>
            <a:ext cx="3061855"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00000"/>
                </a:solidFill>
              </a:rPr>
              <a:t>Academic achievements</a:t>
            </a:r>
            <a:endParaRPr lang="zh-CN" altLang="en-US" sz="2400" dirty="0">
              <a:solidFill>
                <a:srgbClr val="000000"/>
              </a:solidFill>
            </a:endParaRPr>
          </a:p>
        </p:txBody>
      </p:sp>
      <p:sp>
        <p:nvSpPr>
          <p:cNvPr id="7" name="矩形 6"/>
          <p:cNvSpPr/>
          <p:nvPr>
            <p:custDataLst>
              <p:tags r:id="rId4"/>
            </p:custDataLst>
          </p:nvPr>
        </p:nvSpPr>
        <p:spPr>
          <a:xfrm>
            <a:off x="2646218" y="2274866"/>
            <a:ext cx="3061855"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00000"/>
                </a:solidFill>
              </a:rPr>
              <a:t>Travelling/ mobility</a:t>
            </a:r>
            <a:endParaRPr lang="zh-CN" altLang="en-US" sz="2400" dirty="0">
              <a:solidFill>
                <a:srgbClr val="000000"/>
              </a:solidFill>
            </a:endParaRPr>
          </a:p>
        </p:txBody>
      </p:sp>
      <p:sp>
        <p:nvSpPr>
          <p:cNvPr id="8" name="矩形 7"/>
          <p:cNvSpPr/>
          <p:nvPr>
            <p:custDataLst>
              <p:tags r:id="rId5"/>
            </p:custDataLst>
          </p:nvPr>
        </p:nvSpPr>
        <p:spPr>
          <a:xfrm>
            <a:off x="2646218" y="2932633"/>
            <a:ext cx="3061855"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00000"/>
                </a:solidFill>
              </a:rPr>
              <a:t>Entertainment</a:t>
            </a:r>
            <a:endParaRPr lang="zh-CN" altLang="en-US" sz="2400" dirty="0">
              <a:solidFill>
                <a:srgbClr val="000000"/>
              </a:solidFill>
            </a:endParaRPr>
          </a:p>
        </p:txBody>
      </p:sp>
      <p:sp>
        <p:nvSpPr>
          <p:cNvPr id="9" name="矩形 8"/>
          <p:cNvSpPr/>
          <p:nvPr>
            <p:custDataLst>
              <p:tags r:id="rId6"/>
            </p:custDataLst>
          </p:nvPr>
        </p:nvSpPr>
        <p:spPr>
          <a:xfrm>
            <a:off x="2646218" y="3628704"/>
            <a:ext cx="3061855" cy="578644"/>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00000"/>
                </a:solidFill>
              </a:rPr>
              <a:t>Communication</a:t>
            </a:r>
            <a:endParaRPr lang="zh-CN" altLang="en-US" sz="2400" dirty="0">
              <a:solidFill>
                <a:srgbClr val="000000"/>
              </a:solidFill>
            </a:endParaRPr>
          </a:p>
        </p:txBody>
      </p:sp>
      <p:sp>
        <p:nvSpPr>
          <p:cNvPr id="10" name="矩形 9"/>
          <p:cNvSpPr>
            <a:spLocks noChangeAspect="1"/>
          </p:cNvSpPr>
          <p:nvPr>
            <p:custDataLst>
              <p:tags r:id="rId7"/>
            </p:custDataLst>
          </p:nvPr>
        </p:nvSpPr>
        <p:spPr>
          <a:xfrm>
            <a:off x="1779443" y="1693031"/>
            <a:ext cx="514350" cy="514350"/>
          </a:xfrm>
          <a:prstGeom prst="rect">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dirty="0">
                <a:solidFill>
                  <a:srgbClr val="FFFFFF"/>
                </a:solidFill>
              </a:rPr>
              <a:t>A</a:t>
            </a:r>
            <a:endParaRPr lang="zh-CN" altLang="en-US" dirty="0">
              <a:solidFill>
                <a:srgbClr val="FFFFFF"/>
              </a:solidFill>
            </a:endParaRPr>
          </a:p>
        </p:txBody>
      </p:sp>
      <p:sp>
        <p:nvSpPr>
          <p:cNvPr id="11" name="矩形 10"/>
          <p:cNvSpPr>
            <a:spLocks noChangeAspect="1"/>
          </p:cNvSpPr>
          <p:nvPr>
            <p:custDataLst>
              <p:tags r:id="rId8"/>
            </p:custDataLst>
          </p:nvPr>
        </p:nvSpPr>
        <p:spPr>
          <a:xfrm>
            <a:off x="1779443" y="2339159"/>
            <a:ext cx="514350" cy="514350"/>
          </a:xfrm>
          <a:prstGeom prst="rect">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dirty="0">
                <a:solidFill>
                  <a:srgbClr val="FFFFFF"/>
                </a:solidFill>
              </a:rPr>
              <a:t>B</a:t>
            </a:r>
            <a:endParaRPr lang="zh-CN" altLang="en-US" dirty="0">
              <a:solidFill>
                <a:srgbClr val="FFFFFF"/>
              </a:solidFill>
            </a:endParaRPr>
          </a:p>
        </p:txBody>
      </p:sp>
      <p:sp>
        <p:nvSpPr>
          <p:cNvPr id="12" name="矩形 11"/>
          <p:cNvSpPr>
            <a:spLocks noChangeAspect="1"/>
          </p:cNvSpPr>
          <p:nvPr>
            <p:custDataLst>
              <p:tags r:id="rId9"/>
            </p:custDataLst>
          </p:nvPr>
        </p:nvSpPr>
        <p:spPr>
          <a:xfrm>
            <a:off x="1779443" y="2996926"/>
            <a:ext cx="514350" cy="514350"/>
          </a:xfrm>
          <a:prstGeom prst="rect">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dirty="0">
                <a:solidFill>
                  <a:srgbClr val="FFFFFF"/>
                </a:solidFill>
              </a:rPr>
              <a:t>C</a:t>
            </a:r>
            <a:endParaRPr lang="zh-CN" altLang="en-US" dirty="0">
              <a:solidFill>
                <a:srgbClr val="FFFFFF"/>
              </a:solidFill>
            </a:endParaRPr>
          </a:p>
        </p:txBody>
      </p:sp>
      <p:sp>
        <p:nvSpPr>
          <p:cNvPr id="13" name="矩形 12"/>
          <p:cNvSpPr>
            <a:spLocks noChangeAspect="1"/>
          </p:cNvSpPr>
          <p:nvPr>
            <p:custDataLst>
              <p:tags r:id="rId10"/>
            </p:custDataLst>
          </p:nvPr>
        </p:nvSpPr>
        <p:spPr>
          <a:xfrm>
            <a:off x="1779443" y="3628704"/>
            <a:ext cx="514350" cy="514350"/>
          </a:xfrm>
          <a:prstGeom prst="rect">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a:solidFill>
                  <a:srgbClr val="FFFFFF"/>
                </a:solidFill>
              </a:rPr>
              <a:t>D</a:t>
            </a:r>
            <a:endParaRPr lang="zh-CN" altLang="en-US">
              <a:solidFill>
                <a:srgbClr val="FFFFFF"/>
              </a:solidFill>
            </a:endParaRPr>
          </a:p>
        </p:txBody>
      </p:sp>
      <p:sp>
        <p:nvSpPr>
          <p:cNvPr id="14" name="圆角矩形 13"/>
          <p:cNvSpPr/>
          <p:nvPr>
            <p:custDataLst>
              <p:tags r:id="rId11"/>
            </p:custDataLst>
          </p:nvPr>
        </p:nvSpPr>
        <p:spPr>
          <a:xfrm>
            <a:off x="8915400" y="6215063"/>
            <a:ext cx="1543050" cy="411480"/>
          </a:xfrm>
          <a:prstGeom prst="roundRect">
            <a:avLst/>
          </a:prstGeom>
          <a:solidFill>
            <a:srgbClr val="808080"/>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zh-CN" altLang="en-US" sz="1600">
                <a:solidFill>
                  <a:srgbClr val="FFFFFF"/>
                </a:solidFill>
              </a:rPr>
              <a:t>提交</a:t>
            </a:r>
          </a:p>
        </p:txBody>
      </p:sp>
      <p:sp>
        <p:nvSpPr>
          <p:cNvPr id="25" name="矩形 24"/>
          <p:cNvSpPr/>
          <p:nvPr>
            <p:custDataLst>
              <p:tags r:id="rId12"/>
            </p:custDataLst>
          </p:nvPr>
        </p:nvSpPr>
        <p:spPr>
          <a:xfrm>
            <a:off x="2646218" y="4320366"/>
            <a:ext cx="3061855"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00000"/>
                </a:solidFill>
              </a:rPr>
              <a:t>Studying abroad</a:t>
            </a:r>
            <a:endParaRPr lang="zh-CN" altLang="en-US" sz="2400" dirty="0">
              <a:solidFill>
                <a:srgbClr val="000000"/>
              </a:solidFill>
            </a:endParaRPr>
          </a:p>
        </p:txBody>
      </p:sp>
      <p:sp>
        <p:nvSpPr>
          <p:cNvPr id="26" name="矩形 25"/>
          <p:cNvSpPr/>
          <p:nvPr>
            <p:custDataLst>
              <p:tags r:id="rId13"/>
            </p:custDataLst>
          </p:nvPr>
        </p:nvSpPr>
        <p:spPr>
          <a:xfrm>
            <a:off x="7396595" y="1696222"/>
            <a:ext cx="3061855"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00000"/>
                </a:solidFill>
              </a:rPr>
              <a:t>Information acquisition</a:t>
            </a:r>
            <a:endParaRPr lang="zh-CN" altLang="en-US" sz="2400" dirty="0">
              <a:solidFill>
                <a:srgbClr val="000000"/>
              </a:solidFill>
            </a:endParaRPr>
          </a:p>
        </p:txBody>
      </p:sp>
      <p:sp>
        <p:nvSpPr>
          <p:cNvPr id="27" name="矩形 26"/>
          <p:cNvSpPr/>
          <p:nvPr>
            <p:custDataLst>
              <p:tags r:id="rId14"/>
            </p:custDataLst>
          </p:nvPr>
        </p:nvSpPr>
        <p:spPr>
          <a:xfrm>
            <a:off x="7396595" y="2353989"/>
            <a:ext cx="3061855"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00000"/>
                </a:solidFill>
              </a:rPr>
              <a:t>Employability</a:t>
            </a:r>
            <a:endParaRPr lang="zh-CN" altLang="en-US" sz="2400" dirty="0">
              <a:solidFill>
                <a:srgbClr val="000000"/>
              </a:solidFill>
            </a:endParaRPr>
          </a:p>
        </p:txBody>
      </p:sp>
      <p:sp>
        <p:nvSpPr>
          <p:cNvPr id="28" name="矩形 27"/>
          <p:cNvSpPr/>
          <p:nvPr>
            <p:custDataLst>
              <p:tags r:id="rId15"/>
            </p:custDataLst>
          </p:nvPr>
        </p:nvSpPr>
        <p:spPr>
          <a:xfrm>
            <a:off x="7396595" y="3050060"/>
            <a:ext cx="3061855" cy="578644"/>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00000"/>
                </a:solidFill>
              </a:rPr>
              <a:t>Learning strategies</a:t>
            </a:r>
            <a:endParaRPr lang="zh-CN" altLang="en-US" sz="2400" dirty="0">
              <a:solidFill>
                <a:srgbClr val="000000"/>
              </a:solidFill>
            </a:endParaRPr>
          </a:p>
        </p:txBody>
      </p:sp>
      <p:sp>
        <p:nvSpPr>
          <p:cNvPr id="29" name="矩形 28"/>
          <p:cNvSpPr>
            <a:spLocks noChangeAspect="1"/>
          </p:cNvSpPr>
          <p:nvPr>
            <p:custDataLst>
              <p:tags r:id="rId16"/>
            </p:custDataLst>
          </p:nvPr>
        </p:nvSpPr>
        <p:spPr>
          <a:xfrm>
            <a:off x="1779443" y="4384659"/>
            <a:ext cx="514350" cy="514350"/>
          </a:xfrm>
          <a:prstGeom prst="rect">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dirty="0">
                <a:solidFill>
                  <a:srgbClr val="FFFFFF"/>
                </a:solidFill>
              </a:rPr>
              <a:t>E</a:t>
            </a:r>
            <a:endParaRPr lang="zh-CN" altLang="en-US" dirty="0">
              <a:solidFill>
                <a:srgbClr val="FFFFFF"/>
              </a:solidFill>
            </a:endParaRPr>
          </a:p>
        </p:txBody>
      </p:sp>
      <p:sp>
        <p:nvSpPr>
          <p:cNvPr id="30" name="矩形 29"/>
          <p:cNvSpPr>
            <a:spLocks noChangeAspect="1"/>
          </p:cNvSpPr>
          <p:nvPr>
            <p:custDataLst>
              <p:tags r:id="rId17"/>
            </p:custDataLst>
          </p:nvPr>
        </p:nvSpPr>
        <p:spPr>
          <a:xfrm>
            <a:off x="6529820" y="1760515"/>
            <a:ext cx="514350" cy="514350"/>
          </a:xfrm>
          <a:prstGeom prst="rect">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dirty="0">
                <a:solidFill>
                  <a:srgbClr val="FFFFFF"/>
                </a:solidFill>
              </a:rPr>
              <a:t>F</a:t>
            </a:r>
            <a:endParaRPr lang="zh-CN" altLang="en-US" dirty="0">
              <a:solidFill>
                <a:srgbClr val="FFFFFF"/>
              </a:solidFill>
            </a:endParaRPr>
          </a:p>
        </p:txBody>
      </p:sp>
      <p:sp>
        <p:nvSpPr>
          <p:cNvPr id="31" name="矩形 30"/>
          <p:cNvSpPr>
            <a:spLocks noChangeAspect="1"/>
          </p:cNvSpPr>
          <p:nvPr>
            <p:custDataLst>
              <p:tags r:id="rId18"/>
            </p:custDataLst>
          </p:nvPr>
        </p:nvSpPr>
        <p:spPr>
          <a:xfrm>
            <a:off x="6529820" y="2418282"/>
            <a:ext cx="514350" cy="514350"/>
          </a:xfrm>
          <a:prstGeom prst="rect">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a:solidFill>
                  <a:srgbClr val="FFFFFF"/>
                </a:solidFill>
              </a:rPr>
              <a:t>G</a:t>
            </a:r>
            <a:endParaRPr lang="zh-CN" altLang="en-US" dirty="0">
              <a:solidFill>
                <a:srgbClr val="FFFFFF"/>
              </a:solidFill>
            </a:endParaRPr>
          </a:p>
        </p:txBody>
      </p:sp>
      <p:sp>
        <p:nvSpPr>
          <p:cNvPr id="32" name="矩形 31"/>
          <p:cNvSpPr>
            <a:spLocks noChangeAspect="1"/>
          </p:cNvSpPr>
          <p:nvPr>
            <p:custDataLst>
              <p:tags r:id="rId19"/>
            </p:custDataLst>
          </p:nvPr>
        </p:nvSpPr>
        <p:spPr>
          <a:xfrm>
            <a:off x="6529820" y="3050060"/>
            <a:ext cx="514350" cy="514350"/>
          </a:xfrm>
          <a:prstGeom prst="rect">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a:solidFill>
                  <a:srgbClr val="FFFFFF"/>
                </a:solidFill>
              </a:rPr>
              <a:t>H</a:t>
            </a:r>
            <a:endParaRPr lang="zh-CN" altLang="en-US">
              <a:solidFill>
                <a:srgbClr val="FFFFFF"/>
              </a:solidFill>
            </a:endParaRPr>
          </a:p>
        </p:txBody>
      </p:sp>
      <p:sp>
        <p:nvSpPr>
          <p:cNvPr id="33" name="矩形 32"/>
          <p:cNvSpPr/>
          <p:nvPr>
            <p:custDataLst>
              <p:tags r:id="rId20"/>
            </p:custDataLst>
          </p:nvPr>
        </p:nvSpPr>
        <p:spPr>
          <a:xfrm>
            <a:off x="7384472" y="3652748"/>
            <a:ext cx="3380510" cy="642937"/>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00000"/>
                </a:solidFill>
              </a:rPr>
              <a:t>Intercultural competence</a:t>
            </a:r>
            <a:endParaRPr lang="zh-CN" altLang="en-US" sz="2400" dirty="0">
              <a:solidFill>
                <a:srgbClr val="000000"/>
              </a:solidFill>
            </a:endParaRPr>
          </a:p>
        </p:txBody>
      </p:sp>
      <p:sp>
        <p:nvSpPr>
          <p:cNvPr id="34" name="矩形 33"/>
          <p:cNvSpPr/>
          <p:nvPr>
            <p:custDataLst>
              <p:tags r:id="rId21"/>
            </p:custDataLst>
          </p:nvPr>
        </p:nvSpPr>
        <p:spPr>
          <a:xfrm>
            <a:off x="7384472" y="4348819"/>
            <a:ext cx="3061855" cy="578644"/>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00000"/>
                </a:solidFill>
              </a:rPr>
              <a:t>Personal satisfaction</a:t>
            </a:r>
            <a:endParaRPr lang="zh-CN" altLang="en-US" sz="2400" dirty="0">
              <a:solidFill>
                <a:srgbClr val="000000"/>
              </a:solidFill>
            </a:endParaRPr>
          </a:p>
        </p:txBody>
      </p:sp>
      <p:sp>
        <p:nvSpPr>
          <p:cNvPr id="35" name="矩形 34"/>
          <p:cNvSpPr>
            <a:spLocks noChangeAspect="1"/>
          </p:cNvSpPr>
          <p:nvPr>
            <p:custDataLst>
              <p:tags r:id="rId22"/>
            </p:custDataLst>
          </p:nvPr>
        </p:nvSpPr>
        <p:spPr>
          <a:xfrm>
            <a:off x="6517697" y="3717041"/>
            <a:ext cx="514350" cy="514350"/>
          </a:xfrm>
          <a:prstGeom prst="rect">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a:solidFill>
                  <a:srgbClr val="FFFFFF"/>
                </a:solidFill>
              </a:rPr>
              <a:t>I</a:t>
            </a:r>
            <a:endParaRPr lang="zh-CN" altLang="en-US" dirty="0">
              <a:solidFill>
                <a:srgbClr val="FFFFFF"/>
              </a:solidFill>
            </a:endParaRPr>
          </a:p>
        </p:txBody>
      </p:sp>
      <p:sp>
        <p:nvSpPr>
          <p:cNvPr id="36" name="矩形 35"/>
          <p:cNvSpPr>
            <a:spLocks noChangeAspect="1"/>
          </p:cNvSpPr>
          <p:nvPr>
            <p:custDataLst>
              <p:tags r:id="rId23"/>
            </p:custDataLst>
          </p:nvPr>
        </p:nvSpPr>
        <p:spPr>
          <a:xfrm>
            <a:off x="6517697" y="4348819"/>
            <a:ext cx="514350" cy="514350"/>
          </a:xfrm>
          <a:prstGeom prst="rect">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a:solidFill>
                  <a:srgbClr val="FFFFFF"/>
                </a:solidFill>
              </a:rPr>
              <a:t>J</a:t>
            </a:r>
            <a:endParaRPr lang="zh-CN" altLang="en-US">
              <a:solidFill>
                <a:srgbClr val="FFFFFF"/>
              </a:solidFill>
            </a:endParaRPr>
          </a:p>
        </p:txBody>
      </p:sp>
      <p:grpSp>
        <p:nvGrpSpPr>
          <p:cNvPr id="22" name="组合 21"/>
          <p:cNvGrpSpPr/>
          <p:nvPr>
            <p:custDataLst>
              <p:tags r:id="rId24"/>
            </p:custDataLst>
          </p:nvPr>
        </p:nvGrpSpPr>
        <p:grpSpPr>
          <a:xfrm>
            <a:off x="0" y="0"/>
            <a:ext cx="12192000" cy="744220"/>
            <a:chOff x="0" y="0"/>
            <a:chExt cx="12192000" cy="744220"/>
          </a:xfrm>
        </p:grpSpPr>
        <p:sp>
          <p:nvSpPr>
            <p:cNvPr id="21" name="TitleBackground"/>
            <p:cNvSpPr/>
            <p:nvPr>
              <p:custDataLst>
                <p:tags r:id="rId26"/>
              </p:custDataLst>
            </p:nvPr>
          </p:nvSpPr>
          <p:spPr>
            <a:xfrm>
              <a:off x="0" y="0"/>
              <a:ext cx="12192000" cy="635000"/>
            </a:xfrm>
            <a:prstGeom prst="rect">
              <a:avLst/>
            </a:prstGeom>
            <a:solidFill>
              <a:srgbClr val="F6F7F8"/>
            </a:solidFill>
            <a:ln w="15875" cap="flat" cmpd="sng" algn="ctr">
              <a:noFill/>
              <a:prstDash val="solid"/>
            </a:ln>
            <a:effectLst/>
            <a:extLst>
              <a:ext uri="{91240B29-F687-4F45-9708-019B960494DF}">
                <a14:hiddenLine xmlns:a14="http://schemas.microsoft.com/office/drawing/2010/main" w="15875"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ColorBlock"/>
            <p:cNvSpPr/>
            <p:nvPr>
              <p:custDataLst>
                <p:tags r:id="rId27"/>
              </p:custDataLst>
            </p:nvPr>
          </p:nvSpPr>
          <p:spPr>
            <a:xfrm>
              <a:off x="0" y="0"/>
              <a:ext cx="254000" cy="635000"/>
            </a:xfrm>
            <a:prstGeom prst="rect">
              <a:avLst/>
            </a:prstGeom>
            <a:solidFill>
              <a:srgbClr val="639EF4"/>
            </a:solidFill>
            <a:ln w="15875" cap="flat" cmpd="sng" algn="ctr">
              <a:noFill/>
              <a:prstDash val="solid"/>
            </a:ln>
            <a:effectLst/>
            <a:extLst>
              <a:ext uri="{91240B29-F687-4F45-9708-019B960494DF}">
                <a14:hiddenLine xmlns:a14="http://schemas.microsoft.com/office/drawing/2010/main" w="15875"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ypeText"/>
            <p:cNvSpPr/>
            <p:nvPr>
              <p:custDataLst>
                <p:tags r:id="rId28"/>
              </p:custDataLst>
            </p:nvPr>
          </p:nvSpPr>
          <p:spPr>
            <a:xfrm>
              <a:off x="254000" y="0"/>
              <a:ext cx="1270000" cy="635000"/>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600">
                  <a:solidFill>
                    <a:srgbClr val="000000"/>
                  </a:solidFill>
                </a:rPr>
                <a:t>投票</a:t>
              </a:r>
            </a:p>
          </p:txBody>
        </p:sp>
        <p:sp>
          <p:nvSpPr>
            <p:cNvPr id="15" name="TipText"/>
            <p:cNvSpPr/>
            <p:nvPr>
              <p:custDataLst>
                <p:tags r:id="rId29"/>
              </p:custDataLst>
            </p:nvPr>
          </p:nvSpPr>
          <p:spPr>
            <a:xfrm>
              <a:off x="1179830" y="109220"/>
              <a:ext cx="2540000" cy="635000"/>
            </a:xfrm>
            <a:prstGeom prst="rect">
              <a:avLst/>
            </a:prstGeom>
            <a:noFill/>
            <a:ln w="15875" cap="flat" cmpd="sng" algn="ctr">
              <a:noFill/>
              <a:prstDash val="soli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rtlCol="0" anchor="ctr" anchorCtr="0">
              <a:noAutofit/>
            </a:bodyPr>
            <a:lstStyle/>
            <a:p>
              <a:r>
                <a:rPr lang="zh-CN" altLang="en-US" sz="200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最多可选</a:t>
              </a:r>
              <a:r>
                <a:rPr lang="en-US" altLang="zh-CN" sz="200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5</a:t>
              </a:r>
              <a:r>
                <a:rPr lang="zh-CN" altLang="en-US" sz="200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项</a:t>
              </a:r>
            </a:p>
          </p:txBody>
        </p:sp>
      </p:grpSp>
      <p:pic>
        <p:nvPicPr>
          <p:cNvPr id="20" name="图片 19"/>
          <p:cNvPicPr>
            <a:picLocks/>
          </p:cNvPicPr>
          <p:nvPr>
            <p:custDataLst>
              <p:tags r:id="rId25"/>
            </p:custDataLst>
          </p:nvPr>
        </p:nvPicPr>
        <p:blipFill>
          <a:blip r:embed="rId31">
            <a:extLst>
              <a:ext uri="{28A0092B-C50C-407E-A947-70E740481C1C}">
                <a14:useLocalDpi xmlns:a14="http://schemas.microsoft.com/office/drawing/2010/main" val="0"/>
              </a:ext>
            </a:extLst>
          </a:blip>
          <a:stretch>
            <a:fillRect/>
          </a:stretch>
        </p:blipFill>
        <p:spPr>
          <a:xfrm>
            <a:off x="10642600" y="63500"/>
            <a:ext cx="1422400" cy="508000"/>
          </a:xfrm>
          <a:prstGeom prst="rect">
            <a:avLst/>
          </a:prstGeom>
        </p:spPr>
      </p:pic>
    </p:spTree>
    <p:custDataLst>
      <p:tags r:id="rId1"/>
    </p:custDataLst>
    <p:extLst>
      <p:ext uri="{BB962C8B-B14F-4D97-AF65-F5344CB8AC3E}">
        <p14:creationId xmlns:p14="http://schemas.microsoft.com/office/powerpoint/2010/main" val="15549418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cs typeface="+mn-ea"/>
                <a:sym typeface="+mn-lt"/>
              </a:rPr>
              <a:t>Task 3: Critical Thinking</a:t>
            </a:r>
            <a:r>
              <a:rPr lang="en-US" altLang="zh-CN" b="1" smtClean="0">
                <a:cs typeface="+mn-ea"/>
                <a:sym typeface="+mn-lt"/>
              </a:rPr>
              <a:t/>
            </a:r>
            <a:br>
              <a:rPr lang="en-US" altLang="zh-CN" b="1" smtClean="0">
                <a:cs typeface="+mn-ea"/>
                <a:sym typeface="+mn-lt"/>
              </a:rPr>
            </a:br>
            <a:r>
              <a:rPr lang="en-US" altLang="zh-CN" sz="4000">
                <a:cs typeface="+mn-ea"/>
                <a:sym typeface="+mn-lt"/>
              </a:rPr>
              <a:t>A standard accent of English</a:t>
            </a:r>
            <a:endParaRPr lang="zh-CN" altLang="en-US" dirty="0"/>
          </a:p>
        </p:txBody>
      </p:sp>
      <p:sp>
        <p:nvSpPr>
          <p:cNvPr id="3" name="内容占位符 2"/>
          <p:cNvSpPr>
            <a:spLocks noGrp="1"/>
          </p:cNvSpPr>
          <p:nvPr>
            <p:ph idx="1"/>
          </p:nvPr>
        </p:nvSpPr>
        <p:spPr>
          <a:xfrm>
            <a:off x="1295401" y="2556932"/>
            <a:ext cx="6560126" cy="3318936"/>
          </a:xfrm>
        </p:spPr>
        <p:txBody>
          <a:bodyPr>
            <a:noAutofit/>
          </a:bodyPr>
          <a:lstStyle/>
          <a:p>
            <a:pPr algn="just"/>
            <a:r>
              <a:rPr lang="en-US" altLang="zh-CN" sz="3200" b="1" dirty="0" smtClean="0">
                <a:solidFill>
                  <a:schemeClr val="tx1"/>
                </a:solidFill>
              </a:rPr>
              <a:t>Quick Writing:</a:t>
            </a:r>
            <a:endParaRPr lang="en-US" altLang="zh-CN" sz="2800" b="1" dirty="0" smtClean="0">
              <a:solidFill>
                <a:schemeClr val="tx1"/>
              </a:solidFill>
            </a:endParaRPr>
          </a:p>
          <a:p>
            <a:pPr algn="just"/>
            <a:r>
              <a:rPr lang="en-US" altLang="zh-CN" sz="2800" dirty="0" smtClean="0"/>
              <a:t>Think about your own experience of learning and using English. </a:t>
            </a:r>
            <a:r>
              <a:rPr lang="en-US" altLang="zh-CN" sz="2800" b="1" dirty="0" smtClean="0">
                <a:solidFill>
                  <a:srgbClr val="FF0000"/>
                </a:solidFill>
              </a:rPr>
              <a:t>To what extent do you think a standard accent is important? Why? </a:t>
            </a:r>
            <a:r>
              <a:rPr lang="en-US" altLang="zh-CN" sz="2800" dirty="0" smtClean="0"/>
              <a:t>Then do the quick writing for about 5 minutes. You can share your views with your group members.</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9098" y="2898487"/>
            <a:ext cx="2857500" cy="2857500"/>
          </a:xfrm>
          <a:prstGeom prst="rect">
            <a:avLst/>
          </a:prstGeom>
        </p:spPr>
      </p:pic>
    </p:spTree>
    <p:extLst>
      <p:ext uri="{BB962C8B-B14F-4D97-AF65-F5344CB8AC3E}">
        <p14:creationId xmlns:p14="http://schemas.microsoft.com/office/powerpoint/2010/main" val="15142509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i="1"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Learning Log</a:t>
            </a:r>
            <a:endParaRPr lang="zh-CN" altLang="en-US" dirty="0"/>
          </a:p>
        </p:txBody>
      </p:sp>
      <p:sp>
        <p:nvSpPr>
          <p:cNvPr id="3" name="内容占位符 2"/>
          <p:cNvSpPr>
            <a:spLocks noGrp="1"/>
          </p:cNvSpPr>
          <p:nvPr>
            <p:ph idx="1"/>
          </p:nvPr>
        </p:nvSpPr>
        <p:spPr/>
        <p:txBody>
          <a:bodyPr>
            <a:normAutofit lnSpcReduction="10000"/>
          </a:bodyPr>
          <a:lstStyle/>
          <a:p>
            <a:pPr marL="0" indent="0" algn="just">
              <a:buNone/>
            </a:pPr>
            <a:r>
              <a:rPr lang="en-US" altLang="zh-CN" b="1"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From this unit, we’ve learned:</a:t>
            </a:r>
          </a:p>
          <a:p>
            <a:pPr algn="just"/>
            <a:r>
              <a:rPr lang="en-US" altLang="zh-CN" dirty="0">
                <a:solidFill>
                  <a:srgbClr val="00B050"/>
                </a:solidFill>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reasons</a:t>
            </a:r>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 for learning English, such as for study, travelling, job hunting…</a:t>
            </a:r>
          </a:p>
          <a:p>
            <a:pPr algn="just"/>
            <a:r>
              <a:rPr lang="en-US" altLang="zh-CN" dirty="0">
                <a:solidFill>
                  <a:srgbClr val="00B050"/>
                </a:solidFill>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opinions and tips </a:t>
            </a:r>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about studying or travelling abroad</a:t>
            </a:r>
          </a:p>
          <a:p>
            <a:pPr algn="just"/>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some effective </a:t>
            </a:r>
            <a:r>
              <a:rPr lang="en-US" altLang="zh-CN" dirty="0">
                <a:solidFill>
                  <a:srgbClr val="00B050"/>
                </a:solidFill>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ways</a:t>
            </a:r>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 of learning English</a:t>
            </a:r>
          </a:p>
          <a:p>
            <a:pPr algn="just"/>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general information about the </a:t>
            </a:r>
            <a:r>
              <a:rPr lang="en-US" altLang="zh-CN" dirty="0">
                <a:solidFill>
                  <a:srgbClr val="00B050"/>
                </a:solidFill>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United Kingdom</a:t>
            </a:r>
          </a:p>
          <a:p>
            <a:pPr algn="just"/>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many </a:t>
            </a:r>
            <a:r>
              <a:rPr lang="en-US" altLang="zh-CN" dirty="0">
                <a:solidFill>
                  <a:srgbClr val="00B050"/>
                </a:solidFill>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differences</a:t>
            </a:r>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 between British English and American English</a:t>
            </a:r>
          </a:p>
          <a:p>
            <a:pPr algn="just"/>
            <a:r>
              <a:rPr lang="en-US" altLang="zh-CN" dirty="0">
                <a:solidFill>
                  <a:srgbClr val="00B050"/>
                </a:solidFill>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tips</a:t>
            </a:r>
            <a:r>
              <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 that can help you overcome difficulties when talking with </a:t>
            </a:r>
            <a:r>
              <a:rPr lang="en-US" altLang="zh-CN" dirty="0" smtClean="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rPr>
              <a:t>foreigners</a:t>
            </a:r>
            <a:endParaRPr lang="en-US" altLang="zh-CN" dirty="0">
              <a:latin typeface="Garamond" panose="02020404030301010803" pitchFamily="18" charset="0"/>
              <a:ea typeface="黑体" panose="02010609060101010101" pitchFamily="49" charset="-122"/>
              <a:cs typeface="Times New Roman" panose="02020603050405020304" pitchFamily="18" charset="0"/>
              <a:sym typeface="Garamond" panose="02020404030301010803" pitchFamily="18" charset="0"/>
            </a:endParaRPr>
          </a:p>
        </p:txBody>
      </p:sp>
    </p:spTree>
    <p:extLst>
      <p:ext uri="{BB962C8B-B14F-4D97-AF65-F5344CB8AC3E}">
        <p14:creationId xmlns:p14="http://schemas.microsoft.com/office/powerpoint/2010/main" val="40162551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t>Thanks</a:t>
            </a:r>
            <a:endParaRPr lang="zh-CN" altLang="en-US" b="1" dirty="0"/>
          </a:p>
        </p:txBody>
      </p:sp>
    </p:spTree>
    <p:extLst>
      <p:ext uri="{BB962C8B-B14F-4D97-AF65-F5344CB8AC3E}">
        <p14:creationId xmlns:p14="http://schemas.microsoft.com/office/powerpoint/2010/main" val="11828070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800" b="1" dirty="0"/>
              <a:t>Contents</a:t>
            </a:r>
            <a:endParaRPr lang="zh-CN" altLang="en-US" sz="4800" b="1" dirty="0"/>
          </a:p>
        </p:txBody>
      </p:sp>
      <p:sp>
        <p:nvSpPr>
          <p:cNvPr id="3" name="内容占位符 2"/>
          <p:cNvSpPr>
            <a:spLocks noGrp="1"/>
          </p:cNvSpPr>
          <p:nvPr>
            <p:ph idx="1"/>
          </p:nvPr>
        </p:nvSpPr>
        <p:spPr>
          <a:xfrm>
            <a:off x="1295402" y="2507673"/>
            <a:ext cx="6075216" cy="3616036"/>
          </a:xfrm>
        </p:spPr>
        <p:txBody>
          <a:bodyPr>
            <a:noAutofit/>
          </a:bodyPr>
          <a:lstStyle/>
          <a:p>
            <a:pPr marL="514350" indent="-514350" algn="just">
              <a:buFont typeface="+mj-lt"/>
              <a:buAutoNum type="romanUcPeriod"/>
            </a:pPr>
            <a:r>
              <a:rPr lang="en-US" altLang="zh-CN" sz="4000" dirty="0"/>
              <a:t>Vocabulary in Use</a:t>
            </a:r>
          </a:p>
          <a:p>
            <a:pPr marL="514350" indent="-514350" algn="just">
              <a:buFont typeface="+mj-lt"/>
              <a:buAutoNum type="romanUcPeriod"/>
            </a:pPr>
            <a:r>
              <a:rPr lang="en-US" altLang="zh-CN" sz="4000" dirty="0"/>
              <a:t>Listening &amp; </a:t>
            </a:r>
            <a:r>
              <a:rPr lang="en-US" altLang="zh-CN" sz="4000" dirty="0" smtClean="0"/>
              <a:t>Speaking</a:t>
            </a:r>
          </a:p>
          <a:p>
            <a:pPr marL="857250" lvl="1" indent="-400050" algn="just">
              <a:buFont typeface="+mj-lt"/>
              <a:buAutoNum type="arabicPeriod"/>
            </a:pPr>
            <a:r>
              <a:rPr lang="en-US" altLang="zh-CN" sz="3200" dirty="0" smtClean="0"/>
              <a:t>Reasons </a:t>
            </a:r>
            <a:r>
              <a:rPr lang="en-US" altLang="zh-CN" sz="3200" dirty="0"/>
              <a:t>for Learning English</a:t>
            </a:r>
          </a:p>
          <a:p>
            <a:pPr marL="857250" lvl="1" indent="-400050" algn="just">
              <a:buFont typeface="+mj-lt"/>
              <a:buAutoNum type="arabicPeriod"/>
            </a:pPr>
            <a:r>
              <a:rPr lang="en-US" altLang="zh-CN" sz="3200" dirty="0"/>
              <a:t>How to learn English</a:t>
            </a:r>
            <a:endParaRPr lang="en-US" altLang="zh-CN" sz="3600" dirty="0" smtClean="0"/>
          </a:p>
          <a:p>
            <a:pPr marL="514350" indent="-514350" algn="just">
              <a:buFont typeface="+mj-lt"/>
              <a:buAutoNum type="romanUcPeriod"/>
            </a:pPr>
            <a:r>
              <a:rPr lang="en-US" altLang="zh-CN" sz="4000" dirty="0"/>
              <a:t> Group </a:t>
            </a:r>
            <a:r>
              <a:rPr lang="en-US" altLang="zh-CN" sz="4000" dirty="0" smtClean="0"/>
              <a:t>Tasks</a:t>
            </a:r>
            <a:endParaRPr lang="en-US" altLang="zh-CN" sz="3200" dirty="0" smtClean="0"/>
          </a:p>
          <a:p>
            <a:pPr marL="857250" lvl="1" indent="-400050" algn="just">
              <a:buFont typeface="+mj-lt"/>
              <a:buAutoNum type="arabicPeriod"/>
            </a:pPr>
            <a:endParaRPr lang="en-US" altLang="zh-CN" sz="2800"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2632" y="2989118"/>
            <a:ext cx="2857500" cy="2857500"/>
          </a:xfrm>
          <a:prstGeom prst="ellipse">
            <a:avLst/>
          </a:prstGeom>
          <a:ln>
            <a:noFill/>
          </a:ln>
          <a:effectLst>
            <a:softEdge rad="112500"/>
          </a:effectLst>
        </p:spPr>
      </p:pic>
    </p:spTree>
    <p:extLst>
      <p:ext uri="{BB962C8B-B14F-4D97-AF65-F5344CB8AC3E}">
        <p14:creationId xmlns:p14="http://schemas.microsoft.com/office/powerpoint/2010/main" val="37958016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I. Vocabulary in Use</a:t>
            </a:r>
            <a:endParaRPr lang="zh-CN" altLang="en-US" b="1"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1000" y="2803814"/>
            <a:ext cx="3810000" cy="2857500"/>
          </a:xfrm>
          <a:prstGeom prst="rect">
            <a:avLst/>
          </a:prstGeom>
        </p:spPr>
      </p:pic>
    </p:spTree>
    <p:extLst>
      <p:ext uri="{BB962C8B-B14F-4D97-AF65-F5344CB8AC3E}">
        <p14:creationId xmlns:p14="http://schemas.microsoft.com/office/powerpoint/2010/main" val="8938738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14272" y="982133"/>
            <a:ext cx="9482326" cy="517484"/>
          </a:xfrm>
        </p:spPr>
        <p:txBody>
          <a:bodyPr>
            <a:normAutofit fontScale="90000"/>
          </a:bodyPr>
          <a:lstStyle/>
          <a:p>
            <a:r>
              <a:rPr lang="en-US" altLang="zh-CN" b="1" dirty="0"/>
              <a:t>Text:  Why Do You Learn English</a:t>
            </a:r>
            <a:endParaRPr lang="zh-CN" altLang="en-US" b="1" dirty="0"/>
          </a:p>
        </p:txBody>
      </p:sp>
      <p:sp>
        <p:nvSpPr>
          <p:cNvPr id="3" name="内容占位符 2"/>
          <p:cNvSpPr>
            <a:spLocks noGrp="1"/>
          </p:cNvSpPr>
          <p:nvPr>
            <p:ph idx="1"/>
          </p:nvPr>
        </p:nvSpPr>
        <p:spPr>
          <a:xfrm>
            <a:off x="1295402" y="2401203"/>
            <a:ext cx="9601196" cy="3819488"/>
          </a:xfrm>
        </p:spPr>
        <p:txBody>
          <a:bodyPr>
            <a:noAutofit/>
          </a:bodyPr>
          <a:lstStyle/>
          <a:p>
            <a:pPr algn="just"/>
            <a:r>
              <a:rPr lang="en-US" altLang="zh-CN" sz="3200" dirty="0"/>
              <a:t>It seems true that every kid in school is learning English. Why do you want to learn English? Learning English is very </a:t>
            </a:r>
            <a:r>
              <a:rPr lang="en-US" altLang="zh-CN" sz="3200" b="1" dirty="0">
                <a:solidFill>
                  <a:srgbClr val="FF0000"/>
                </a:solidFill>
              </a:rPr>
              <a:t>useful</a:t>
            </a:r>
            <a:r>
              <a:rPr lang="en-US" altLang="zh-CN" sz="3200" dirty="0"/>
              <a:t>. </a:t>
            </a:r>
          </a:p>
          <a:p>
            <a:pPr algn="just"/>
            <a:r>
              <a:rPr lang="en-US" altLang="zh-CN" sz="3200" dirty="0"/>
              <a:t>Some people want to know English well to </a:t>
            </a:r>
            <a:r>
              <a:rPr lang="en-US" altLang="zh-CN" sz="3200" b="1" dirty="0"/>
              <a:t>gain</a:t>
            </a:r>
            <a:r>
              <a:rPr lang="en-US" altLang="zh-CN" sz="3200" dirty="0"/>
              <a:t> more knowledge. We can read books, listen to music, watch movies and surf the internet. </a:t>
            </a:r>
            <a:endParaRPr lang="en-US" altLang="zh-CN" dirty="0"/>
          </a:p>
        </p:txBody>
      </p:sp>
    </p:spTree>
    <p:extLst>
      <p:ext uri="{BB962C8B-B14F-4D97-AF65-F5344CB8AC3E}">
        <p14:creationId xmlns:p14="http://schemas.microsoft.com/office/powerpoint/2010/main" val="4858127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14272" y="982133"/>
            <a:ext cx="9482326" cy="517484"/>
          </a:xfrm>
        </p:spPr>
        <p:txBody>
          <a:bodyPr>
            <a:normAutofit fontScale="90000"/>
          </a:bodyPr>
          <a:lstStyle/>
          <a:p>
            <a:r>
              <a:rPr lang="en-US" altLang="zh-CN" b="1" dirty="0"/>
              <a:t>Text:  Why Do You Learn English</a:t>
            </a:r>
            <a:endParaRPr lang="zh-CN" altLang="en-US" b="1" dirty="0"/>
          </a:p>
        </p:txBody>
      </p:sp>
      <p:sp>
        <p:nvSpPr>
          <p:cNvPr id="3" name="内容占位符 2"/>
          <p:cNvSpPr>
            <a:spLocks noGrp="1"/>
          </p:cNvSpPr>
          <p:nvPr>
            <p:ph idx="1"/>
          </p:nvPr>
        </p:nvSpPr>
        <p:spPr>
          <a:xfrm>
            <a:off x="1295402" y="2373494"/>
            <a:ext cx="9601196" cy="3819488"/>
          </a:xfrm>
        </p:spPr>
        <p:txBody>
          <a:bodyPr>
            <a:noAutofit/>
          </a:bodyPr>
          <a:lstStyle/>
          <a:p>
            <a:pPr algn="just"/>
            <a:r>
              <a:rPr lang="en-US" altLang="zh-CN" sz="3200" b="1" dirty="0" smtClean="0">
                <a:solidFill>
                  <a:srgbClr val="FF0000"/>
                </a:solidFill>
              </a:rPr>
              <a:t>For </a:t>
            </a:r>
            <a:r>
              <a:rPr lang="en-US" altLang="zh-CN" sz="3200" b="1" dirty="0">
                <a:solidFill>
                  <a:srgbClr val="FF0000"/>
                </a:solidFill>
              </a:rPr>
              <a:t>example</a:t>
            </a:r>
            <a:r>
              <a:rPr lang="en-US" altLang="zh-CN" sz="3200" dirty="0"/>
              <a:t>, songs in their original form tend to be better when you can truly understand them and 55% of all written content on the internet is in English. </a:t>
            </a:r>
            <a:endParaRPr lang="en-US" altLang="zh-CN" sz="3200" dirty="0" smtClean="0"/>
          </a:p>
          <a:p>
            <a:pPr algn="just"/>
            <a:r>
              <a:rPr lang="en-US" altLang="zh-CN" sz="3200" dirty="0"/>
              <a:t>Whenever you have a problem, you can ‘</a:t>
            </a:r>
            <a:r>
              <a:rPr lang="en-US" altLang="zh-CN" sz="3200" b="1" dirty="0"/>
              <a:t>Google it</a:t>
            </a:r>
            <a:r>
              <a:rPr lang="en-US" altLang="zh-CN" sz="3200" dirty="0"/>
              <a:t>’ to find a way to solve the problem.</a:t>
            </a:r>
          </a:p>
          <a:p>
            <a:pPr algn="just"/>
            <a:endParaRPr lang="en-US" altLang="zh-CN" dirty="0"/>
          </a:p>
        </p:txBody>
      </p:sp>
    </p:spTree>
    <p:extLst>
      <p:ext uri="{BB962C8B-B14F-4D97-AF65-F5344CB8AC3E}">
        <p14:creationId xmlns:p14="http://schemas.microsoft.com/office/powerpoint/2010/main" val="34172914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63EA7A5-7487-4829-982E-5BB60EB43025}"/>
              </a:ext>
            </a:extLst>
          </p:cNvPr>
          <p:cNvSpPr>
            <a:spLocks noGrp="1"/>
          </p:cNvSpPr>
          <p:nvPr>
            <p:ph idx="1"/>
          </p:nvPr>
        </p:nvSpPr>
        <p:spPr/>
        <p:txBody>
          <a:bodyPr>
            <a:noAutofit/>
          </a:bodyPr>
          <a:lstStyle/>
          <a:p>
            <a:pPr algn="just"/>
            <a:r>
              <a:rPr lang="en-US" altLang="zh-CN" sz="3200" dirty="0" smtClean="0"/>
              <a:t>Others like to learn English for more </a:t>
            </a:r>
            <a:r>
              <a:rPr lang="en-US" altLang="zh-CN" sz="3200" b="1" dirty="0" smtClean="0">
                <a:solidFill>
                  <a:srgbClr val="FF0000"/>
                </a:solidFill>
              </a:rPr>
              <a:t>practical</a:t>
            </a:r>
            <a:r>
              <a:rPr lang="en-US" altLang="zh-CN" sz="3200" dirty="0" smtClean="0"/>
              <a:t> reasons, such as taking a school exam, getting a job or working in a large international company. For </a:t>
            </a:r>
            <a:r>
              <a:rPr lang="en-US" altLang="zh-CN" sz="3200" dirty="0"/>
              <a:t>instance, French and Chinese business </a:t>
            </a:r>
            <a:r>
              <a:rPr lang="en-US" altLang="zh-CN" sz="3200" b="1" dirty="0">
                <a:solidFill>
                  <a:srgbClr val="FF0000"/>
                </a:solidFill>
              </a:rPr>
              <a:t>partners</a:t>
            </a:r>
            <a:r>
              <a:rPr lang="en-US" altLang="zh-CN" sz="3200" dirty="0"/>
              <a:t> may communicate in English. If you can speak English with confidence and </a:t>
            </a:r>
            <a:r>
              <a:rPr lang="en-US" altLang="zh-CN" sz="3200" b="1" dirty="0"/>
              <a:t>get your message across </a:t>
            </a:r>
            <a:r>
              <a:rPr lang="en-US" altLang="zh-CN" sz="3200" dirty="0"/>
              <a:t>clearly, it is a </a:t>
            </a:r>
            <a:r>
              <a:rPr lang="en-US" altLang="zh-CN" sz="3200" b="1" dirty="0"/>
              <a:t>critical</a:t>
            </a:r>
            <a:r>
              <a:rPr lang="en-US" altLang="zh-CN" sz="3200" dirty="0"/>
              <a:t> advantage that can help you advance further in your career.</a:t>
            </a:r>
          </a:p>
          <a:p>
            <a:pPr algn="just"/>
            <a:endParaRPr lang="zh-CN" altLang="en-US" sz="2800" dirty="0"/>
          </a:p>
        </p:txBody>
      </p:sp>
      <p:sp>
        <p:nvSpPr>
          <p:cNvPr id="4" name="标题 1">
            <a:extLst>
              <a:ext uri="{FF2B5EF4-FFF2-40B4-BE49-F238E27FC236}">
                <a16:creationId xmlns:a16="http://schemas.microsoft.com/office/drawing/2014/main" id="{17729889-F4C2-4C36-A602-1B800ABE7EAE}"/>
              </a:ext>
            </a:extLst>
          </p:cNvPr>
          <p:cNvSpPr txBox="1">
            <a:spLocks/>
          </p:cNvSpPr>
          <p:nvPr/>
        </p:nvSpPr>
        <p:spPr>
          <a:xfrm>
            <a:off x="1447802" y="1134532"/>
            <a:ext cx="9601196" cy="1303867"/>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b="1"/>
              <a:t>Text:  Why Do You Learn English</a:t>
            </a:r>
            <a:endParaRPr lang="zh-CN" altLang="en-US" b="1" dirty="0"/>
          </a:p>
        </p:txBody>
      </p:sp>
    </p:spTree>
    <p:extLst>
      <p:ext uri="{BB962C8B-B14F-4D97-AF65-F5344CB8AC3E}">
        <p14:creationId xmlns:p14="http://schemas.microsoft.com/office/powerpoint/2010/main" val="8832373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AINPROBLEM" val="Polling"/>
  <p:tag name="PROBLEMSCORE" val="1"/>
  <p:tag name="ANONYMOUSPOLLING" val="False"/>
</p:tagLst>
</file>

<file path=ppt/tags/tag10.xml><?xml version="1.0" encoding="utf-8"?>
<p:tagLst xmlns:a="http://schemas.openxmlformats.org/drawingml/2006/main" xmlns:r="http://schemas.openxmlformats.org/officeDocument/2006/relationships" xmlns:p="http://schemas.openxmlformats.org/presentationml/2006/main">
  <p:tag name="RAINPROBLEM" val="ProblemBullet"/>
  <p:tag name="RAINPROBLEMTYPE" val="Polling"/>
  <p:tag name="RAINBULLET" val="Wrong"/>
</p:tagLst>
</file>

<file path=ppt/tags/tag100.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101.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102.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103.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104.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105.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106.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107.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Correct"/>
</p:tagLst>
</file>

<file path=ppt/tags/tag108.xml><?xml version="1.0" encoding="utf-8"?>
<p:tagLst xmlns:a="http://schemas.openxmlformats.org/drawingml/2006/main" xmlns:r="http://schemas.openxmlformats.org/officeDocument/2006/relationships" xmlns:p="http://schemas.openxmlformats.org/presentationml/2006/main">
  <p:tag name="RAINPROBLEM" val="ProblemSubmit"/>
  <p:tag name="RAINPROBLEMTYPE" val="MultipleChoice"/>
</p:tagLst>
</file>

<file path=ppt/tags/tag109.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11.xml><?xml version="1.0" encoding="utf-8"?>
<p:tagLst xmlns:a="http://schemas.openxmlformats.org/drawingml/2006/main" xmlns:r="http://schemas.openxmlformats.org/officeDocument/2006/relationships" xmlns:p="http://schemas.openxmlformats.org/presentationml/2006/main">
  <p:tag name="RAINPROBLEM" val="ProblemSubmit"/>
  <p:tag name="RAINPROBLEMTYPE" val="Polling"/>
</p:tagLst>
</file>

<file path=ppt/tags/tag110.xml><?xml version="1.0" encoding="utf-8"?>
<p:tagLst xmlns:a="http://schemas.openxmlformats.org/drawingml/2006/main" xmlns:r="http://schemas.openxmlformats.org/officeDocument/2006/relationships" xmlns:p="http://schemas.openxmlformats.org/presentationml/2006/main">
  <p:tag name="RAINPROBLEM" val="ProblemSetting"/>
  <p:tag name="RAINPROBLEMTYPE" val="MultipleChoice"/>
</p:tagLst>
</file>

<file path=ppt/tags/tag111.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112.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113.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114.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115.xml><?xml version="1.0" encoding="utf-8"?>
<p:tagLst xmlns:a="http://schemas.openxmlformats.org/drawingml/2006/main" xmlns:r="http://schemas.openxmlformats.org/officeDocument/2006/relationships" xmlns:p="http://schemas.openxmlformats.org/presentationml/2006/main">
  <p:tag name="RAINPROBLEM" val="ProblemBody"/>
</p:tagLst>
</file>

<file path=ppt/tags/tag12.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13.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14.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15.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16.xml><?xml version="1.0" encoding="utf-8"?>
<p:tagLst xmlns:a="http://schemas.openxmlformats.org/drawingml/2006/main" xmlns:r="http://schemas.openxmlformats.org/officeDocument/2006/relationships" xmlns:p="http://schemas.openxmlformats.org/presentationml/2006/main">
  <p:tag name="RAINPROBLEM" val="ProblemBullet"/>
  <p:tag name="RAINPROBLEMTYPE" val="Polling"/>
  <p:tag name="RAINBULLET" val="Wrong"/>
</p:tagLst>
</file>

<file path=ppt/tags/tag17.xml><?xml version="1.0" encoding="utf-8"?>
<p:tagLst xmlns:a="http://schemas.openxmlformats.org/drawingml/2006/main" xmlns:r="http://schemas.openxmlformats.org/officeDocument/2006/relationships" xmlns:p="http://schemas.openxmlformats.org/presentationml/2006/main">
  <p:tag name="RAINPROBLEM" val="ProblemBullet"/>
  <p:tag name="RAINPROBLEMTYPE" val="Polling"/>
  <p:tag name="RAINBULLET" val="Wrong"/>
</p:tagLst>
</file>

<file path=ppt/tags/tag18.xml><?xml version="1.0" encoding="utf-8"?>
<p:tagLst xmlns:a="http://schemas.openxmlformats.org/drawingml/2006/main" xmlns:r="http://schemas.openxmlformats.org/officeDocument/2006/relationships" xmlns:p="http://schemas.openxmlformats.org/presentationml/2006/main">
  <p:tag name="RAINPROBLEM" val="ProblemBullet"/>
  <p:tag name="RAINPROBLEMTYPE" val="Polling"/>
  <p:tag name="RAINBULLET" val="Wrong"/>
</p:tagLst>
</file>

<file path=ppt/tags/tag19.xml><?xml version="1.0" encoding="utf-8"?>
<p:tagLst xmlns:a="http://schemas.openxmlformats.org/drawingml/2006/main" xmlns:r="http://schemas.openxmlformats.org/officeDocument/2006/relationships" xmlns:p="http://schemas.openxmlformats.org/presentationml/2006/main">
  <p:tag name="RAINPROBLEM" val="ProblemBullet"/>
  <p:tag name="RAINPROBLEMTYPE" val="Polling"/>
  <p:tag name="RAINBULLET" val="Wrong"/>
</p:tagLst>
</file>

<file path=ppt/tags/tag2.xml><?xml version="1.0" encoding="utf-8"?>
<p:tagLst xmlns:a="http://schemas.openxmlformats.org/drawingml/2006/main" xmlns:r="http://schemas.openxmlformats.org/officeDocument/2006/relationships" xmlns:p="http://schemas.openxmlformats.org/presentationml/2006/main">
  <p:tag name="RAINPROBLEM" val="ProblemBody"/>
</p:tagLst>
</file>

<file path=ppt/tags/tag20.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21.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22.xml><?xml version="1.0" encoding="utf-8"?>
<p:tagLst xmlns:a="http://schemas.openxmlformats.org/drawingml/2006/main" xmlns:r="http://schemas.openxmlformats.org/officeDocument/2006/relationships" xmlns:p="http://schemas.openxmlformats.org/presentationml/2006/main">
  <p:tag name="RAINPROBLEM" val="ProblemBullet"/>
  <p:tag name="RAINPROBLEMTYPE" val="Polling"/>
  <p:tag name="RAINBULLET" val="Wrong"/>
</p:tagLst>
</file>

<file path=ppt/tags/tag23.xml><?xml version="1.0" encoding="utf-8"?>
<p:tagLst xmlns:a="http://schemas.openxmlformats.org/drawingml/2006/main" xmlns:r="http://schemas.openxmlformats.org/officeDocument/2006/relationships" xmlns:p="http://schemas.openxmlformats.org/presentationml/2006/main">
  <p:tag name="RAINPROBLEM" val="ProblemBullet"/>
  <p:tag name="RAINPROBLEMTYPE" val="Polling"/>
  <p:tag name="RAINBULLET" val="Wrong"/>
</p:tagLst>
</file>

<file path=ppt/tags/tag24.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25.xml><?xml version="1.0" encoding="utf-8"?>
<p:tagLst xmlns:a="http://schemas.openxmlformats.org/drawingml/2006/main" xmlns:r="http://schemas.openxmlformats.org/officeDocument/2006/relationships" xmlns:p="http://schemas.openxmlformats.org/presentationml/2006/main">
  <p:tag name="RAINPROBLEM" val="ProblemSetting"/>
  <p:tag name="RAINPROBLEMTYPE" val="Polling"/>
</p:tagLst>
</file>

<file path=ppt/tags/tag26.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27.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28.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29.xml><?xml version="1.0" encoding="utf-8"?>
<p:tagLst xmlns:a="http://schemas.openxmlformats.org/drawingml/2006/main" xmlns:r="http://schemas.openxmlformats.org/officeDocument/2006/relationships" xmlns:p="http://schemas.openxmlformats.org/presentationml/2006/main">
  <p:tag name="RAINPROBLEMTYPE" val="ProblemTypeMarker"/>
  <p:tag name="RAINPROBLEM" val="PollingAnswer"/>
</p:tagLst>
</file>

<file path=ppt/tags/tag3.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30.xml><?xml version="1.0" encoding="utf-8"?>
<p:tagLst xmlns:a="http://schemas.openxmlformats.org/drawingml/2006/main" xmlns:r="http://schemas.openxmlformats.org/officeDocument/2006/relationships" xmlns:p="http://schemas.openxmlformats.org/presentationml/2006/main">
  <p:tag name="PROBLEMSCORE" val="10"/>
  <p:tag name="PROBLEMREMARK" val="to get something that is useful, that gives you an advantage, or that is in some way positive, especially over a period of time"/>
  <p:tag name="RAINPROBLEM" val="MultipleChoice"/>
  <p:tag name="ANONYMOUSPOLLING" val="False"/>
  <p:tag name="PROBLEMHASREMARK" val="True"/>
</p:tagLst>
</file>

<file path=ppt/tags/tag31.xml><?xml version="1.0" encoding="utf-8"?>
<p:tagLst xmlns:a="http://schemas.openxmlformats.org/drawingml/2006/main" xmlns:r="http://schemas.openxmlformats.org/officeDocument/2006/relationships" xmlns:p="http://schemas.openxmlformats.org/presentationml/2006/main">
  <p:tag name="RAINPROBLEM" val="ProblemBody"/>
</p:tagLst>
</file>

<file path=ppt/tags/tag32.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33.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34.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35.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36.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37.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Correct"/>
</p:tagLst>
</file>

<file path=ppt/tags/tag38.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39.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4.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40.xml><?xml version="1.0" encoding="utf-8"?>
<p:tagLst xmlns:a="http://schemas.openxmlformats.org/drawingml/2006/main" xmlns:r="http://schemas.openxmlformats.org/officeDocument/2006/relationships" xmlns:p="http://schemas.openxmlformats.org/presentationml/2006/main">
  <p:tag name="RAINPROBLEM" val="ProblemSubmit"/>
  <p:tag name="RAINPROBLEMTYPE" val="MultipleChoice"/>
</p:tagLst>
</file>

<file path=ppt/tags/tag41.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42.xml><?xml version="1.0" encoding="utf-8"?>
<p:tagLst xmlns:a="http://schemas.openxmlformats.org/drawingml/2006/main" xmlns:r="http://schemas.openxmlformats.org/officeDocument/2006/relationships" xmlns:p="http://schemas.openxmlformats.org/presentationml/2006/main">
  <p:tag name="RAINPROBLEM" val="ProblemSetting"/>
  <p:tag name="RAINPROBLEMTYPE" val="MultipleChoice"/>
</p:tagLst>
</file>

<file path=ppt/tags/tag43.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44.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45.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46.xml><?xml version="1.0" encoding="utf-8"?>
<p:tagLst xmlns:a="http://schemas.openxmlformats.org/drawingml/2006/main" xmlns:r="http://schemas.openxmlformats.org/officeDocument/2006/relationships" xmlns:p="http://schemas.openxmlformats.org/presentationml/2006/main">
  <p:tag name="RAINPROBLEMTYPE" val="ProblemTypeMarker"/>
  <p:tag name="RAINPROBLEM" val="PollingAnswer"/>
</p:tagLst>
</file>

<file path=ppt/tags/tag47.xml><?xml version="1.0" encoding="utf-8"?>
<p:tagLst xmlns:a="http://schemas.openxmlformats.org/drawingml/2006/main" xmlns:r="http://schemas.openxmlformats.org/officeDocument/2006/relationships" xmlns:p="http://schemas.openxmlformats.org/presentationml/2006/main">
  <p:tag name="RAINPROBLEM" val="MultipleChoice"/>
  <p:tag name="PROBLEMHASREMARK" val="True"/>
  <p:tag name="PROBLEMSCORE" val="10"/>
  <p:tag name="PROBLEMREMARK" val="one thing which can be chosen from a set of possibilities, or the freedom to make a choice"/>
</p:tagLst>
</file>

<file path=ppt/tags/tag48.xml><?xml version="1.0" encoding="utf-8"?>
<p:tagLst xmlns:a="http://schemas.openxmlformats.org/drawingml/2006/main" xmlns:r="http://schemas.openxmlformats.org/officeDocument/2006/relationships" xmlns:p="http://schemas.openxmlformats.org/presentationml/2006/main">
  <p:tag name="RAINPROBLEM" val="ProblemBody"/>
</p:tagLst>
</file>

<file path=ppt/tags/tag49.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5.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50.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51.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52.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53.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54.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55.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56.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Correct"/>
</p:tagLst>
</file>

<file path=ppt/tags/tag57.xml><?xml version="1.0" encoding="utf-8"?>
<p:tagLst xmlns:a="http://schemas.openxmlformats.org/drawingml/2006/main" xmlns:r="http://schemas.openxmlformats.org/officeDocument/2006/relationships" xmlns:p="http://schemas.openxmlformats.org/presentationml/2006/main">
  <p:tag name="RAINPROBLEM" val="ProblemSubmit"/>
  <p:tag name="RAINPROBLEMTYPE" val="MultipleChoice"/>
</p:tagLst>
</file>

<file path=ppt/tags/tag58.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59.xml><?xml version="1.0" encoding="utf-8"?>
<p:tagLst xmlns:a="http://schemas.openxmlformats.org/drawingml/2006/main" xmlns:r="http://schemas.openxmlformats.org/officeDocument/2006/relationships" xmlns:p="http://schemas.openxmlformats.org/presentationml/2006/main">
  <p:tag name="RAINPROBLEM" val="ProblemSetting"/>
  <p:tag name="RAINPROBLEMTYPE" val="MultipleChoice"/>
</p:tagLst>
</file>

<file path=ppt/tags/tag6.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60.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61.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62.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63.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64.xml><?xml version="1.0" encoding="utf-8"?>
<p:tagLst xmlns:a="http://schemas.openxmlformats.org/drawingml/2006/main" xmlns:r="http://schemas.openxmlformats.org/officeDocument/2006/relationships" xmlns:p="http://schemas.openxmlformats.org/presentationml/2006/main">
  <p:tag name="RAINPROBLEM" val="MultipleChoice"/>
  <p:tag name="PROBLEMSCORE" val="10"/>
  <p:tag name="PROBLEMHASREMARK" val="True"/>
  <p:tag name="PROBLEMREMARK" val="a particular way of considering something"/>
</p:tagLst>
</file>

<file path=ppt/tags/tag65.xml><?xml version="1.0" encoding="utf-8"?>
<p:tagLst xmlns:a="http://schemas.openxmlformats.org/drawingml/2006/main" xmlns:r="http://schemas.openxmlformats.org/officeDocument/2006/relationships" xmlns:p="http://schemas.openxmlformats.org/presentationml/2006/main">
  <p:tag name="RAINPROBLEM" val="ProblemBody"/>
</p:tagLst>
</file>

<file path=ppt/tags/tag66.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67.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68.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69.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7.xml><?xml version="1.0" encoding="utf-8"?>
<p:tagLst xmlns:a="http://schemas.openxmlformats.org/drawingml/2006/main" xmlns:r="http://schemas.openxmlformats.org/officeDocument/2006/relationships" xmlns:p="http://schemas.openxmlformats.org/presentationml/2006/main">
  <p:tag name="RAINPROBLEM" val="ProblemBullet"/>
  <p:tag name="RAINPROBLEMTYPE" val="Polling"/>
  <p:tag name="RAINBULLET" val="Wrong"/>
</p:tagLst>
</file>

<file path=ppt/tags/tag70.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71.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Correct"/>
</p:tagLst>
</file>

<file path=ppt/tags/tag72.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73.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74.xml><?xml version="1.0" encoding="utf-8"?>
<p:tagLst xmlns:a="http://schemas.openxmlformats.org/drawingml/2006/main" xmlns:r="http://schemas.openxmlformats.org/officeDocument/2006/relationships" xmlns:p="http://schemas.openxmlformats.org/presentationml/2006/main">
  <p:tag name="RAINPROBLEM" val="ProblemSubmit"/>
  <p:tag name="RAINPROBLEMTYPE" val="MultipleChoice"/>
</p:tagLst>
</file>

<file path=ppt/tags/tag75.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76.xml><?xml version="1.0" encoding="utf-8"?>
<p:tagLst xmlns:a="http://schemas.openxmlformats.org/drawingml/2006/main" xmlns:r="http://schemas.openxmlformats.org/officeDocument/2006/relationships" xmlns:p="http://schemas.openxmlformats.org/presentationml/2006/main">
  <p:tag name="RAINPROBLEM" val="ProblemSetting"/>
  <p:tag name="RAINPROBLEMTYPE" val="MultipleChoice"/>
</p:tagLst>
</file>

<file path=ppt/tags/tag77.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78.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79.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8.xml><?xml version="1.0" encoding="utf-8"?>
<p:tagLst xmlns:a="http://schemas.openxmlformats.org/drawingml/2006/main" xmlns:r="http://schemas.openxmlformats.org/officeDocument/2006/relationships" xmlns:p="http://schemas.openxmlformats.org/presentationml/2006/main">
  <p:tag name="RAINPROBLEM" val="ProblemBullet"/>
  <p:tag name="RAINPROBLEMTYPE" val="Polling"/>
  <p:tag name="RAINBULLET" val="Wrong"/>
</p:tagLst>
</file>

<file path=ppt/tags/tag80.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81.xml><?xml version="1.0" encoding="utf-8"?>
<p:tagLst xmlns:a="http://schemas.openxmlformats.org/drawingml/2006/main" xmlns:r="http://schemas.openxmlformats.org/officeDocument/2006/relationships" xmlns:p="http://schemas.openxmlformats.org/presentationml/2006/main">
  <p:tag name="RAINPROBLEM" val="MultipleChoice"/>
  <p:tag name="PROBLEMSCORE" val="10"/>
  <p:tag name="PROBLEMHASREMARK" val="True"/>
  <p:tag name="PROBLEMREMARK" val="to need something or make something necessary"/>
</p:tagLst>
</file>

<file path=ppt/tags/tag82.xml><?xml version="1.0" encoding="utf-8"?>
<p:tagLst xmlns:a="http://schemas.openxmlformats.org/drawingml/2006/main" xmlns:r="http://schemas.openxmlformats.org/officeDocument/2006/relationships" xmlns:p="http://schemas.openxmlformats.org/presentationml/2006/main">
  <p:tag name="RAINPROBLEM" val="ProblemBody"/>
</p:tagLst>
</file>

<file path=ppt/tags/tag83.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84.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85.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86.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87.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88.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Correct"/>
</p:tagLst>
</file>

<file path=ppt/tags/tag89.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9.xml><?xml version="1.0" encoding="utf-8"?>
<p:tagLst xmlns:a="http://schemas.openxmlformats.org/drawingml/2006/main" xmlns:r="http://schemas.openxmlformats.org/officeDocument/2006/relationships" xmlns:p="http://schemas.openxmlformats.org/presentationml/2006/main">
  <p:tag name="RAINPROBLEM" val="ProblemBullet"/>
  <p:tag name="RAINPROBLEMTYPE" val="Polling"/>
  <p:tag name="RAINBULLET" val="Wrong"/>
</p:tagLst>
</file>

<file path=ppt/tags/tag90.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91.xml><?xml version="1.0" encoding="utf-8"?>
<p:tagLst xmlns:a="http://schemas.openxmlformats.org/drawingml/2006/main" xmlns:r="http://schemas.openxmlformats.org/officeDocument/2006/relationships" xmlns:p="http://schemas.openxmlformats.org/presentationml/2006/main">
  <p:tag name="RAINPROBLEM" val="ProblemSubmit"/>
  <p:tag name="RAINPROBLEMTYPE" val="MultipleChoice"/>
</p:tagLst>
</file>

<file path=ppt/tags/tag92.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93.xml><?xml version="1.0" encoding="utf-8"?>
<p:tagLst xmlns:a="http://schemas.openxmlformats.org/drawingml/2006/main" xmlns:r="http://schemas.openxmlformats.org/officeDocument/2006/relationships" xmlns:p="http://schemas.openxmlformats.org/presentationml/2006/main">
  <p:tag name="RAINPROBLEM" val="ProblemSetting"/>
  <p:tag name="RAINPROBLEMTYPE" val="MultipleChoice"/>
</p:tagLst>
</file>

<file path=ppt/tags/tag94.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95.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96.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97.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98.xml><?xml version="1.0" encoding="utf-8"?>
<p:tagLst xmlns:a="http://schemas.openxmlformats.org/drawingml/2006/main" xmlns:r="http://schemas.openxmlformats.org/officeDocument/2006/relationships" xmlns:p="http://schemas.openxmlformats.org/presentationml/2006/main">
  <p:tag name="RAINPROBLEM" val="MultipleChoice"/>
  <p:tag name="PROBLEMSCORE" val="10"/>
  <p:tag name="PROBLEMHASREMARK" val="True"/>
  <p:tag name="PROBLEMREMARK" val="necessary for the success or continued existence of something; extremely important"/>
</p:tagLst>
</file>

<file path=ppt/tags/tag99.xml><?xml version="1.0" encoding="utf-8"?>
<p:tagLst xmlns:a="http://schemas.openxmlformats.org/drawingml/2006/main" xmlns:r="http://schemas.openxmlformats.org/officeDocument/2006/relationships" xmlns:p="http://schemas.openxmlformats.org/presentationml/2006/main">
  <p:tag name="RAINPROBLEM" val="ProblemBody"/>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环保">
  <a:themeElements>
    <a:clrScheme name="环保">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环保">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环保">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972</TotalTime>
  <Words>1892</Words>
  <Application>Microsoft Office PowerPoint</Application>
  <PresentationFormat>宽屏</PresentationFormat>
  <Paragraphs>232</Paragraphs>
  <Slides>42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42</vt:i4>
      </vt:variant>
    </vt:vector>
  </HeadingPairs>
  <TitlesOfParts>
    <vt:vector size="50" baseType="lpstr">
      <vt:lpstr>Microsoft Yahei</vt:lpstr>
      <vt:lpstr>方正舒体</vt:lpstr>
      <vt:lpstr>黑体</vt:lpstr>
      <vt:lpstr>Arial</vt:lpstr>
      <vt:lpstr>Garamond</vt:lpstr>
      <vt:lpstr>Times New Roman</vt:lpstr>
      <vt:lpstr>Wingdings</vt:lpstr>
      <vt:lpstr>环保</vt:lpstr>
      <vt:lpstr>Lesson 4 Why Do You Want to Learn English</vt:lpstr>
      <vt:lpstr>Overview</vt:lpstr>
      <vt:lpstr>Warming up</vt:lpstr>
      <vt:lpstr>PowerPoint 演示文稿</vt:lpstr>
      <vt:lpstr>Contents</vt:lpstr>
      <vt:lpstr>I. Vocabulary in Use</vt:lpstr>
      <vt:lpstr>Text:  Why Do You Learn English</vt:lpstr>
      <vt:lpstr>Text:  Why Do You Learn English</vt:lpstr>
      <vt:lpstr>PowerPoint 演示文稿</vt:lpstr>
      <vt:lpstr>Text:  Why Do You Learn English</vt:lpstr>
      <vt:lpstr>Text:  Why Do You Learn English</vt:lpstr>
      <vt:lpstr>Text:  Why Do You Learn English</vt:lpstr>
      <vt:lpstr>Text:  Why Do You Learn English</vt:lpstr>
      <vt:lpstr>Words and Phrases </vt:lpstr>
      <vt:lpstr>Words and Phrases </vt:lpstr>
      <vt:lpstr>Practice these 5 words</vt:lpstr>
      <vt:lpstr>Words and Phrases </vt:lpstr>
      <vt:lpstr>Practice these 4 words</vt:lpstr>
      <vt:lpstr>Words and Phrases </vt:lpstr>
      <vt:lpstr>Practice these 3 words</vt:lpstr>
      <vt:lpstr>PowerPoint 演示文稿</vt:lpstr>
      <vt:lpstr>PowerPoint 演示文稿</vt:lpstr>
      <vt:lpstr>PowerPoint 演示文稿</vt:lpstr>
      <vt:lpstr>PowerPoint 演示文稿</vt:lpstr>
      <vt:lpstr>PowerPoint 演示文稿</vt:lpstr>
      <vt:lpstr>II. Listening &amp; Speaking</vt:lpstr>
      <vt:lpstr>1. Reasons for Learning English</vt:lpstr>
      <vt:lpstr>1. Reasons for Learning English</vt:lpstr>
      <vt:lpstr>2. How to Learn English?</vt:lpstr>
      <vt:lpstr>2. How to Learn English?</vt:lpstr>
      <vt:lpstr>III. Group Tasks</vt:lpstr>
      <vt:lpstr>Task 1: Conversational Skills Meeting a foreigner</vt:lpstr>
      <vt:lpstr>Task 1: Conversational Skills Meeting a foreigner</vt:lpstr>
      <vt:lpstr>Task 1: Conversational Skills Meeting a foreigner</vt:lpstr>
      <vt:lpstr>Task 2：Cultural Focus  England and the U.K.</vt:lpstr>
      <vt:lpstr>Task 2：Cultural Focus  England and the U.K.</vt:lpstr>
      <vt:lpstr>The United Kingdom</vt:lpstr>
      <vt:lpstr>Task 3: Critical Thinking A standard accent of English</vt:lpstr>
      <vt:lpstr>Task 3: Critical Thinking A standard accent of English</vt:lpstr>
      <vt:lpstr>Task 3: Critical Thinking A standard accent of English</vt:lpstr>
      <vt:lpstr>Learning Log</vt:lpstr>
      <vt:lpstr>Thanks</vt:lpstr>
    </vt:vector>
  </TitlesOfParts>
  <Company>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《生活英语听说》</dc:title>
  <dc:creator>Virginie</dc:creator>
  <cp:lastModifiedBy>Virginie</cp:lastModifiedBy>
  <cp:revision>169</cp:revision>
  <dcterms:created xsi:type="dcterms:W3CDTF">2017-10-01T15:07:39Z</dcterms:created>
  <dcterms:modified xsi:type="dcterms:W3CDTF">2018-05-26T04:36:34Z</dcterms:modified>
</cp:coreProperties>
</file>