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BA6972-1FC6-4CB2-9C0E-6E1047A4B8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6115EC9-ABFD-4682-A5C1-4467EDCC65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3"/>
            </a:lvl1pPr>
            <a:lvl2pPr marL="192881" indent="0" algn="ctr">
              <a:buNone/>
              <a:defRPr sz="844"/>
            </a:lvl2pPr>
            <a:lvl3pPr marL="385763" indent="0" algn="ctr">
              <a:buNone/>
              <a:defRPr sz="760"/>
            </a:lvl3pPr>
            <a:lvl4pPr marL="578644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406" indent="0" algn="ctr">
              <a:buNone/>
              <a:defRPr sz="675"/>
            </a:lvl6pPr>
            <a:lvl7pPr marL="1157288" indent="0" algn="ctr">
              <a:buNone/>
              <a:defRPr sz="675"/>
            </a:lvl7pPr>
            <a:lvl8pPr marL="1350169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6DD768-CFD1-4BC1-8917-84B8D3015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E02EC3-3F7A-47AF-80D3-0B43644805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E6F0AF-2B74-4AE5-AB31-9A315750B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349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37253E-7DAE-409C-A00E-7D61C52D4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A7E19E4-C5FE-4E54-AA84-0F1B8B2CDA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47F9ED-5ABF-4EC4-BE74-118CBF701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A7BEE1-5B5C-4FEA-ABC6-4BE85DFBD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E78F82F-053D-4E3F-A32E-B3949B849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97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360A2CE-A1DF-49F1-991D-256274EA1CC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3E0D71B-566A-4D7A-A714-E7420C621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797774B-A4C2-4F8E-9E15-5702BF667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ECFA72-714E-422E-B1B0-93A500CD9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B4DB07-D525-4CBF-927B-05536C590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32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D688098-AAF5-42CB-973F-25DFA5052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Ctr="1">
            <a:normAutofit/>
          </a:bodyPr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2E85995-BAA8-41A5-9CAD-8DA82E160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D17C7A5-76A1-4818-9DB1-7F8509D99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7695A386-F05E-4417-B89F-E77E36BB6DE7}" type="datetimeFigureOut">
              <a:rPr lang="zh-CN" altLang="en-US" smtClean="0"/>
              <a:pPr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1352BE-4F31-4599-A86E-441DF8A6D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972A15-F867-4D95-8FF9-1414650BF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658CACA1-5497-48FE-B518-247325F7E6B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79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AE04A8-5D6C-4B48-BAF9-A4D6980B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91937D7-B26E-475D-A75A-A96E2EF7E5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192881" indent="0">
              <a:buNone/>
              <a:defRPr sz="844">
                <a:solidFill>
                  <a:schemeClr val="tx1">
                    <a:tint val="75000"/>
                  </a:schemeClr>
                </a:solidFill>
              </a:defRPr>
            </a:lvl2pPr>
            <a:lvl3pPr marL="385763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644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406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288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169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448D0E-6180-414B-8E58-3DC6FD8FE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456A4B-CFD5-4218-AC88-678174828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5BC63B-9C10-434E-A618-75F6C664E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84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CAE2840-A73B-487D-9D74-F304F89B3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0F4C917-87AD-4092-986B-14B584FE33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3D60A0-EA3A-4FC1-B45D-A701B4E7CB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123B612-57FB-4963-AA56-A2D74F922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3CF64AB-13B3-4B37-9AD6-0D3757D4D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54F9756-136E-4D4F-9499-D5D7F6FF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781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879CE9-7F33-4118-9368-A0F0020A98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5ACFE0-56AC-4FC0-86CD-97DFE0289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061EF0-E470-42E0-ABF8-99A6F4D66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947B7F9-B0C6-4241-8BB6-AC1C1D696E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3" b="1"/>
            </a:lvl1pPr>
            <a:lvl2pPr marL="192881" indent="0">
              <a:buNone/>
              <a:defRPr sz="844" b="1"/>
            </a:lvl2pPr>
            <a:lvl3pPr marL="385763" indent="0">
              <a:buNone/>
              <a:defRPr sz="760" b="1"/>
            </a:lvl3pPr>
            <a:lvl4pPr marL="578644" indent="0">
              <a:buNone/>
              <a:defRPr sz="675" b="1"/>
            </a:lvl4pPr>
            <a:lvl5pPr marL="771525" indent="0">
              <a:buNone/>
              <a:defRPr sz="675" b="1"/>
            </a:lvl5pPr>
            <a:lvl6pPr marL="964406" indent="0">
              <a:buNone/>
              <a:defRPr sz="675" b="1"/>
            </a:lvl6pPr>
            <a:lvl7pPr marL="1157288" indent="0">
              <a:buNone/>
              <a:defRPr sz="675" b="1"/>
            </a:lvl7pPr>
            <a:lvl8pPr marL="1350169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4E2CAA20-41C3-46AD-B4F7-81D59C00E4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0E2C4E43-FF7F-4CDF-9A1B-B724EA17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2D29281-43A7-4177-9BCE-899F9FF6FB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424BA1F-7F35-4838-AA9A-DEC951F7E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425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FDE197-3627-4CB7-B682-EE543918A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766421E-002D-4840-99B8-0A340172F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79E7E84-23B9-44FD-AA44-C255E9E28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8BF3A65-AADE-4937-95BA-5001CF34B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450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09D878E-B176-4440-9D98-5B28789E9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BF01CA9-050C-4E02-9AFB-32EB3E258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5BC9A9-17E7-4588-997D-24EF8E2BE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29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7B3E0F-59ED-4CC1-9574-9ADDC9A0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CBCDF1A-D8D1-486B-AC8B-98E251398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1"/>
            </a:lvl2pPr>
            <a:lvl3pPr>
              <a:defRPr sz="1013"/>
            </a:lvl3pPr>
            <a:lvl4pPr>
              <a:defRPr sz="844"/>
            </a:lvl4pPr>
            <a:lvl5pPr>
              <a:defRPr sz="844"/>
            </a:lvl5pPr>
            <a:lvl6pPr>
              <a:defRPr sz="844"/>
            </a:lvl6pPr>
            <a:lvl7pPr>
              <a:defRPr sz="844"/>
            </a:lvl7pPr>
            <a:lvl8pPr>
              <a:defRPr sz="844"/>
            </a:lvl8pPr>
            <a:lvl9pPr>
              <a:defRPr sz="844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C1D7672-8D2A-490B-B67C-9A7BC5B43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7736D32-E0B3-4D54-B498-92689CCED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54B7321-9275-4EF1-9F2F-492C6701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5CF45CE-5498-4744-ACE8-D59ECC48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73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A6A2A5-51DE-42DD-AD71-86A858AE6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FC724685-DD82-4104-8CEE-E370255B7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 marL="0" indent="0">
              <a:buNone/>
              <a:defRPr sz="1350"/>
            </a:lvl1pPr>
            <a:lvl2pPr marL="192881" indent="0">
              <a:buNone/>
              <a:defRPr sz="1181"/>
            </a:lvl2pPr>
            <a:lvl3pPr marL="385763" indent="0">
              <a:buNone/>
              <a:defRPr sz="1013"/>
            </a:lvl3pPr>
            <a:lvl4pPr marL="578644" indent="0">
              <a:buNone/>
              <a:defRPr sz="844"/>
            </a:lvl4pPr>
            <a:lvl5pPr marL="771525" indent="0">
              <a:buNone/>
              <a:defRPr sz="844"/>
            </a:lvl5pPr>
            <a:lvl6pPr marL="964406" indent="0">
              <a:buNone/>
              <a:defRPr sz="844"/>
            </a:lvl6pPr>
            <a:lvl7pPr marL="1157288" indent="0">
              <a:buNone/>
              <a:defRPr sz="844"/>
            </a:lvl7pPr>
            <a:lvl8pPr marL="1350169" indent="0">
              <a:buNone/>
              <a:defRPr sz="844"/>
            </a:lvl8pPr>
            <a:lvl9pPr marL="1543050" indent="0">
              <a:buNone/>
              <a:defRPr sz="844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57536AF-D422-47BD-8993-5F5189680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2881" indent="0">
              <a:buNone/>
              <a:defRPr sz="591"/>
            </a:lvl2pPr>
            <a:lvl3pPr marL="385763" indent="0">
              <a:buNone/>
              <a:defRPr sz="506"/>
            </a:lvl3pPr>
            <a:lvl4pPr marL="578644" indent="0">
              <a:buNone/>
              <a:defRPr sz="422"/>
            </a:lvl4pPr>
            <a:lvl5pPr marL="771525" indent="0">
              <a:buNone/>
              <a:defRPr sz="422"/>
            </a:lvl5pPr>
            <a:lvl6pPr marL="964406" indent="0">
              <a:buNone/>
              <a:defRPr sz="422"/>
            </a:lvl6pPr>
            <a:lvl7pPr marL="1157288" indent="0">
              <a:buNone/>
              <a:defRPr sz="422"/>
            </a:lvl7pPr>
            <a:lvl8pPr marL="1350169" indent="0">
              <a:buNone/>
              <a:defRPr sz="422"/>
            </a:lvl8pPr>
            <a:lvl9pPr marL="1543050" indent="0">
              <a:buNone/>
              <a:defRPr sz="422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00C9866-0F6A-4573-960F-AE3FBC901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E9B7AA5-2446-4B15-AFEE-9135AB327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56094A-C6E2-49DD-88C5-ED9BBB228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236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50810BC-7E41-4D6C-A123-AF293806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907" y="486834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E5C432D-E293-4074-97F7-BAA65642C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2907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DC9F3C8-23DB-42D8-A3A1-1E52DA0E3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2907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5A386-F05E-4417-B89F-E77E36BB6DE7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C9EA2B-A547-4077-AD6F-CF71F0A5AC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93094" y="8475135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5F0A58B-F255-4DD0-B4D4-8F668A36D8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036219" y="8475135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CACA1-5497-48FE-B518-247325F7E6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088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763" rtl="0" eaLnBrk="1" latinLnBrk="0" hangingPunct="1">
        <a:lnSpc>
          <a:spcPct val="90000"/>
        </a:lnSpc>
        <a:spcBef>
          <a:spcPct val="0"/>
        </a:spcBef>
        <a:buNone/>
        <a:defRPr sz="18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41" indent="-96441" algn="l" defTabSz="385763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1pPr>
      <a:lvl2pPr marL="289322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204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085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7966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8B1FD0-9DFB-407A-B24B-0E1F5803E3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4000" dirty="0"/>
              <a:t>第</a:t>
            </a:r>
            <a:r>
              <a:rPr lang="en-US" altLang="zh-CN" sz="4000" dirty="0"/>
              <a:t>1</a:t>
            </a:r>
            <a:r>
              <a:rPr lang="zh-CN" altLang="en-US" sz="4000" dirty="0"/>
              <a:t>章 电路模型及电路网络</a:t>
            </a:r>
            <a:r>
              <a:rPr lang="en-US" altLang="zh-CN" sz="4000" dirty="0"/>
              <a:t>-1</a:t>
            </a:r>
            <a:endParaRPr lang="zh-CN" altLang="en-US" sz="4000" dirty="0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498B2A7-9E2D-4A1D-9828-648F8E9D35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/>
              <a:t>作业</a:t>
            </a:r>
          </a:p>
        </p:txBody>
      </p:sp>
    </p:spTree>
    <p:extLst>
      <p:ext uri="{BB962C8B-B14F-4D97-AF65-F5344CB8AC3E}">
        <p14:creationId xmlns:p14="http://schemas.microsoft.com/office/powerpoint/2010/main" val="169561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A6AD01-E809-426E-A514-2B19E4403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问题</a:t>
            </a:r>
            <a:r>
              <a:rPr lang="en-US" altLang="zh-CN" dirty="0"/>
              <a:t>2.17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5ACAF9-52A0-4251-924A-95F98DCC8C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求如图所示电路中节点</a:t>
            </a:r>
            <a:r>
              <a:rPr lang="en-US" altLang="zh-CN" dirty="0"/>
              <a:t>C</a:t>
            </a:r>
            <a:r>
              <a:rPr lang="zh-CN" altLang="en-US" dirty="0"/>
              <a:t>与地节点之间的电压。</a:t>
            </a: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8D634CC7-B3DC-47B2-B1AC-BEFED7513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3987072"/>
            <a:ext cx="4521200" cy="269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11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8CAA7B-40E7-4543-87BD-A532E012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1.2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40CC2D-952A-487F-B4CC-4E763DA39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(1)</a:t>
            </a:r>
            <a:r>
              <a:rPr lang="zh-CN" altLang="en-US" dirty="0"/>
              <a:t>汽车电池的额定值用</a:t>
            </a:r>
            <a:r>
              <a:rPr lang="en-US" altLang="zh-CN" dirty="0" err="1"/>
              <a:t>A·h</a:t>
            </a:r>
            <a:r>
              <a:rPr lang="zh-CN" altLang="en-US" dirty="0"/>
              <a:t>来表示，这样可以估计完全充电的电池以特定电流放电的使用时间。</a:t>
            </a:r>
            <a:r>
              <a:rPr lang="en-US" altLang="zh-CN" dirty="0"/>
              <a:t>50A·h</a:t>
            </a:r>
            <a:r>
              <a:rPr lang="zh-CN" altLang="en-US" dirty="0"/>
              <a:t>，</a:t>
            </a:r>
            <a:r>
              <a:rPr lang="en-US" altLang="zh-CN" dirty="0"/>
              <a:t>12V</a:t>
            </a:r>
            <a:r>
              <a:rPr lang="zh-CN" altLang="en-US" dirty="0"/>
              <a:t>电池中存储了多少能量？</a:t>
            </a:r>
          </a:p>
          <a:p>
            <a:r>
              <a:rPr lang="en-US" altLang="zh-CN" dirty="0"/>
              <a:t>(2)</a:t>
            </a:r>
            <a:r>
              <a:rPr lang="zh-CN" altLang="en-US" dirty="0"/>
              <a:t>假设能量转换率</a:t>
            </a:r>
            <a:r>
              <a:rPr lang="en-US" altLang="zh-CN" dirty="0"/>
              <a:t>100%</a:t>
            </a:r>
            <a:r>
              <a:rPr lang="zh-CN" altLang="en-US" dirty="0"/>
              <a:t>，需要</a:t>
            </a:r>
            <a:r>
              <a:rPr lang="en-US" altLang="zh-CN" dirty="0"/>
              <a:t>30m</a:t>
            </a:r>
            <a:r>
              <a:rPr lang="zh-CN" altLang="en-US" dirty="0"/>
              <a:t>高的水电站中的多少水对电池充电？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4661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8CAA7B-40E7-4543-87BD-A532E0122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1.4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40CC2D-952A-487F-B4CC-4E763DA39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在练习</a:t>
            </a:r>
            <a:r>
              <a:rPr lang="en-US" altLang="zh-CN" dirty="0"/>
              <a:t>1.3</a:t>
            </a:r>
            <a:r>
              <a:rPr lang="zh-CN" altLang="en-US" dirty="0"/>
              <a:t>的电路中（如图所示），𝒗</a:t>
            </a:r>
            <a:r>
              <a:rPr lang="en-US" altLang="zh-CN" dirty="0"/>
              <a:t>=</a:t>
            </a:r>
            <a:r>
              <a:rPr lang="zh-CN" altLang="en-US" dirty="0"/>
              <a:t>𝑽</a:t>
            </a:r>
            <a:r>
              <a:rPr lang="zh-CN" altLang="en-US" baseline="-25000" dirty="0"/>
              <a:t>𝑨𝑪</a:t>
            </a:r>
            <a:r>
              <a:rPr lang="zh-CN" altLang="en-US" dirty="0"/>
              <a:t>𝒄𝒐𝒔𝝎𝒕</a:t>
            </a:r>
            <a:r>
              <a:rPr lang="en-US" altLang="zh-CN" dirty="0"/>
              <a:t>,</a:t>
            </a:r>
            <a:r>
              <a:rPr lang="zh-CN" altLang="en-US" dirty="0"/>
              <a:t>即峰值为𝑽</a:t>
            </a:r>
            <a:r>
              <a:rPr lang="zh-CN" altLang="en-US" baseline="-25000" dirty="0"/>
              <a:t>𝑨𝑪</a:t>
            </a:r>
            <a:r>
              <a:rPr lang="zh-CN" altLang="en-US" dirty="0"/>
              <a:t>，角频率为𝝎（单位</a:t>
            </a:r>
            <a:r>
              <a:rPr lang="en-US" altLang="zh-CN" dirty="0"/>
              <a:t>rad/s</a:t>
            </a:r>
            <a:r>
              <a:rPr lang="zh-CN" altLang="en-US" dirty="0"/>
              <a:t>）的正弦电压。</a:t>
            </a:r>
          </a:p>
          <a:p>
            <a:r>
              <a:rPr lang="en-US" altLang="zh-CN" dirty="0"/>
              <a:t>(1)R</a:t>
            </a:r>
            <a:r>
              <a:rPr lang="zh-CN" altLang="en-US" dirty="0"/>
              <a:t>上消耗的平均功率是多少？</a:t>
            </a:r>
          </a:p>
          <a:p>
            <a:r>
              <a:rPr lang="en-US" altLang="zh-CN" dirty="0"/>
              <a:t>(2)</a:t>
            </a:r>
            <a:r>
              <a:rPr lang="zh-CN" altLang="en-US" dirty="0"/>
              <a:t>如果𝑽</a:t>
            </a:r>
            <a:r>
              <a:rPr lang="zh-CN" altLang="en-US" baseline="-25000" dirty="0"/>
              <a:t>𝑫𝑪</a:t>
            </a:r>
            <a:r>
              <a:rPr lang="zh-CN" altLang="en-US" dirty="0"/>
              <a:t>和𝑽</a:t>
            </a:r>
            <a:r>
              <a:rPr lang="zh-CN" altLang="en-US" baseline="-25000" dirty="0"/>
              <a:t>𝑨𝑪</a:t>
            </a:r>
            <a:r>
              <a:rPr lang="zh-CN" altLang="en-US" dirty="0"/>
              <a:t>在</a:t>
            </a:r>
            <a:r>
              <a:rPr lang="en-US" altLang="zh-CN" dirty="0"/>
              <a:t>R</a:t>
            </a:r>
            <a:r>
              <a:rPr lang="zh-CN" altLang="en-US" dirty="0"/>
              <a:t>上产生的功率相同，</a:t>
            </a:r>
          </a:p>
          <a:p>
            <a:r>
              <a:rPr lang="zh-CN" altLang="en-US" dirty="0"/>
              <a:t>则𝑽</a:t>
            </a:r>
            <a:r>
              <a:rPr lang="zh-CN" altLang="en-US" baseline="-25000" dirty="0"/>
              <a:t>𝑫𝑪</a:t>
            </a:r>
            <a:r>
              <a:rPr lang="zh-CN" altLang="en-US" dirty="0"/>
              <a:t>和𝑽</a:t>
            </a:r>
            <a:r>
              <a:rPr lang="zh-CN" altLang="en-US" baseline="-25000" dirty="0"/>
              <a:t>𝑨𝑪</a:t>
            </a:r>
            <a:r>
              <a:rPr lang="zh-CN" altLang="en-US" dirty="0"/>
              <a:t>是怎样的关系？</a:t>
            </a: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93D7615-0C38-4F5C-9A72-7C1CD5CFA62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81766" y="6876444"/>
            <a:ext cx="2896862" cy="197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01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F0C932-73AD-4769-B1BE-7D314889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2-2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7E38E2-432C-4A03-A79A-E5265253D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确定如图所示的电路的𝒗</a:t>
            </a:r>
            <a:r>
              <a:rPr lang="zh-CN" altLang="en-US" baseline="-25000" dirty="0"/>
              <a:t>𝑨</a:t>
            </a:r>
            <a:r>
              <a:rPr lang="zh-CN" altLang="en-US" dirty="0"/>
              <a:t>和𝒗</a:t>
            </a:r>
            <a:r>
              <a:rPr lang="zh-CN" altLang="en-US" baseline="-25000" dirty="0"/>
              <a:t>𝑩</a:t>
            </a:r>
            <a:r>
              <a:rPr lang="zh-CN" altLang="en-US" dirty="0"/>
              <a:t>（用𝒗</a:t>
            </a:r>
            <a:r>
              <a:rPr lang="zh-CN" altLang="en-US" baseline="-25000" dirty="0"/>
              <a:t>𝑺</a:t>
            </a:r>
            <a:r>
              <a:rPr lang="zh-CN" altLang="en-US" dirty="0"/>
              <a:t>来表示）。</a:t>
            </a:r>
          </a:p>
          <a:p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7D66457-B6BF-42E0-9963-F4201597E4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756" y="4076792"/>
            <a:ext cx="2505487" cy="302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101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BF0C932-73AD-4769-B1BE-7D3148899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2.5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7E38E2-432C-4A03-A79A-E5265253D5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确定如图所示网络指定的接线端对看进去的等效电阻。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9A20CF1-A4E3-4D36-9923-145F365DA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38" y="3926643"/>
            <a:ext cx="2132062" cy="213206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F114E65-2250-4173-BDC5-151DF01EC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031" y="3902050"/>
            <a:ext cx="2141918" cy="215665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2103DAA-2A5D-448A-90CC-C82DCA61B8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2951" y="6393244"/>
            <a:ext cx="2465349" cy="213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63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94A027-32FA-4C4E-ABEE-FD6D5D1FC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2.5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03C8D1-814B-4A1F-8E79-A22CA278F4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30BD58A-3029-4A7E-ABA1-8D6C6F1B9E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768" y="3350196"/>
            <a:ext cx="2221462" cy="244360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76297BA-38A4-4A7C-AA4E-22E88A3237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551" y="6213301"/>
            <a:ext cx="3085897" cy="244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684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44E665-C349-4F58-AAD0-34210CB4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2.9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F0A2EB-2DBE-4791-92E2-2D57E80F1D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(1)</a:t>
            </a:r>
            <a:r>
              <a:rPr lang="zh-CN" altLang="en-US" dirty="0"/>
              <a:t>给如图所示的网络中的每个元件指定支路电压和支路电流变量。采用关联参考方向。</a:t>
            </a:r>
          </a:p>
          <a:p>
            <a:r>
              <a:rPr lang="en-US" altLang="zh-CN" dirty="0"/>
              <a:t>(2)</a:t>
            </a:r>
            <a:r>
              <a:rPr lang="zh-CN" altLang="en-US" dirty="0"/>
              <a:t>该网络可写出多少线性独立</a:t>
            </a:r>
            <a:r>
              <a:rPr lang="en-US" altLang="zh-CN" dirty="0"/>
              <a:t>KVL</a:t>
            </a:r>
            <a:r>
              <a:rPr lang="zh-CN" altLang="en-US" dirty="0"/>
              <a:t>方程？</a:t>
            </a:r>
          </a:p>
          <a:p>
            <a:r>
              <a:rPr lang="en-US" altLang="zh-CN" dirty="0"/>
              <a:t>(3)</a:t>
            </a:r>
            <a:r>
              <a:rPr lang="zh-CN" altLang="en-US" dirty="0"/>
              <a:t>该网络可写出多少线性独立</a:t>
            </a:r>
            <a:r>
              <a:rPr lang="en-US" altLang="zh-CN" dirty="0"/>
              <a:t>KCL</a:t>
            </a:r>
            <a:r>
              <a:rPr lang="zh-CN" altLang="en-US" dirty="0"/>
              <a:t>方程？</a:t>
            </a:r>
          </a:p>
          <a:p>
            <a:r>
              <a:rPr lang="en-US" altLang="zh-CN" dirty="0"/>
              <a:t>(4)</a:t>
            </a:r>
            <a:r>
              <a:rPr lang="zh-CN" altLang="en-US" dirty="0"/>
              <a:t>写出该网络的</a:t>
            </a:r>
            <a:r>
              <a:rPr lang="en-US" altLang="zh-CN" dirty="0"/>
              <a:t>KVL</a:t>
            </a:r>
            <a:r>
              <a:rPr lang="zh-CN" altLang="en-US" dirty="0"/>
              <a:t>和</a:t>
            </a:r>
            <a:r>
              <a:rPr lang="en-US" altLang="zh-CN" dirty="0"/>
              <a:t>KCL</a:t>
            </a:r>
            <a:r>
              <a:rPr lang="zh-CN" altLang="en-US" dirty="0"/>
              <a:t>方程。</a:t>
            </a:r>
          </a:p>
          <a:p>
            <a:r>
              <a:rPr lang="en-US" altLang="zh-CN" dirty="0"/>
              <a:t>(5)</a:t>
            </a:r>
            <a:r>
              <a:rPr lang="zh-CN" altLang="en-US" dirty="0"/>
              <a:t>给每个支路电流指定非零值从而满足</a:t>
            </a:r>
            <a:r>
              <a:rPr lang="en-US" altLang="zh-CN" dirty="0"/>
              <a:t>KCL</a:t>
            </a:r>
            <a:r>
              <a:rPr lang="zh-CN" altLang="en-US" dirty="0"/>
              <a:t>方程。</a:t>
            </a:r>
          </a:p>
          <a:p>
            <a:r>
              <a:rPr lang="en-US" altLang="zh-CN" dirty="0"/>
              <a:t>(6)</a:t>
            </a:r>
            <a:r>
              <a:rPr lang="zh-CN" altLang="en-US" dirty="0"/>
              <a:t>给每个支路电压指定非零值从而满足</a:t>
            </a:r>
            <a:r>
              <a:rPr lang="en-US" altLang="zh-CN" dirty="0"/>
              <a:t>KVL</a:t>
            </a:r>
            <a:r>
              <a:rPr lang="zh-CN" altLang="en-US" dirty="0"/>
              <a:t>方程。</a:t>
            </a:r>
          </a:p>
          <a:p>
            <a:r>
              <a:rPr lang="en-US" altLang="zh-CN" dirty="0"/>
              <a:t>(7)</a:t>
            </a:r>
            <a:r>
              <a:rPr lang="zh-CN" altLang="en-US" dirty="0"/>
              <a:t>可通过下面方法检查结果的正确性。如果支路变量遵循</a:t>
            </a:r>
            <a:r>
              <a:rPr lang="en-US" altLang="zh-CN" dirty="0"/>
              <a:t>KVL</a:t>
            </a:r>
            <a:r>
              <a:rPr lang="zh-CN" altLang="en-US" dirty="0"/>
              <a:t>和</a:t>
            </a:r>
            <a:r>
              <a:rPr lang="en-US" altLang="zh-CN" dirty="0"/>
              <a:t>KCL</a:t>
            </a:r>
            <a:r>
              <a:rPr lang="zh-CN" altLang="en-US" dirty="0"/>
              <a:t>，则网络中功率守恒。因此计算∑</a:t>
            </a:r>
            <a:r>
              <a:rPr lang="en-US" altLang="zh-CN" dirty="0"/>
              <a:t>(</a:t>
            </a:r>
            <a:r>
              <a:rPr lang="zh-CN" altLang="en-US" dirty="0"/>
              <a:t>𝒗</a:t>
            </a:r>
            <a:r>
              <a:rPr lang="zh-CN" altLang="en-US" baseline="-25000" dirty="0"/>
              <a:t>𝒏</a:t>
            </a:r>
            <a:r>
              <a:rPr lang="zh-CN" altLang="en-US" dirty="0"/>
              <a:t> 𝒊</a:t>
            </a:r>
            <a:r>
              <a:rPr lang="zh-CN" altLang="en-US" baseline="-25000" dirty="0"/>
              <a:t>𝒏</a:t>
            </a:r>
            <a:r>
              <a:rPr lang="zh-CN" altLang="en-US" dirty="0"/>
              <a:t> </a:t>
            </a:r>
            <a:r>
              <a:rPr lang="en-US" altLang="zh-CN" dirty="0"/>
              <a:t>)</a:t>
            </a:r>
            <a:r>
              <a:rPr lang="zh-CN" altLang="en-US" dirty="0"/>
              <a:t>的值，该值应该是零。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31713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44E665-C349-4F58-AAD0-34210CB4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练习</a:t>
            </a:r>
            <a:r>
              <a:rPr lang="en-US" altLang="zh-CN" dirty="0"/>
              <a:t>2.9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B324F331-7FE2-4A97-A3FB-B2E3D1286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0A0D160-498B-4CA5-8713-0B91F0482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" y="3899377"/>
            <a:ext cx="4659091" cy="287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0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22A3EA-08E3-4405-9354-C2C95CD83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问题</a:t>
            </a:r>
            <a:r>
              <a:rPr lang="en-US" altLang="zh-CN" dirty="0"/>
              <a:t>2.6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107-767B-4A90-A4D3-502050470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如图所示的每个网络中，求所有变量的数值。</a:t>
            </a:r>
          </a:p>
          <a:p>
            <a:r>
              <a:rPr lang="zh-CN" altLang="en-US" dirty="0"/>
              <a:t>（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（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52E01FE-A63C-4C55-8979-2011265C67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" y="4029614"/>
            <a:ext cx="4929709" cy="154846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26E2617-7123-4AC9-ABCC-BB94DA901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45" y="6976067"/>
            <a:ext cx="4929709" cy="168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86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370</Words>
  <Application>Microsoft Office PowerPoint</Application>
  <PresentationFormat>全屏显示(16:10)</PresentationFormat>
  <Paragraphs>35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4" baseType="lpstr">
      <vt:lpstr>等线</vt:lpstr>
      <vt:lpstr>等线 Light</vt:lpstr>
      <vt:lpstr>Arial</vt:lpstr>
      <vt:lpstr>Office 主题​​</vt:lpstr>
      <vt:lpstr>第1章 电路模型及电路网络-1</vt:lpstr>
      <vt:lpstr>练习1.2</vt:lpstr>
      <vt:lpstr>练习1.4</vt:lpstr>
      <vt:lpstr>练习2-2</vt:lpstr>
      <vt:lpstr>练习2.5</vt:lpstr>
      <vt:lpstr>练习2.5</vt:lpstr>
      <vt:lpstr>练习2.9</vt:lpstr>
      <vt:lpstr>练习2.9</vt:lpstr>
      <vt:lpstr>问题2.6</vt:lpstr>
      <vt:lpstr>问题2.17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第1章 电路模型及电路网络-1</dc:title>
  <dc:creator>WuTao</dc:creator>
  <cp:lastModifiedBy>WuTao</cp:lastModifiedBy>
  <cp:revision>3</cp:revision>
  <dcterms:created xsi:type="dcterms:W3CDTF">2018-08-09T14:31:06Z</dcterms:created>
  <dcterms:modified xsi:type="dcterms:W3CDTF">2018-08-12T10:06:05Z</dcterms:modified>
</cp:coreProperties>
</file>