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77" r:id="rId1"/>
    <p:sldMasterId id="2147483648" r:id="rId2"/>
  </p:sldMasterIdLst>
  <p:notesMasterIdLst>
    <p:notesMasterId r:id="rId48"/>
  </p:notesMasterIdLst>
  <p:handoutMasterIdLst>
    <p:handoutMasterId r:id="rId49"/>
  </p:handoutMasterIdLst>
  <p:sldIdLst>
    <p:sldId id="403" r:id="rId3"/>
    <p:sldId id="425" r:id="rId4"/>
    <p:sldId id="436" r:id="rId5"/>
    <p:sldId id="440" r:id="rId6"/>
    <p:sldId id="441" r:id="rId7"/>
    <p:sldId id="442" r:id="rId8"/>
    <p:sldId id="479" r:id="rId9"/>
    <p:sldId id="480" r:id="rId10"/>
    <p:sldId id="438" r:id="rId11"/>
    <p:sldId id="443" r:id="rId12"/>
    <p:sldId id="437" r:id="rId13"/>
    <p:sldId id="439" r:id="rId14"/>
    <p:sldId id="444" r:id="rId15"/>
    <p:sldId id="446" r:id="rId16"/>
    <p:sldId id="445" r:id="rId17"/>
    <p:sldId id="435" r:id="rId18"/>
    <p:sldId id="481" r:id="rId19"/>
    <p:sldId id="482" r:id="rId20"/>
    <p:sldId id="449" r:id="rId21"/>
    <p:sldId id="453" r:id="rId22"/>
    <p:sldId id="454" r:id="rId23"/>
    <p:sldId id="483" r:id="rId24"/>
    <p:sldId id="450" r:id="rId25"/>
    <p:sldId id="456" r:id="rId26"/>
    <p:sldId id="457" r:id="rId27"/>
    <p:sldId id="484" r:id="rId28"/>
    <p:sldId id="451" r:id="rId29"/>
    <p:sldId id="452" r:id="rId30"/>
    <p:sldId id="460" r:id="rId31"/>
    <p:sldId id="461" r:id="rId32"/>
    <p:sldId id="462" r:id="rId33"/>
    <p:sldId id="463" r:id="rId34"/>
    <p:sldId id="464" r:id="rId35"/>
    <p:sldId id="465" r:id="rId36"/>
    <p:sldId id="466" r:id="rId37"/>
    <p:sldId id="467" r:id="rId38"/>
    <p:sldId id="468" r:id="rId39"/>
    <p:sldId id="469" r:id="rId40"/>
    <p:sldId id="476" r:id="rId41"/>
    <p:sldId id="470" r:id="rId42"/>
    <p:sldId id="471" r:id="rId43"/>
    <p:sldId id="472" r:id="rId44"/>
    <p:sldId id="473" r:id="rId45"/>
    <p:sldId id="485" r:id="rId46"/>
    <p:sldId id="434" r:id="rId4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88135"/>
    <a:srgbClr val="85A247"/>
    <a:srgbClr val="667E34"/>
    <a:srgbClr val="E57234"/>
    <a:srgbClr val="E77234"/>
    <a:srgbClr val="0092C8"/>
    <a:srgbClr val="008EC3"/>
    <a:srgbClr val="0070C0"/>
    <a:srgbClr val="008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2" autoAdjust="0"/>
    <p:restoredTop sz="76498" autoAdjust="0"/>
  </p:normalViewPr>
  <p:slideViewPr>
    <p:cSldViewPr>
      <p:cViewPr varScale="1">
        <p:scale>
          <a:sx n="68" d="100"/>
          <a:sy n="68" d="100"/>
        </p:scale>
        <p:origin x="864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FEAA5C-C5EC-41DA-B508-56FB20649E96}" type="datetimeFigureOut">
              <a:rPr lang="zh-CN" altLang="en-US" smtClean="0"/>
              <a:t>2018/12/29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592C0D-6F50-4C83-90A7-DE71BF95E0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0301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AF5467-12A6-46FA-B6C8-965E686317F6}" type="datetimeFigureOut">
              <a:rPr lang="zh-CN" altLang="en-US" smtClean="0"/>
              <a:t>2018/12/29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2F6760-5E44-4F9F-9CF5-92FAD7AD75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471773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0116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1459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 userDrawn="1"/>
        </p:nvSpPr>
        <p:spPr bwMode="auto">
          <a:xfrm>
            <a:off x="3923928" y="6381328"/>
            <a:ext cx="1512168" cy="21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 eaLnBrk="0" hangingPunct="0">
              <a:lnSpc>
                <a:spcPct val="85000"/>
              </a:lnSpc>
            </a:pPr>
            <a:r>
              <a:rPr lang="de-DE" altLang="zh-CN" sz="1200" dirty="0">
                <a:solidFill>
                  <a:schemeClr val="bg1"/>
                </a:solidFill>
                <a:latin typeface="FrutigerNext LT Bold" pitchFamily="34" charset="0"/>
                <a:ea typeface="MS PGothic" pitchFamily="34" charset="-128"/>
              </a:rPr>
              <a:t> </a:t>
            </a:r>
            <a:r>
              <a:rPr lang="de-DE" altLang="zh-CN" sz="1800" b="1" i="1" dirty="0">
                <a:solidFill>
                  <a:schemeClr val="bg1"/>
                </a:solidFill>
                <a:latin typeface="Hiragino Sans GB W3" panose="020B0300000000000000" pitchFamily="34" charset="-122"/>
                <a:ea typeface="Hiragino Sans GB W3" panose="020B0300000000000000" pitchFamily="34" charset="-122"/>
              </a:rPr>
              <a:t>Page </a:t>
            </a:r>
            <a:fld id="{A4C34F22-587E-473D-9099-376F4F013A30}" type="slidenum">
              <a:rPr lang="de-DE" altLang="zh-CN" sz="1800" b="1" i="1" smtClean="0">
                <a:solidFill>
                  <a:schemeClr val="bg1"/>
                </a:solidFill>
                <a:latin typeface="Hiragino Sans GB W3" panose="020B0300000000000000" pitchFamily="34" charset="-122"/>
                <a:ea typeface="Hiragino Sans GB W3" panose="020B0300000000000000" pitchFamily="34" charset="-122"/>
              </a:rPr>
              <a:pPr algn="ctr" eaLnBrk="0" hangingPunct="0">
                <a:lnSpc>
                  <a:spcPct val="85000"/>
                </a:lnSpc>
              </a:pPr>
              <a:t>‹#›</a:t>
            </a:fld>
            <a:endParaRPr lang="en-GB" altLang="zh-CN" sz="1800" b="1" i="1" dirty="0">
              <a:solidFill>
                <a:schemeClr val="bg1"/>
              </a:solidFill>
              <a:latin typeface="Hiragino Sans GB W3" panose="020B0300000000000000" pitchFamily="34" charset="-122"/>
              <a:ea typeface="Hiragino Sans GB W3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55115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5092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3429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6063075"/>
            <a:ext cx="9144000" cy="7949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6679" y="6103392"/>
            <a:ext cx="727649" cy="723343"/>
          </a:xfrm>
          <a:prstGeom prst="rect">
            <a:avLst/>
          </a:prstGeom>
        </p:spPr>
      </p:pic>
      <p:pic>
        <p:nvPicPr>
          <p:cNvPr id="77" name="图片 76"/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80" r="3192" b="19066"/>
          <a:stretch/>
        </p:blipFill>
        <p:spPr>
          <a:xfrm>
            <a:off x="7559824" y="6128371"/>
            <a:ext cx="1584176" cy="66433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98" y="6131090"/>
            <a:ext cx="2506286" cy="68228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50" r:id="rId2"/>
    <p:sldLayoutId id="2147483689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6.emf"/><Relationship Id="rId4" Type="http://schemas.openxmlformats.org/officeDocument/2006/relationships/image" Target="../media/image25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12" Type="http://schemas.openxmlformats.org/officeDocument/2006/relationships/image" Target="../media/image7.tmp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11" Type="http://schemas.openxmlformats.org/officeDocument/2006/relationships/image" Target="../media/image27.png"/><Relationship Id="rId5" Type="http://schemas.openxmlformats.org/officeDocument/2006/relationships/tags" Target="../tags/tag32.xml"/><Relationship Id="rId10" Type="http://schemas.openxmlformats.org/officeDocument/2006/relationships/slideLayout" Target="../slideLayouts/slideLayout4.xml"/><Relationship Id="rId4" Type="http://schemas.openxmlformats.org/officeDocument/2006/relationships/tags" Target="../tags/tag31.xml"/><Relationship Id="rId9" Type="http://schemas.openxmlformats.org/officeDocument/2006/relationships/tags" Target="../tags/tag3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44.xml"/><Relationship Id="rId3" Type="http://schemas.openxmlformats.org/officeDocument/2006/relationships/tags" Target="../tags/tag39.xml"/><Relationship Id="rId7" Type="http://schemas.openxmlformats.org/officeDocument/2006/relationships/tags" Target="../tags/tag43.xml"/><Relationship Id="rId12" Type="http://schemas.openxmlformats.org/officeDocument/2006/relationships/image" Target="../media/image7.tmp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tags" Target="../tags/tag42.xml"/><Relationship Id="rId11" Type="http://schemas.openxmlformats.org/officeDocument/2006/relationships/image" Target="../media/image28.png"/><Relationship Id="rId5" Type="http://schemas.openxmlformats.org/officeDocument/2006/relationships/tags" Target="../tags/tag41.xml"/><Relationship Id="rId10" Type="http://schemas.openxmlformats.org/officeDocument/2006/relationships/slideLayout" Target="../slideLayouts/slideLayout4.xml"/><Relationship Id="rId4" Type="http://schemas.openxmlformats.org/officeDocument/2006/relationships/tags" Target="../tags/tag40.xml"/><Relationship Id="rId9" Type="http://schemas.openxmlformats.org/officeDocument/2006/relationships/tags" Target="../tags/tag4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tags" Target="../tags/tag53.xml"/><Relationship Id="rId13" Type="http://schemas.openxmlformats.org/officeDocument/2006/relationships/image" Target="../media/image7.tmp"/><Relationship Id="rId3" Type="http://schemas.openxmlformats.org/officeDocument/2006/relationships/tags" Target="../tags/tag48.xml"/><Relationship Id="rId7" Type="http://schemas.openxmlformats.org/officeDocument/2006/relationships/tags" Target="../tags/tag52.xml"/><Relationship Id="rId12" Type="http://schemas.openxmlformats.org/officeDocument/2006/relationships/image" Target="../media/image36.emf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6" Type="http://schemas.openxmlformats.org/officeDocument/2006/relationships/tags" Target="../tags/tag51.xml"/><Relationship Id="rId11" Type="http://schemas.openxmlformats.org/officeDocument/2006/relationships/image" Target="../media/image35.emf"/><Relationship Id="rId5" Type="http://schemas.openxmlformats.org/officeDocument/2006/relationships/tags" Target="../tags/tag50.xml"/><Relationship Id="rId10" Type="http://schemas.openxmlformats.org/officeDocument/2006/relationships/slideLayout" Target="../slideLayouts/slideLayout4.xml"/><Relationship Id="rId4" Type="http://schemas.openxmlformats.org/officeDocument/2006/relationships/tags" Target="../tags/tag49.xml"/><Relationship Id="rId9" Type="http://schemas.openxmlformats.org/officeDocument/2006/relationships/tags" Target="../tags/tag5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tags" Target="../tags/tag62.xml"/><Relationship Id="rId13" Type="http://schemas.openxmlformats.org/officeDocument/2006/relationships/image" Target="../media/image7.tmp"/><Relationship Id="rId3" Type="http://schemas.openxmlformats.org/officeDocument/2006/relationships/tags" Target="../tags/tag57.xml"/><Relationship Id="rId7" Type="http://schemas.openxmlformats.org/officeDocument/2006/relationships/tags" Target="../tags/tag61.xml"/><Relationship Id="rId12" Type="http://schemas.openxmlformats.org/officeDocument/2006/relationships/image" Target="../media/image43.emf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6" Type="http://schemas.openxmlformats.org/officeDocument/2006/relationships/tags" Target="../tags/tag60.xml"/><Relationship Id="rId11" Type="http://schemas.openxmlformats.org/officeDocument/2006/relationships/image" Target="../media/image42.emf"/><Relationship Id="rId5" Type="http://schemas.openxmlformats.org/officeDocument/2006/relationships/tags" Target="../tags/tag59.xml"/><Relationship Id="rId10" Type="http://schemas.openxmlformats.org/officeDocument/2006/relationships/slideLayout" Target="../slideLayouts/slideLayout4.xml"/><Relationship Id="rId4" Type="http://schemas.openxmlformats.org/officeDocument/2006/relationships/tags" Target="../tags/tag58.xml"/><Relationship Id="rId9" Type="http://schemas.openxmlformats.org/officeDocument/2006/relationships/tags" Target="../tags/tag6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5.emf"/><Relationship Id="rId4" Type="http://schemas.openxmlformats.org/officeDocument/2006/relationships/image" Target="../media/image54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7" Type="http://schemas.openxmlformats.org/officeDocument/2006/relationships/image" Target="../media/image67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7.emf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0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image" Target="../media/image6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3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6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7" Type="http://schemas.openxmlformats.org/officeDocument/2006/relationships/image" Target="../media/image71.png"/><Relationship Id="rId2" Type="http://schemas.openxmlformats.org/officeDocument/2006/relationships/image" Target="../media/image66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0.emf"/><Relationship Id="rId5" Type="http://schemas.openxmlformats.org/officeDocument/2006/relationships/image" Target="../media/image69.emf"/><Relationship Id="rId4" Type="http://schemas.openxmlformats.org/officeDocument/2006/relationships/image" Target="../media/image68.emf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tags" Target="../tags/tag71.xml"/><Relationship Id="rId3" Type="http://schemas.openxmlformats.org/officeDocument/2006/relationships/tags" Target="../tags/tag66.xml"/><Relationship Id="rId7" Type="http://schemas.openxmlformats.org/officeDocument/2006/relationships/tags" Target="../tags/tag70.xml"/><Relationship Id="rId12" Type="http://schemas.openxmlformats.org/officeDocument/2006/relationships/image" Target="../media/image7.tmp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6" Type="http://schemas.openxmlformats.org/officeDocument/2006/relationships/tags" Target="../tags/tag69.xml"/><Relationship Id="rId11" Type="http://schemas.openxmlformats.org/officeDocument/2006/relationships/slideLayout" Target="../slideLayouts/slideLayout4.xml"/><Relationship Id="rId5" Type="http://schemas.openxmlformats.org/officeDocument/2006/relationships/tags" Target="../tags/tag68.xml"/><Relationship Id="rId10" Type="http://schemas.openxmlformats.org/officeDocument/2006/relationships/tags" Target="../tags/tag73.xml"/><Relationship Id="rId4" Type="http://schemas.openxmlformats.org/officeDocument/2006/relationships/tags" Target="../tags/tag67.xml"/><Relationship Id="rId9" Type="http://schemas.openxmlformats.org/officeDocument/2006/relationships/tags" Target="../tags/tag7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slideLayout" Target="../slideLayouts/slideLayout4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10" Type="http://schemas.openxmlformats.org/officeDocument/2006/relationships/tags" Target="../tags/tag10.xml"/><Relationship Id="rId19" Type="http://schemas.openxmlformats.org/officeDocument/2006/relationships/image" Target="../media/image7.tmp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25.xml"/><Relationship Id="rId3" Type="http://schemas.openxmlformats.org/officeDocument/2006/relationships/tags" Target="../tags/tag20.xml"/><Relationship Id="rId7" Type="http://schemas.openxmlformats.org/officeDocument/2006/relationships/tags" Target="../tags/tag24.xml"/><Relationship Id="rId12" Type="http://schemas.openxmlformats.org/officeDocument/2006/relationships/image" Target="../media/image7.tmp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tags" Target="../tags/tag23.xml"/><Relationship Id="rId11" Type="http://schemas.openxmlformats.org/officeDocument/2006/relationships/slideLayout" Target="../slideLayouts/slideLayout4.xml"/><Relationship Id="rId5" Type="http://schemas.openxmlformats.org/officeDocument/2006/relationships/tags" Target="../tags/tag22.xml"/><Relationship Id="rId10" Type="http://schemas.openxmlformats.org/officeDocument/2006/relationships/tags" Target="../tags/tag27.xml"/><Relationship Id="rId4" Type="http://schemas.openxmlformats.org/officeDocument/2006/relationships/tags" Target="../tags/tag21.xml"/><Relationship Id="rId9" Type="http://schemas.openxmlformats.org/officeDocument/2006/relationships/tags" Target="../tags/tag2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5" descr="E:\doc\pjz\毕业\答辩slides\素材\ed671103jw1epp153hjgmj21hc0u0wuo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87" t="1002" r="15608" b="7526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矩形 22"/>
          <p:cNvSpPr/>
          <p:nvPr/>
        </p:nvSpPr>
        <p:spPr>
          <a:xfrm>
            <a:off x="1" y="0"/>
            <a:ext cx="7714511" cy="6858000"/>
          </a:xfrm>
          <a:custGeom>
            <a:avLst/>
            <a:gdLst/>
            <a:ahLst/>
            <a:cxnLst/>
            <a:rect l="l" t="t" r="r" b="b"/>
            <a:pathLst>
              <a:path w="7714511" h="5715000">
                <a:moveTo>
                  <a:pt x="0" y="0"/>
                </a:moveTo>
                <a:lnTo>
                  <a:pt x="7495861" y="0"/>
                </a:lnTo>
                <a:cubicBezTo>
                  <a:pt x="6056078" y="354563"/>
                  <a:pt x="5004048" y="1489085"/>
                  <a:pt x="5004048" y="2833489"/>
                </a:cubicBezTo>
                <a:cubicBezTo>
                  <a:pt x="5004048" y="4245159"/>
                  <a:pt x="6163985" y="5425419"/>
                  <a:pt x="7714511" y="5715000"/>
                </a:cubicBezTo>
                <a:lnTo>
                  <a:pt x="0" y="57150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397" y="0"/>
            <a:ext cx="2339355" cy="6858000"/>
          </a:xfrm>
          <a:prstGeom prst="rect">
            <a:avLst/>
          </a:prstGeom>
          <a:solidFill>
            <a:schemeClr val="tx1"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3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2303416" y="5157192"/>
            <a:ext cx="3607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何 松 柏   教授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SMART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数字射频混合集成电路实验室</a:t>
            </a:r>
          </a:p>
        </p:txBody>
      </p:sp>
      <p:pic>
        <p:nvPicPr>
          <p:cNvPr id="24" name="Picture 6" descr="E:\doc\pjz\毕业\答辩slides\素材\logo.png"/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184" y="2547241"/>
            <a:ext cx="1872208" cy="426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文本框 8"/>
          <p:cNvSpPr txBox="1"/>
          <p:nvPr/>
        </p:nvSpPr>
        <p:spPr>
          <a:xfrm>
            <a:off x="384710" y="5229200"/>
            <a:ext cx="1534394" cy="8361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3400"/>
              </a:lnSpc>
            </a:pPr>
            <a:r>
              <a:rPr lang="en-US" altLang="zh-CN" sz="3400" b="0" dirty="0">
                <a:solidFill>
                  <a:schemeClr val="bg1">
                    <a:lumMod val="85000"/>
                  </a:schemeClr>
                </a:solidFill>
                <a:latin typeface="Berlin Sans FB Demi" panose="020E0802020502020306" pitchFamily="34" charset="0"/>
              </a:rPr>
              <a:t>SMART</a:t>
            </a:r>
          </a:p>
          <a:p>
            <a:pPr algn="ctr">
              <a:lnSpc>
                <a:spcPts val="1400"/>
              </a:lnSpc>
            </a:pPr>
            <a:r>
              <a:rPr lang="en-US" altLang="zh-CN" sz="800" b="1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SMART</a:t>
            </a:r>
            <a:r>
              <a:rPr lang="en-US" altLang="zh-CN" sz="800" b="1" baseline="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Hybrid Radio Lab.</a:t>
            </a:r>
          </a:p>
          <a:p>
            <a:pPr algn="ctr">
              <a:lnSpc>
                <a:spcPts val="1000"/>
              </a:lnSpc>
            </a:pPr>
            <a:r>
              <a:rPr lang="en-US" altLang="zh-CN" sz="800" b="1" baseline="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Since 2003</a:t>
            </a:r>
            <a:endParaRPr lang="zh-CN" altLang="en-US" sz="800" b="1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直角三角形 25"/>
          <p:cNvSpPr/>
          <p:nvPr/>
        </p:nvSpPr>
        <p:spPr>
          <a:xfrm rot="10800000">
            <a:off x="0" y="3428999"/>
            <a:ext cx="2339752" cy="1361223"/>
          </a:xfrm>
          <a:prstGeom prst="rtTriangle">
            <a:avLst/>
          </a:prstGeom>
          <a:solidFill>
            <a:schemeClr val="bg2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F9C43766-3F8C-44EF-851F-A900E6D2AF51}"/>
              </a:ext>
            </a:extLst>
          </p:cNvPr>
          <p:cNvSpPr/>
          <p:nvPr/>
        </p:nvSpPr>
        <p:spPr>
          <a:xfrm>
            <a:off x="397" y="3429000"/>
            <a:ext cx="9143603" cy="1361223"/>
          </a:xfrm>
          <a:prstGeom prst="rect">
            <a:avLst/>
          </a:prstGeom>
          <a:solidFill>
            <a:schemeClr val="tx1"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zh-CN" altLang="en-US" sz="4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电路分析与电子线路</a:t>
            </a:r>
          </a:p>
        </p:txBody>
      </p:sp>
    </p:spTree>
    <p:extLst>
      <p:ext uri="{BB962C8B-B14F-4D97-AF65-F5344CB8AC3E}">
        <p14:creationId xmlns:p14="http://schemas.microsoft.com/office/powerpoint/2010/main" val="3665181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99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48391" y="362412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关联变量约定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716016" y="332656"/>
            <a:ext cx="36808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1 </a:t>
            </a:r>
            <a:r>
              <a:rPr lang="zh-CN" altLang="en-US" sz="2800" dirty="0"/>
              <a:t>电路模型及电路网络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1988840"/>
            <a:ext cx="2182275" cy="1938534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9675" y="1402683"/>
            <a:ext cx="80842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/>
              <a:t>定义电流流入元件电压的正接线端（接线端变量）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995936" y="2958107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/>
              <a:t>二端元件瞬时功率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2284" y="3858831"/>
            <a:ext cx="1278116" cy="744699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542618" y="5301208"/>
            <a:ext cx="48542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功率为正，表示元件消耗功率（如电阻等） ；</a:t>
            </a:r>
            <a:endParaRPr lang="en-US" altLang="zh-CN" dirty="0"/>
          </a:p>
          <a:p>
            <a:r>
              <a:rPr lang="zh-CN" altLang="en-US" dirty="0"/>
              <a:t>功率为负，表示元件提供功率（如电池等）；</a:t>
            </a:r>
          </a:p>
        </p:txBody>
      </p:sp>
    </p:spTree>
    <p:extLst>
      <p:ext uri="{BB962C8B-B14F-4D97-AF65-F5344CB8AC3E}">
        <p14:creationId xmlns:p14="http://schemas.microsoft.com/office/powerpoint/2010/main" val="34616285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39552" y="692696"/>
            <a:ext cx="7981672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/>
              <a:t>本课程讨论的主要集总元件</a:t>
            </a:r>
            <a:endParaRPr lang="en-US" altLang="zh-CN" sz="3200" dirty="0"/>
          </a:p>
          <a:p>
            <a:endParaRPr lang="en-US" altLang="zh-CN" sz="3200" dirty="0"/>
          </a:p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◆电压源、电流源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◆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R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L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C</a:t>
            </a:r>
          </a:p>
          <a:p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◆半导体器件（晶体管、运放、二极管等）</a:t>
            </a:r>
            <a:endParaRPr lang="zh-CN" altLang="en-US" sz="3200" dirty="0"/>
          </a:p>
        </p:txBody>
      </p:sp>
      <p:sp>
        <p:nvSpPr>
          <p:cNvPr id="4" name="文本框 3"/>
          <p:cNvSpPr txBox="1"/>
          <p:nvPr/>
        </p:nvSpPr>
        <p:spPr>
          <a:xfrm>
            <a:off x="5440689" y="0"/>
            <a:ext cx="36808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1 </a:t>
            </a:r>
            <a:r>
              <a:rPr lang="zh-CN" altLang="en-US" sz="2800" dirty="0"/>
              <a:t>电路模型及电路网络</a:t>
            </a:r>
          </a:p>
        </p:txBody>
      </p:sp>
    </p:spTree>
    <p:extLst>
      <p:ext uri="{BB962C8B-B14F-4D97-AF65-F5344CB8AC3E}">
        <p14:creationId xmlns:p14="http://schemas.microsoft.com/office/powerpoint/2010/main" val="30708346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39552" y="692696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/>
              <a:t>电压源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716016" y="332656"/>
            <a:ext cx="36808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1 </a:t>
            </a:r>
            <a:r>
              <a:rPr lang="zh-CN" altLang="en-US" sz="2800" dirty="0"/>
              <a:t>电路模型及电路网络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2348880"/>
            <a:ext cx="1162050" cy="18573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2856" y="2132856"/>
            <a:ext cx="2218050" cy="212613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79512" y="4941168"/>
            <a:ext cx="6532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◆ </a:t>
            </a:r>
            <a:r>
              <a:rPr lang="zh-CN" altLang="en-US" dirty="0"/>
              <a:t>注意：根据该关联变量，流入该电压源的电流一定是负值？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77832" y="1635320"/>
            <a:ext cx="2468475" cy="1474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44296" y="3999351"/>
            <a:ext cx="2468475" cy="393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9529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39552" y="692696"/>
            <a:ext cx="14109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/>
              <a:t>电流源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716016" y="332656"/>
            <a:ext cx="36808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1 </a:t>
            </a:r>
            <a:r>
              <a:rPr lang="zh-CN" altLang="en-US" sz="2800" dirty="0"/>
              <a:t>电路模型及电路网络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79512" y="4941168"/>
            <a:ext cx="6532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◆ </a:t>
            </a:r>
            <a:r>
              <a:rPr lang="zh-CN" altLang="en-US" dirty="0"/>
              <a:t>注意：根据该关联变量，流入该电流源的电流一定是负值？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944" y="1628800"/>
            <a:ext cx="1574100" cy="16348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3666" y="1301784"/>
            <a:ext cx="2504250" cy="1867067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4296" y="1277471"/>
            <a:ext cx="2468475" cy="14740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24128" y="4050960"/>
            <a:ext cx="2611575" cy="366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0516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30228" y="47239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/>
              <a:t>理想电阻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716016" y="332656"/>
            <a:ext cx="36808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1 </a:t>
            </a:r>
            <a:r>
              <a:rPr lang="zh-CN" altLang="en-US" sz="2800" dirty="0"/>
              <a:t>电路模型及电路网络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916832"/>
            <a:ext cx="1752975" cy="100053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3454705"/>
            <a:ext cx="2361150" cy="169733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1880" y="2348880"/>
            <a:ext cx="751275" cy="446667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3313519" y="288612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欧姆定律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8610" y="1812880"/>
            <a:ext cx="2647350" cy="1965334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72200" y="3992782"/>
            <a:ext cx="1144800" cy="303733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6134674" y="4735218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电阻上消耗的功率？</a:t>
            </a:r>
          </a:p>
        </p:txBody>
      </p:sp>
    </p:spTree>
    <p:extLst>
      <p:ext uri="{BB962C8B-B14F-4D97-AF65-F5344CB8AC3E}">
        <p14:creationId xmlns:p14="http://schemas.microsoft.com/office/powerpoint/2010/main" val="30283298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30228" y="472390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/>
              <a:t>理想导线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716016" y="332656"/>
            <a:ext cx="36808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1 </a:t>
            </a:r>
            <a:r>
              <a:rPr lang="zh-CN" altLang="en-US" sz="2800" dirty="0"/>
              <a:t>电路模型及电路网络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205861"/>
            <a:ext cx="1144800" cy="1742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60" y="2927665"/>
            <a:ext cx="2182275" cy="197426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2095" y="1057165"/>
            <a:ext cx="1252125" cy="185813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7868" y="3020230"/>
            <a:ext cx="2260578" cy="1920938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555776" y="263691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短路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7236296" y="2618807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开路</a:t>
            </a:r>
          </a:p>
        </p:txBody>
      </p:sp>
    </p:spTree>
    <p:extLst>
      <p:ext uri="{BB962C8B-B14F-4D97-AF65-F5344CB8AC3E}">
        <p14:creationId xmlns:p14="http://schemas.microsoft.com/office/powerpoint/2010/main" val="17075453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39552" y="692696"/>
            <a:ext cx="4801314" cy="55707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阅读教材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◆ 实际二端元件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000" dirty="0"/>
              <a:t>        ANANT AGARWAL, </a:t>
            </a:r>
            <a:r>
              <a:rPr lang="zh-CN" altLang="en-US" sz="2000" dirty="0"/>
              <a:t>于歆杰等译，</a:t>
            </a:r>
            <a:endParaRPr lang="en-US" altLang="zh-CN" sz="2000" dirty="0"/>
          </a:p>
          <a:p>
            <a:r>
              <a:rPr lang="zh-CN" altLang="en-US" sz="2000" dirty="0"/>
              <a:t>模拟和数字电路基础，清华大学出版社，</a:t>
            </a:r>
            <a:endParaRPr lang="en-US" altLang="zh-CN" sz="2000" dirty="0"/>
          </a:p>
          <a:p>
            <a:r>
              <a:rPr lang="en-US" altLang="zh-CN" sz="2000" dirty="0"/>
              <a:t>2015</a:t>
            </a:r>
            <a:r>
              <a:rPr lang="zh-CN" altLang="en-US" sz="2000" dirty="0"/>
              <a:t>年，</a:t>
            </a:r>
            <a:r>
              <a:rPr lang="en-US" altLang="zh-CN" sz="2000" dirty="0"/>
              <a:t>PP9-11</a:t>
            </a:r>
          </a:p>
          <a:p>
            <a:endParaRPr lang="en-US" altLang="zh-CN" sz="3200" dirty="0"/>
          </a:p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◆ 物理元件的建模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3200" dirty="0"/>
              <a:t>     </a:t>
            </a:r>
            <a:r>
              <a:rPr lang="en-US" altLang="zh-CN" sz="2000" dirty="0"/>
              <a:t>ANANT AGARWAL, </a:t>
            </a:r>
            <a:r>
              <a:rPr lang="zh-CN" altLang="en-US" sz="2000" dirty="0"/>
              <a:t>于歆杰等译，</a:t>
            </a:r>
            <a:endParaRPr lang="en-US" altLang="zh-CN" sz="2000" dirty="0"/>
          </a:p>
          <a:p>
            <a:r>
              <a:rPr lang="zh-CN" altLang="en-US" sz="2000" dirty="0"/>
              <a:t>模拟和数字电路基础，清华大学出版社，</a:t>
            </a:r>
            <a:endParaRPr lang="en-US" altLang="zh-CN" sz="2000" dirty="0"/>
          </a:p>
          <a:p>
            <a:r>
              <a:rPr lang="en-US" altLang="zh-CN" sz="2000" dirty="0"/>
              <a:t>2015</a:t>
            </a:r>
            <a:r>
              <a:rPr lang="zh-CN" altLang="en-US" sz="2000" dirty="0"/>
              <a:t>年，</a:t>
            </a:r>
            <a:r>
              <a:rPr lang="en-US" altLang="zh-CN" sz="2000" dirty="0"/>
              <a:t>PP23-26</a:t>
            </a:r>
          </a:p>
          <a:p>
            <a:endParaRPr lang="zh-CN" altLang="en-US" sz="3200" dirty="0"/>
          </a:p>
        </p:txBody>
      </p:sp>
      <p:sp>
        <p:nvSpPr>
          <p:cNvPr id="4" name="文本框 3"/>
          <p:cNvSpPr txBox="1"/>
          <p:nvPr/>
        </p:nvSpPr>
        <p:spPr>
          <a:xfrm>
            <a:off x="4716016" y="332656"/>
            <a:ext cx="36808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1 </a:t>
            </a:r>
            <a:r>
              <a:rPr lang="zh-CN" altLang="en-US" sz="2800" dirty="0"/>
              <a:t>电路模型及电路网络</a:t>
            </a:r>
          </a:p>
        </p:txBody>
      </p:sp>
    </p:spTree>
    <p:extLst>
      <p:ext uri="{BB962C8B-B14F-4D97-AF65-F5344CB8AC3E}">
        <p14:creationId xmlns:p14="http://schemas.microsoft.com/office/powerpoint/2010/main" val="37269020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4">
            <a:extLst>
              <a:ext uri="{FF2B5EF4-FFF2-40B4-BE49-F238E27FC236}">
                <a16:creationId xmlns:a16="http://schemas.microsoft.com/office/drawing/2014/main" id="{0EB2C118-800A-4EB7-929D-F832224CF0F1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6172200" y="6215063"/>
            <a:ext cx="1543050" cy="411480"/>
          </a:xfrm>
          <a:prstGeom prst="roundRect">
            <a:avLst/>
          </a:prstGeom>
          <a:solidFill>
            <a:srgbClr val="80808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zh-CN" altLang="en-US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作答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A3F09335-5D91-48A1-8D8C-14713E030FD8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5849303"/>
            <a:ext cx="9144000" cy="365760"/>
          </a:xfrm>
          <a:prstGeom prst="rect">
            <a:avLst/>
          </a:prstGeom>
          <a:solidFill>
            <a:srgbClr val="FBFAEF"/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rtlCol="0" anchor="ctr" anchorCtr="1">
            <a:noAutofit/>
          </a:bodyPr>
          <a:lstStyle/>
          <a:p>
            <a:r>
              <a:rPr lang="zh-CN" altLang="en-US" sz="1200">
                <a:solidFill>
                  <a:srgbClr val="F84F4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正常使用主观题需</a:t>
            </a:r>
            <a:r>
              <a:rPr lang="en-US" altLang="zh-CN" sz="1200">
                <a:solidFill>
                  <a:srgbClr val="F84F4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2.0</a:t>
            </a:r>
            <a:r>
              <a:rPr lang="zh-CN" altLang="en-US" sz="1200">
                <a:solidFill>
                  <a:srgbClr val="F84F4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以上版本雨课堂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BD12C871-A9AC-42D5-BE33-0C56A0318A36}"/>
              </a:ext>
            </a:extLst>
          </p:cNvPr>
          <p:cNvSpPr txBox="1"/>
          <p:nvPr/>
        </p:nvSpPr>
        <p:spPr>
          <a:xfrm>
            <a:off x="539552" y="692696"/>
            <a:ext cx="428835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阅读教材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阅读后需要解决的问题</a:t>
            </a:r>
            <a:endParaRPr lang="zh-CN" altLang="en-US" sz="3200" dirty="0"/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20EF6D6B-E645-40B6-923E-4E5D7353C54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206500" y="2872405"/>
            <a:ext cx="6838095" cy="2390476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:a16="http://schemas.microsoft.com/office/drawing/2014/main" id="{861C7BAB-B04B-4DCA-B9F8-5909FBEA9379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0" y="0"/>
            <a:ext cx="9144000" cy="635000"/>
            <a:chOff x="0" y="0"/>
            <a:chExt cx="9144000" cy="635000"/>
          </a:xfrm>
        </p:grpSpPr>
        <p:sp>
          <p:nvSpPr>
            <p:cNvPr id="6" name="TitleBackground">
              <a:extLst>
                <a:ext uri="{FF2B5EF4-FFF2-40B4-BE49-F238E27FC236}">
                  <a16:creationId xmlns:a16="http://schemas.microsoft.com/office/drawing/2014/main" id="{1E72F18D-1868-42BD-AAC0-A60165463665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0" y="0"/>
              <a:ext cx="9144000" cy="635000"/>
            </a:xfrm>
            <a:prstGeom prst="rect">
              <a:avLst/>
            </a:prstGeom>
            <a:solidFill>
              <a:srgbClr val="F6F7F8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ColorBlock">
              <a:extLst>
                <a:ext uri="{FF2B5EF4-FFF2-40B4-BE49-F238E27FC236}">
                  <a16:creationId xmlns:a16="http://schemas.microsoft.com/office/drawing/2014/main" id="{90A23321-91B9-410D-9221-C68E186E6EAE}"/>
                </a:ext>
              </a:extLst>
            </p:cNvPr>
            <p:cNvSpPr/>
            <p:nvPr>
              <p:custDataLst>
                <p:tags r:id="rId7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TypeText">
              <a:extLst>
                <a:ext uri="{FF2B5EF4-FFF2-40B4-BE49-F238E27FC236}">
                  <a16:creationId xmlns:a16="http://schemas.microsoft.com/office/drawing/2014/main" id="{822830CB-14E9-4D03-ABDD-136B0FE558DE}"/>
                </a:ext>
              </a:extLst>
            </p:cNvPr>
            <p:cNvSpPr txBox="1"/>
            <p:nvPr>
              <p:custDataLst>
                <p:tags r:id="rId8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主观题</a:t>
              </a:r>
            </a:p>
          </p:txBody>
        </p:sp>
        <p:sp>
          <p:nvSpPr>
            <p:cNvPr id="9" name="TipText">
              <a:extLst>
                <a:ext uri="{FF2B5EF4-FFF2-40B4-BE49-F238E27FC236}">
                  <a16:creationId xmlns:a16="http://schemas.microsoft.com/office/drawing/2014/main" id="{A0E5B8C2-09F5-4310-83FD-773A8243FD6A}"/>
                </a:ext>
              </a:extLst>
            </p:cNvPr>
            <p:cNvSpPr txBox="1"/>
            <p:nvPr>
              <p:custDataLst>
                <p:tags r:id="rId9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6</a:t>
              </a:r>
              <a:r>
                <a:rPr lang="zh-CN" altLang="en-US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id="{7BE07E46-631C-4E99-97C3-A15BBF6E8039}"/>
              </a:ext>
            </a:extLst>
          </p:cNvPr>
          <p:cNvPicPr>
            <a:picLocks/>
          </p:cNvPicPr>
          <p:nvPr>
            <p:custDataLst>
              <p:tags r:id="rId5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4541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4">
            <a:extLst>
              <a:ext uri="{FF2B5EF4-FFF2-40B4-BE49-F238E27FC236}">
                <a16:creationId xmlns:a16="http://schemas.microsoft.com/office/drawing/2014/main" id="{19732B83-D782-465D-A503-F91452670572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6172200" y="6215063"/>
            <a:ext cx="1543050" cy="411480"/>
          </a:xfrm>
          <a:prstGeom prst="roundRect">
            <a:avLst/>
          </a:prstGeom>
          <a:solidFill>
            <a:srgbClr val="80808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zh-CN" altLang="en-US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作答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00C8C2AA-675C-4B92-A96E-73A12D1B90A9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5849303"/>
            <a:ext cx="9144000" cy="365760"/>
          </a:xfrm>
          <a:prstGeom prst="rect">
            <a:avLst/>
          </a:prstGeom>
          <a:solidFill>
            <a:srgbClr val="FBFAEF"/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rtlCol="0" anchor="ctr" anchorCtr="1">
            <a:noAutofit/>
          </a:bodyPr>
          <a:lstStyle/>
          <a:p>
            <a:r>
              <a:rPr lang="zh-CN" altLang="en-US" sz="1200">
                <a:solidFill>
                  <a:srgbClr val="F84F4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正常使用主观题需</a:t>
            </a:r>
            <a:r>
              <a:rPr lang="en-US" altLang="zh-CN" sz="1200">
                <a:solidFill>
                  <a:srgbClr val="F84F4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2.0</a:t>
            </a:r>
            <a:r>
              <a:rPr lang="zh-CN" altLang="en-US" sz="1200">
                <a:solidFill>
                  <a:srgbClr val="F84F4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以上版本雨课堂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3054E5A8-D82E-4962-A75D-4B94A456B6A1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t="14285"/>
          <a:stretch/>
        </p:blipFill>
        <p:spPr>
          <a:xfrm>
            <a:off x="628195" y="1700808"/>
            <a:ext cx="7760229" cy="4138815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BD12C871-A9AC-42D5-BE33-0C56A0318A36}"/>
              </a:ext>
            </a:extLst>
          </p:cNvPr>
          <p:cNvSpPr txBox="1"/>
          <p:nvPr/>
        </p:nvSpPr>
        <p:spPr>
          <a:xfrm>
            <a:off x="539552" y="692696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阅读教材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id="{FD9EBEE8-86F5-4626-B1B0-1412D6D6B3AB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0" y="0"/>
            <a:ext cx="9144000" cy="635000"/>
            <a:chOff x="0" y="0"/>
            <a:chExt cx="9144000" cy="635000"/>
          </a:xfrm>
        </p:grpSpPr>
        <p:sp>
          <p:nvSpPr>
            <p:cNvPr id="6" name="TitleBackground">
              <a:extLst>
                <a:ext uri="{FF2B5EF4-FFF2-40B4-BE49-F238E27FC236}">
                  <a16:creationId xmlns:a16="http://schemas.microsoft.com/office/drawing/2014/main" id="{725F8559-0DFB-4E25-AAD9-A099D1DEF703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0" y="0"/>
              <a:ext cx="9144000" cy="635000"/>
            </a:xfrm>
            <a:prstGeom prst="rect">
              <a:avLst/>
            </a:prstGeom>
            <a:solidFill>
              <a:srgbClr val="F6F7F8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ColorBlock">
              <a:extLst>
                <a:ext uri="{FF2B5EF4-FFF2-40B4-BE49-F238E27FC236}">
                  <a16:creationId xmlns:a16="http://schemas.microsoft.com/office/drawing/2014/main" id="{BB928930-C483-449C-A387-404DFC1349F1}"/>
                </a:ext>
              </a:extLst>
            </p:cNvPr>
            <p:cNvSpPr/>
            <p:nvPr>
              <p:custDataLst>
                <p:tags r:id="rId7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TypeText">
              <a:extLst>
                <a:ext uri="{FF2B5EF4-FFF2-40B4-BE49-F238E27FC236}">
                  <a16:creationId xmlns:a16="http://schemas.microsoft.com/office/drawing/2014/main" id="{2C51F3FB-64BA-4E4F-A6F3-5EBE13BC5B5D}"/>
                </a:ext>
              </a:extLst>
            </p:cNvPr>
            <p:cNvSpPr txBox="1"/>
            <p:nvPr>
              <p:custDataLst>
                <p:tags r:id="rId8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主观题</a:t>
              </a:r>
            </a:p>
          </p:txBody>
        </p:sp>
        <p:sp>
          <p:nvSpPr>
            <p:cNvPr id="9" name="TipText">
              <a:extLst>
                <a:ext uri="{FF2B5EF4-FFF2-40B4-BE49-F238E27FC236}">
                  <a16:creationId xmlns:a16="http://schemas.microsoft.com/office/drawing/2014/main" id="{80A99EB8-D3F7-426A-87B0-BBD2DDBDC5FE}"/>
                </a:ext>
              </a:extLst>
            </p:cNvPr>
            <p:cNvSpPr txBox="1"/>
            <p:nvPr>
              <p:custDataLst>
                <p:tags r:id="rId9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2</a:t>
              </a:r>
              <a:r>
                <a:rPr lang="zh-CN" altLang="en-US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id="{CBEB4E08-DFDA-4C0F-9670-2CF8BB4C3464}"/>
              </a:ext>
            </a:extLst>
          </p:cNvPr>
          <p:cNvPicPr>
            <a:picLocks/>
          </p:cNvPicPr>
          <p:nvPr>
            <p:custDataLst>
              <p:tags r:id="rId5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533650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39552" y="692696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电阻网络</a:t>
            </a:r>
            <a:endParaRPr lang="zh-CN" altLang="en-US" sz="3200" dirty="0"/>
          </a:p>
        </p:txBody>
      </p:sp>
      <p:sp>
        <p:nvSpPr>
          <p:cNvPr id="4" name="文本框 3"/>
          <p:cNvSpPr txBox="1"/>
          <p:nvPr/>
        </p:nvSpPr>
        <p:spPr>
          <a:xfrm>
            <a:off x="4716016" y="332656"/>
            <a:ext cx="36808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1 </a:t>
            </a:r>
            <a:r>
              <a:rPr lang="zh-CN" altLang="en-US" sz="2800" dirty="0"/>
              <a:t>电路模型及电路网络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4711" y="3933056"/>
            <a:ext cx="4543425" cy="188493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1547419"/>
            <a:ext cx="4257225" cy="25192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650462" y="1196752"/>
            <a:ext cx="3775393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/>
              <a:t>术语：</a:t>
            </a:r>
            <a:endParaRPr lang="en-US" altLang="zh-CN" sz="2800" dirty="0"/>
          </a:p>
          <a:p>
            <a:endParaRPr lang="en-US" altLang="zh-CN" sz="2800" dirty="0"/>
          </a:p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◆</a:t>
            </a:r>
            <a:r>
              <a:rPr lang="zh-CN" altLang="en-US" sz="2800" dirty="0"/>
              <a:t>节点</a:t>
            </a:r>
            <a:endParaRPr lang="en-US" altLang="zh-CN" sz="2800" dirty="0"/>
          </a:p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◆</a:t>
            </a:r>
            <a:r>
              <a:rPr lang="zh-CN" altLang="en-US" sz="2800" dirty="0"/>
              <a:t>支路（电流，电压）</a:t>
            </a:r>
            <a:endParaRPr lang="en-US" altLang="zh-CN" sz="2800" dirty="0"/>
          </a:p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◆</a:t>
            </a:r>
            <a:r>
              <a:rPr lang="zh-CN" altLang="en-US" sz="2800" dirty="0"/>
              <a:t>回路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412432" y="4449886"/>
            <a:ext cx="20794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问题：几个节点？</a:t>
            </a:r>
            <a:endParaRPr lang="en-US" altLang="zh-CN" dirty="0"/>
          </a:p>
          <a:p>
            <a:r>
              <a:rPr lang="en-US" altLang="zh-CN" dirty="0"/>
              <a:t>             </a:t>
            </a:r>
            <a:r>
              <a:rPr lang="zh-CN" altLang="en-US" dirty="0"/>
              <a:t>几个支路？</a:t>
            </a:r>
            <a:endParaRPr lang="en-US" altLang="zh-CN" dirty="0"/>
          </a:p>
          <a:p>
            <a:r>
              <a:rPr lang="en-US" altLang="zh-CN" dirty="0"/>
              <a:t>              </a:t>
            </a:r>
            <a:r>
              <a:rPr lang="zh-CN" altLang="en-US" dirty="0"/>
              <a:t>几个回路？</a:t>
            </a:r>
          </a:p>
        </p:txBody>
      </p:sp>
      <p:sp>
        <p:nvSpPr>
          <p:cNvPr id="8" name="右箭头 7"/>
          <p:cNvSpPr/>
          <p:nvPr/>
        </p:nvSpPr>
        <p:spPr>
          <a:xfrm>
            <a:off x="3419872" y="4624353"/>
            <a:ext cx="792088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07504" y="5747698"/>
            <a:ext cx="5724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注意：电路分析中，通常会选择公共参考点（节点）。</a:t>
            </a:r>
          </a:p>
        </p:txBody>
      </p:sp>
    </p:spTree>
    <p:extLst>
      <p:ext uri="{BB962C8B-B14F-4D97-AF65-F5344CB8AC3E}">
        <p14:creationId xmlns:p14="http://schemas.microsoft.com/office/powerpoint/2010/main" val="4285283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39552" y="692696"/>
            <a:ext cx="182614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/>
              <a:t>问题引入</a:t>
            </a:r>
            <a:endParaRPr lang="en-US" altLang="zh-CN" sz="3200" dirty="0"/>
          </a:p>
          <a:p>
            <a:endParaRPr lang="en-US" altLang="zh-CN" sz="3200" dirty="0"/>
          </a:p>
        </p:txBody>
      </p:sp>
      <p:sp>
        <p:nvSpPr>
          <p:cNvPr id="4" name="文本框 3"/>
          <p:cNvSpPr txBox="1"/>
          <p:nvPr/>
        </p:nvSpPr>
        <p:spPr>
          <a:xfrm>
            <a:off x="4716016" y="332656"/>
            <a:ext cx="36808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1 </a:t>
            </a:r>
            <a:r>
              <a:rPr lang="zh-CN" altLang="en-US" sz="2800" dirty="0"/>
              <a:t>电路模型及电路网络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52D1D6DF-E903-4E5C-A695-A4A0A41290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30" y="1268760"/>
            <a:ext cx="9025541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1661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39552" y="692696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基尔霍夫定律</a:t>
            </a:r>
            <a:endParaRPr lang="zh-CN" altLang="en-US" sz="3200" dirty="0"/>
          </a:p>
        </p:txBody>
      </p:sp>
      <p:sp>
        <p:nvSpPr>
          <p:cNvPr id="4" name="文本框 3"/>
          <p:cNvSpPr txBox="1"/>
          <p:nvPr/>
        </p:nvSpPr>
        <p:spPr>
          <a:xfrm>
            <a:off x="4716016" y="332656"/>
            <a:ext cx="36808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1 </a:t>
            </a:r>
            <a:r>
              <a:rPr lang="zh-CN" altLang="en-US" sz="2800" dirty="0"/>
              <a:t>电路模型及电路网络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916063"/>
            <a:ext cx="5187376" cy="23852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6176" y="2377728"/>
            <a:ext cx="1466775" cy="3484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627086" y="1245077"/>
            <a:ext cx="5153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KCL</a:t>
            </a:r>
            <a:r>
              <a:rPr lang="zh-CN" altLang="en-US" dirty="0"/>
              <a:t>：电路中流入任意节点支路电流代数和为零。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95536" y="4653136"/>
            <a:ext cx="5372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阅读</a:t>
            </a:r>
            <a:r>
              <a:rPr lang="zh-CN" altLang="en-US" dirty="0"/>
              <a:t>教材</a:t>
            </a:r>
            <a:r>
              <a:rPr lang="zh-CN" altLang="en-US" dirty="0" smtClean="0"/>
              <a:t>：</a:t>
            </a:r>
            <a:r>
              <a:rPr lang="en-US" altLang="zh-CN" dirty="0"/>
              <a:t>KCL</a:t>
            </a:r>
            <a:r>
              <a:rPr lang="zh-CN" altLang="en-US" dirty="0"/>
              <a:t>是电荷守恒的一种简单表达。</a:t>
            </a:r>
            <a:r>
              <a:rPr lang="en-US" altLang="zh-CN" dirty="0"/>
              <a:t>P634</a:t>
            </a:r>
            <a:r>
              <a:rPr lang="zh-CN" altLang="en-US" dirty="0"/>
              <a:t>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139952" y="1689100"/>
            <a:ext cx="5032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一般参考表示：电流流入节点为正，流出为负。</a:t>
            </a:r>
          </a:p>
        </p:txBody>
      </p:sp>
    </p:spTree>
    <p:extLst>
      <p:ext uri="{BB962C8B-B14F-4D97-AF65-F5344CB8AC3E}">
        <p14:creationId xmlns:p14="http://schemas.microsoft.com/office/powerpoint/2010/main" val="739375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39552" y="692696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KCL 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理解讨论</a:t>
            </a:r>
            <a:endParaRPr lang="zh-CN" altLang="en-US" sz="3200" dirty="0"/>
          </a:p>
        </p:txBody>
      </p:sp>
      <p:sp>
        <p:nvSpPr>
          <p:cNvPr id="4" name="文本框 3"/>
          <p:cNvSpPr txBox="1"/>
          <p:nvPr/>
        </p:nvSpPr>
        <p:spPr>
          <a:xfrm>
            <a:off x="4716016" y="332656"/>
            <a:ext cx="36808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1 </a:t>
            </a:r>
            <a:r>
              <a:rPr lang="zh-CN" altLang="en-US" sz="2800" dirty="0"/>
              <a:t>电路模型及电路网络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700808"/>
            <a:ext cx="5151601" cy="103626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7967" y="3160412"/>
            <a:ext cx="2396925" cy="455600"/>
          </a:xfrm>
          <a:prstGeom prst="rect">
            <a:avLst/>
          </a:prstGeom>
        </p:spPr>
      </p:pic>
      <p:sp>
        <p:nvSpPr>
          <p:cNvPr id="6" name="下箭头 5"/>
          <p:cNvSpPr/>
          <p:nvPr/>
        </p:nvSpPr>
        <p:spPr>
          <a:xfrm>
            <a:off x="3059832" y="2564904"/>
            <a:ext cx="343552" cy="5955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38900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4">
            <a:extLst>
              <a:ext uri="{FF2B5EF4-FFF2-40B4-BE49-F238E27FC236}">
                <a16:creationId xmlns:a16="http://schemas.microsoft.com/office/drawing/2014/main" id="{D3BA2148-97AC-47A3-B292-0869AA9FB633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6172200" y="6215063"/>
            <a:ext cx="1543050" cy="411480"/>
          </a:xfrm>
          <a:prstGeom prst="roundRect">
            <a:avLst/>
          </a:prstGeom>
          <a:solidFill>
            <a:srgbClr val="80808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zh-CN" altLang="en-US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作答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C1BA956B-C003-43B8-9282-4567942F3556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5849303"/>
            <a:ext cx="9144000" cy="365760"/>
          </a:xfrm>
          <a:prstGeom prst="rect">
            <a:avLst/>
          </a:prstGeom>
          <a:solidFill>
            <a:srgbClr val="FBFAEF"/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rtlCol="0" anchor="ctr" anchorCtr="1">
            <a:noAutofit/>
          </a:bodyPr>
          <a:lstStyle/>
          <a:p>
            <a:r>
              <a:rPr lang="zh-CN" altLang="en-US" sz="1200">
                <a:solidFill>
                  <a:srgbClr val="F84F4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正常使用主观题需</a:t>
            </a:r>
            <a:r>
              <a:rPr lang="en-US" altLang="zh-CN" sz="1200">
                <a:solidFill>
                  <a:srgbClr val="F84F4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2.0</a:t>
            </a:r>
            <a:r>
              <a:rPr lang="zh-CN" altLang="en-US" sz="1200">
                <a:solidFill>
                  <a:srgbClr val="F84F4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以上版本雨课堂</a:t>
            </a: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2B2AC54C-1416-41B3-8786-61B1F9FE148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888875" y="1052736"/>
            <a:ext cx="2683125" cy="1992134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id="{2C8F7447-396D-414A-8A97-9D351693266E}"/>
              </a:ext>
            </a:extLst>
          </p:cNvPr>
          <p:cNvSpPr txBox="1"/>
          <p:nvPr/>
        </p:nvSpPr>
        <p:spPr>
          <a:xfrm>
            <a:off x="6087560" y="1581696"/>
            <a:ext cx="6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求</a:t>
            </a:r>
            <a:r>
              <a:rPr lang="en-US" altLang="zh-CN" dirty="0" err="1"/>
              <a:t>i</a:t>
            </a:r>
            <a:r>
              <a:rPr lang="en-US" altLang="zh-CN" dirty="0"/>
              <a:t>=?</a:t>
            </a:r>
            <a:endParaRPr lang="zh-CN" altLang="en-US" dirty="0"/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id="{6B0D28B2-F278-47CB-B246-F88726C749B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331036" y="3307599"/>
            <a:ext cx="4006800" cy="2465600"/>
          </a:xfrm>
          <a:prstGeom prst="rect">
            <a:avLst/>
          </a:prstGeom>
        </p:spPr>
      </p:pic>
      <p:sp>
        <p:nvSpPr>
          <p:cNvPr id="21" name="文本框 20">
            <a:extLst>
              <a:ext uri="{FF2B5EF4-FFF2-40B4-BE49-F238E27FC236}">
                <a16:creationId xmlns:a16="http://schemas.microsoft.com/office/drawing/2014/main" id="{D0375F1A-0F09-4CC5-9AC3-EF9774C532A1}"/>
              </a:ext>
            </a:extLst>
          </p:cNvPr>
          <p:cNvSpPr txBox="1"/>
          <p:nvPr/>
        </p:nvSpPr>
        <p:spPr>
          <a:xfrm>
            <a:off x="6029051" y="4558179"/>
            <a:ext cx="808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求</a:t>
            </a:r>
            <a:r>
              <a:rPr lang="en-US" altLang="zh-CN" dirty="0"/>
              <a:t>i3=?</a:t>
            </a:r>
            <a:endParaRPr lang="zh-CN" altLang="en-US" dirty="0"/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id="{F84513E9-188B-42E2-968E-1AFC219BC01F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0" y="0"/>
            <a:ext cx="9144000" cy="635000"/>
            <a:chOff x="0" y="0"/>
            <a:chExt cx="9144000" cy="635000"/>
          </a:xfrm>
        </p:grpSpPr>
        <p:sp>
          <p:nvSpPr>
            <p:cNvPr id="6" name="TitleBackground">
              <a:extLst>
                <a:ext uri="{FF2B5EF4-FFF2-40B4-BE49-F238E27FC236}">
                  <a16:creationId xmlns:a16="http://schemas.microsoft.com/office/drawing/2014/main" id="{27F2D98F-C4CB-4295-A911-46CB4D25B0DB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0" y="0"/>
              <a:ext cx="9144000" cy="635000"/>
            </a:xfrm>
            <a:prstGeom prst="rect">
              <a:avLst/>
            </a:prstGeom>
            <a:solidFill>
              <a:srgbClr val="F6F7F8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ColorBlock">
              <a:extLst>
                <a:ext uri="{FF2B5EF4-FFF2-40B4-BE49-F238E27FC236}">
                  <a16:creationId xmlns:a16="http://schemas.microsoft.com/office/drawing/2014/main" id="{D5D445F1-CE91-4828-9517-DDB03750CFAE}"/>
                </a:ext>
              </a:extLst>
            </p:cNvPr>
            <p:cNvSpPr/>
            <p:nvPr>
              <p:custDataLst>
                <p:tags r:id="rId7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TypeText">
              <a:extLst>
                <a:ext uri="{FF2B5EF4-FFF2-40B4-BE49-F238E27FC236}">
                  <a16:creationId xmlns:a16="http://schemas.microsoft.com/office/drawing/2014/main" id="{FD6AFFA0-F22E-4091-94E6-7E39FB2928F2}"/>
                </a:ext>
              </a:extLst>
            </p:cNvPr>
            <p:cNvSpPr txBox="1"/>
            <p:nvPr>
              <p:custDataLst>
                <p:tags r:id="rId8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主观题</a:t>
              </a:r>
            </a:p>
          </p:txBody>
        </p:sp>
        <p:sp>
          <p:nvSpPr>
            <p:cNvPr id="9" name="TipText">
              <a:extLst>
                <a:ext uri="{FF2B5EF4-FFF2-40B4-BE49-F238E27FC236}">
                  <a16:creationId xmlns:a16="http://schemas.microsoft.com/office/drawing/2014/main" id="{12097F6D-DDBA-4E6A-9773-3EC8F06CF3F4}"/>
                </a:ext>
              </a:extLst>
            </p:cNvPr>
            <p:cNvSpPr txBox="1"/>
            <p:nvPr>
              <p:custDataLst>
                <p:tags r:id="rId9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4</a:t>
              </a:r>
              <a:r>
                <a:rPr lang="zh-CN" altLang="en-US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id="{01FF3159-FC40-4E42-8978-FDABDA0BD170}"/>
              </a:ext>
            </a:extLst>
          </p:cNvPr>
          <p:cNvPicPr>
            <a:picLocks/>
          </p:cNvPicPr>
          <p:nvPr>
            <p:custDataLst>
              <p:tags r:id="rId5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00609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39552" y="692696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电阻网络</a:t>
            </a:r>
            <a:endParaRPr lang="zh-CN" altLang="en-US" sz="3200" dirty="0"/>
          </a:p>
        </p:txBody>
      </p:sp>
      <p:sp>
        <p:nvSpPr>
          <p:cNvPr id="4" name="文本框 3"/>
          <p:cNvSpPr txBox="1"/>
          <p:nvPr/>
        </p:nvSpPr>
        <p:spPr>
          <a:xfrm>
            <a:off x="4716016" y="332656"/>
            <a:ext cx="36808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1 </a:t>
            </a:r>
            <a:r>
              <a:rPr lang="zh-CN" altLang="en-US" sz="2800" dirty="0"/>
              <a:t>电路模型及电路网络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40" y="1772816"/>
            <a:ext cx="4936951" cy="202786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4128" y="2322216"/>
            <a:ext cx="1896075" cy="464533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627086" y="1245077"/>
            <a:ext cx="5589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KVL</a:t>
            </a:r>
            <a:r>
              <a:rPr lang="zh-CN" altLang="en-US" dirty="0"/>
              <a:t>：网络中任何闭合路径上支路电压的代数和为零。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95536" y="4653136"/>
            <a:ext cx="5389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阅读</a:t>
            </a:r>
            <a:r>
              <a:rPr lang="zh-CN" altLang="en-US" dirty="0"/>
              <a:t>教材</a:t>
            </a:r>
            <a:r>
              <a:rPr lang="zh-CN" altLang="en-US" dirty="0" smtClean="0"/>
              <a:t>：</a:t>
            </a:r>
            <a:r>
              <a:rPr lang="en-US" altLang="zh-CN" dirty="0"/>
              <a:t>KVL</a:t>
            </a:r>
            <a:r>
              <a:rPr lang="zh-CN" altLang="en-US" dirty="0"/>
              <a:t>是能量守恒的一种简单表达。</a:t>
            </a:r>
            <a:r>
              <a:rPr lang="en-US" altLang="zh-CN" dirty="0"/>
              <a:t>P633</a:t>
            </a:r>
            <a:r>
              <a:rPr lang="zh-CN" altLang="en-US" dirty="0"/>
              <a:t>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076056" y="3429000"/>
            <a:ext cx="4108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注意：回路方向与支路电压正负关系。</a:t>
            </a:r>
          </a:p>
        </p:txBody>
      </p:sp>
    </p:spTree>
    <p:extLst>
      <p:ext uri="{BB962C8B-B14F-4D97-AF65-F5344CB8AC3E}">
        <p14:creationId xmlns:p14="http://schemas.microsoft.com/office/powerpoint/2010/main" val="29139742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39552" y="692696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KVL 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理解讨论</a:t>
            </a:r>
            <a:endParaRPr lang="zh-CN" altLang="en-US" sz="3200" dirty="0"/>
          </a:p>
        </p:txBody>
      </p:sp>
      <p:sp>
        <p:nvSpPr>
          <p:cNvPr id="4" name="文本框 3"/>
          <p:cNvSpPr txBox="1"/>
          <p:nvPr/>
        </p:nvSpPr>
        <p:spPr>
          <a:xfrm>
            <a:off x="4716016" y="332656"/>
            <a:ext cx="36808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1 </a:t>
            </a:r>
            <a:r>
              <a:rPr lang="zh-CN" altLang="en-US" sz="2800" dirty="0"/>
              <a:t>电路模型及电路网络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494345"/>
            <a:ext cx="2289600" cy="3332134"/>
          </a:xfrm>
          <a:prstGeom prst="rect">
            <a:avLst/>
          </a:prstGeom>
        </p:spPr>
      </p:pic>
      <p:sp>
        <p:nvSpPr>
          <p:cNvPr id="10" name="右箭头 9"/>
          <p:cNvSpPr/>
          <p:nvPr/>
        </p:nvSpPr>
        <p:spPr>
          <a:xfrm>
            <a:off x="2843808" y="2996952"/>
            <a:ext cx="792088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5976" y="2875096"/>
            <a:ext cx="2647350" cy="5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4388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39552" y="692696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KVL 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理解讨论</a:t>
            </a:r>
            <a:endParaRPr lang="zh-CN" altLang="en-US" sz="3200" dirty="0"/>
          </a:p>
        </p:txBody>
      </p:sp>
      <p:sp>
        <p:nvSpPr>
          <p:cNvPr id="4" name="文本框 3"/>
          <p:cNvSpPr txBox="1"/>
          <p:nvPr/>
        </p:nvSpPr>
        <p:spPr>
          <a:xfrm>
            <a:off x="4716016" y="332656"/>
            <a:ext cx="36808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1 </a:t>
            </a:r>
            <a:r>
              <a:rPr lang="zh-CN" altLang="en-US" sz="2800" dirty="0"/>
              <a:t>电路模型及电路网络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076056" y="2060848"/>
            <a:ext cx="318548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节点个数？</a:t>
            </a:r>
            <a:endParaRPr lang="en-US" altLang="zh-CN" dirty="0"/>
          </a:p>
          <a:p>
            <a:r>
              <a:rPr lang="zh-CN" altLang="en-US" dirty="0"/>
              <a:t>支路个数？</a:t>
            </a:r>
            <a:endParaRPr lang="en-US" altLang="zh-CN" dirty="0"/>
          </a:p>
          <a:p>
            <a:r>
              <a:rPr lang="zh-CN" altLang="en-US" dirty="0"/>
              <a:t>列出</a:t>
            </a:r>
            <a:r>
              <a:rPr lang="en-US" altLang="zh-CN" dirty="0"/>
              <a:t>KVL</a:t>
            </a:r>
            <a:r>
              <a:rPr lang="zh-CN" altLang="en-US" dirty="0"/>
              <a:t>方程？</a:t>
            </a:r>
            <a:endParaRPr lang="en-US" altLang="zh-CN" dirty="0"/>
          </a:p>
          <a:p>
            <a:r>
              <a:rPr lang="zh-CN" altLang="en-US" dirty="0"/>
              <a:t>可以列出独立方程回路个数？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484784"/>
            <a:ext cx="3649050" cy="3555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7519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4">
            <a:extLst>
              <a:ext uri="{FF2B5EF4-FFF2-40B4-BE49-F238E27FC236}">
                <a16:creationId xmlns:a16="http://schemas.microsoft.com/office/drawing/2014/main" id="{79C63DE8-A97C-4F7B-9195-5D5DE59F5073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6172200" y="6215063"/>
            <a:ext cx="1543050" cy="411480"/>
          </a:xfrm>
          <a:prstGeom prst="roundRect">
            <a:avLst/>
          </a:prstGeom>
          <a:solidFill>
            <a:srgbClr val="80808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zh-CN" altLang="en-US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作答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F2234207-BC9F-472D-B157-CA3C678F3CEC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5849303"/>
            <a:ext cx="9144000" cy="365760"/>
          </a:xfrm>
          <a:prstGeom prst="rect">
            <a:avLst/>
          </a:prstGeom>
          <a:solidFill>
            <a:srgbClr val="FBFAEF"/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rtlCol="0" anchor="ctr" anchorCtr="1">
            <a:noAutofit/>
          </a:bodyPr>
          <a:lstStyle/>
          <a:p>
            <a:r>
              <a:rPr lang="zh-CN" altLang="en-US" sz="1200">
                <a:solidFill>
                  <a:srgbClr val="F84F4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正常使用主观题需</a:t>
            </a:r>
            <a:r>
              <a:rPr lang="en-US" altLang="zh-CN" sz="1200">
                <a:solidFill>
                  <a:srgbClr val="F84F4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2.0</a:t>
            </a:r>
            <a:r>
              <a:rPr lang="zh-CN" altLang="en-US" sz="1200">
                <a:solidFill>
                  <a:srgbClr val="F84F4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以上版本雨课堂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B29337AF-24EE-4082-A41B-4FBD231EE995}"/>
              </a:ext>
            </a:extLst>
          </p:cNvPr>
          <p:cNvSpPr txBox="1"/>
          <p:nvPr/>
        </p:nvSpPr>
        <p:spPr>
          <a:xfrm>
            <a:off x="5783311" y="1844824"/>
            <a:ext cx="777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求</a:t>
            </a:r>
            <a:r>
              <a:rPr lang="en-US" altLang="zh-CN" dirty="0"/>
              <a:t>V</a:t>
            </a:r>
            <a:r>
              <a:rPr lang="zh-CN" altLang="en-US" dirty="0"/>
              <a:t>？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CFD04113-0A91-4303-B717-9C3E127008B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835696" y="642937"/>
            <a:ext cx="1788750" cy="2662134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C49404A3-C227-47D4-9843-4B0A7C422792}"/>
              </a:ext>
            </a:extLst>
          </p:cNvPr>
          <p:cNvSpPr txBox="1"/>
          <p:nvPr/>
        </p:nvSpPr>
        <p:spPr>
          <a:xfrm>
            <a:off x="5485153" y="4581866"/>
            <a:ext cx="1374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求</a:t>
            </a:r>
            <a:r>
              <a:rPr lang="en-US" altLang="zh-CN" dirty="0"/>
              <a:t>V1</a:t>
            </a:r>
            <a:r>
              <a:rPr lang="zh-CN" altLang="en-US" dirty="0"/>
              <a:t>和</a:t>
            </a:r>
            <a:r>
              <a:rPr lang="en-US" altLang="zh-CN" dirty="0"/>
              <a:t>V2</a:t>
            </a:r>
            <a:r>
              <a:rPr lang="zh-CN" altLang="en-US" dirty="0"/>
              <a:t>？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5C923E3F-BD5D-4FD2-ACF5-B2B5538A035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11560" y="3495521"/>
            <a:ext cx="4221450" cy="2376267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:a16="http://schemas.microsoft.com/office/drawing/2014/main" id="{03D76C50-5F56-47E1-A486-4E79FA2739A3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0" y="0"/>
            <a:ext cx="9144000" cy="635000"/>
            <a:chOff x="0" y="0"/>
            <a:chExt cx="9144000" cy="635000"/>
          </a:xfrm>
        </p:grpSpPr>
        <p:sp>
          <p:nvSpPr>
            <p:cNvPr id="6" name="TitleBackground">
              <a:extLst>
                <a:ext uri="{FF2B5EF4-FFF2-40B4-BE49-F238E27FC236}">
                  <a16:creationId xmlns:a16="http://schemas.microsoft.com/office/drawing/2014/main" id="{16960ACA-8570-4521-8A6F-24575D696CAD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0" y="0"/>
              <a:ext cx="9144000" cy="635000"/>
            </a:xfrm>
            <a:prstGeom prst="rect">
              <a:avLst/>
            </a:prstGeom>
            <a:solidFill>
              <a:srgbClr val="F6F7F8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ColorBlock">
              <a:extLst>
                <a:ext uri="{FF2B5EF4-FFF2-40B4-BE49-F238E27FC236}">
                  <a16:creationId xmlns:a16="http://schemas.microsoft.com/office/drawing/2014/main" id="{D2FC144F-BA7A-4368-87CD-E2691F6DD717}"/>
                </a:ext>
              </a:extLst>
            </p:cNvPr>
            <p:cNvSpPr/>
            <p:nvPr>
              <p:custDataLst>
                <p:tags r:id="rId7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TypeText">
              <a:extLst>
                <a:ext uri="{FF2B5EF4-FFF2-40B4-BE49-F238E27FC236}">
                  <a16:creationId xmlns:a16="http://schemas.microsoft.com/office/drawing/2014/main" id="{A30CA081-152A-47C8-A28A-BD8F922B9044}"/>
                </a:ext>
              </a:extLst>
            </p:cNvPr>
            <p:cNvSpPr txBox="1"/>
            <p:nvPr>
              <p:custDataLst>
                <p:tags r:id="rId8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主观题</a:t>
              </a:r>
            </a:p>
          </p:txBody>
        </p:sp>
        <p:sp>
          <p:nvSpPr>
            <p:cNvPr id="9" name="TipText">
              <a:extLst>
                <a:ext uri="{FF2B5EF4-FFF2-40B4-BE49-F238E27FC236}">
                  <a16:creationId xmlns:a16="http://schemas.microsoft.com/office/drawing/2014/main" id="{7BEF94E8-AFE1-4C24-823B-44EE4A3332EA}"/>
                </a:ext>
              </a:extLst>
            </p:cNvPr>
            <p:cNvSpPr txBox="1"/>
            <p:nvPr>
              <p:custDataLst>
                <p:tags r:id="rId9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4</a:t>
              </a:r>
              <a:r>
                <a:rPr lang="zh-CN" altLang="en-US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id="{167DA1C7-07B0-473C-A8DA-5682C6D740B9}"/>
              </a:ext>
            </a:extLst>
          </p:cNvPr>
          <p:cNvPicPr>
            <a:picLocks/>
          </p:cNvPicPr>
          <p:nvPr>
            <p:custDataLst>
              <p:tags r:id="rId5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521020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39552" y="692696"/>
            <a:ext cx="4698722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电路分析基本方法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200" dirty="0"/>
              <a:t>两类方程</a:t>
            </a:r>
            <a:endParaRPr lang="en-US" altLang="zh-CN" sz="3200" dirty="0"/>
          </a:p>
          <a:p>
            <a:endParaRPr lang="en-US" altLang="zh-CN" sz="3200" dirty="0"/>
          </a:p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◆</a:t>
            </a:r>
            <a:r>
              <a:rPr lang="zh-CN" altLang="en-US" sz="3200" dirty="0"/>
              <a:t>元件定律（元件约束）</a:t>
            </a:r>
            <a:endParaRPr lang="en-US" altLang="zh-CN" sz="3200" dirty="0"/>
          </a:p>
          <a:p>
            <a:endParaRPr lang="en-US" altLang="zh-CN" sz="3200" dirty="0"/>
          </a:p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◆ </a:t>
            </a:r>
            <a:r>
              <a:rPr lang="en-US" altLang="zh-CN" sz="3200" dirty="0"/>
              <a:t>KCL</a:t>
            </a:r>
            <a:r>
              <a:rPr lang="zh-CN" altLang="en-US" sz="3200" dirty="0"/>
              <a:t>、</a:t>
            </a:r>
            <a:r>
              <a:rPr lang="en-US" altLang="zh-CN" sz="3200" dirty="0"/>
              <a:t>KVL</a:t>
            </a:r>
            <a:endParaRPr lang="zh-CN" altLang="en-US" sz="3200" dirty="0"/>
          </a:p>
        </p:txBody>
      </p:sp>
      <p:sp>
        <p:nvSpPr>
          <p:cNvPr id="4" name="文本框 3"/>
          <p:cNvSpPr txBox="1"/>
          <p:nvPr/>
        </p:nvSpPr>
        <p:spPr>
          <a:xfrm>
            <a:off x="4716016" y="332656"/>
            <a:ext cx="36808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1 </a:t>
            </a:r>
            <a:r>
              <a:rPr lang="zh-CN" altLang="en-US" sz="2800" dirty="0"/>
              <a:t>电路模型及电路网络</a:t>
            </a:r>
          </a:p>
        </p:txBody>
      </p:sp>
    </p:spTree>
    <p:extLst>
      <p:ext uri="{BB962C8B-B14F-4D97-AF65-F5344CB8AC3E}">
        <p14:creationId xmlns:p14="http://schemas.microsoft.com/office/powerpoint/2010/main" val="142856867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39552" y="692696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电路基本分析方法</a:t>
            </a:r>
            <a:endParaRPr lang="zh-CN" altLang="en-US" sz="3200" dirty="0"/>
          </a:p>
        </p:txBody>
      </p:sp>
      <p:sp>
        <p:nvSpPr>
          <p:cNvPr id="4" name="文本框 3"/>
          <p:cNvSpPr txBox="1"/>
          <p:nvPr/>
        </p:nvSpPr>
        <p:spPr>
          <a:xfrm>
            <a:off x="4716016" y="332656"/>
            <a:ext cx="36808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1 </a:t>
            </a:r>
            <a:r>
              <a:rPr lang="zh-CN" altLang="en-US" sz="2800" dirty="0"/>
              <a:t>电路模型及电路网络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844824"/>
            <a:ext cx="2468475" cy="1375733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6588224" y="1409305"/>
            <a:ext cx="1261884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/>
              <a:t>讨论：</a:t>
            </a:r>
            <a:endParaRPr lang="en-US" altLang="zh-CN" sz="2800" dirty="0"/>
          </a:p>
          <a:p>
            <a:r>
              <a:rPr lang="en-US" altLang="zh-CN" sz="2800" dirty="0"/>
              <a:t>V=?</a:t>
            </a:r>
          </a:p>
          <a:p>
            <a:r>
              <a:rPr lang="zh-CN" altLang="en-US" sz="2800" dirty="0"/>
              <a:t>支路</a:t>
            </a:r>
            <a:endParaRPr lang="en-US" altLang="zh-CN" sz="2800" dirty="0"/>
          </a:p>
          <a:p>
            <a:r>
              <a:rPr lang="zh-CN" altLang="en-US" sz="2800" dirty="0"/>
              <a:t>节点</a:t>
            </a:r>
            <a:endParaRPr lang="en-US" altLang="zh-CN" sz="2800" dirty="0"/>
          </a:p>
          <a:p>
            <a:r>
              <a:rPr lang="zh-CN" altLang="en-US" sz="2800" dirty="0"/>
              <a:t>回路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56340" y="3429000"/>
            <a:ext cx="592982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/>
              <a:t>进一步讨论：</a:t>
            </a:r>
            <a:endParaRPr lang="en-US" altLang="zh-CN" sz="2800" dirty="0"/>
          </a:p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◆</a:t>
            </a:r>
            <a:r>
              <a:rPr lang="zh-CN" altLang="en-US" sz="2800" dirty="0"/>
              <a:t>电流源上电压与外电路关系？</a:t>
            </a:r>
            <a:endParaRPr lang="en-US" altLang="zh-CN" sz="2800" dirty="0"/>
          </a:p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◆</a:t>
            </a:r>
            <a:r>
              <a:rPr lang="zh-CN" altLang="en-US" sz="2800" dirty="0"/>
              <a:t>能量关系（电流源与电阻上能量）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85663" y="5022438"/>
            <a:ext cx="377539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阅读教材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参考资料：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PP41—PP53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41368992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39552" y="692696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电路基本分析方法</a:t>
            </a:r>
            <a:endParaRPr lang="zh-CN" altLang="en-US" sz="3200" dirty="0"/>
          </a:p>
        </p:txBody>
      </p:sp>
      <p:sp>
        <p:nvSpPr>
          <p:cNvPr id="4" name="文本框 3"/>
          <p:cNvSpPr txBox="1"/>
          <p:nvPr/>
        </p:nvSpPr>
        <p:spPr>
          <a:xfrm>
            <a:off x="4716016" y="332656"/>
            <a:ext cx="36808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1 </a:t>
            </a:r>
            <a:r>
              <a:rPr lang="zh-CN" altLang="en-US" sz="2800" dirty="0"/>
              <a:t>电路模型及电路网络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51520" y="1700808"/>
            <a:ext cx="808426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阅读讨论：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分析如下两个电路利用什么特点？（串联，并联）</a:t>
            </a:r>
            <a:endParaRPr lang="zh-CN" altLang="en-US" sz="280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3107135"/>
            <a:ext cx="4006800" cy="28408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8064" y="4005064"/>
            <a:ext cx="2647350" cy="142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639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23528" y="908720"/>
            <a:ext cx="8802410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/>
              <a:t>基本概念：</a:t>
            </a:r>
            <a:endParaRPr lang="en-US" altLang="zh-CN" sz="3200" dirty="0"/>
          </a:p>
          <a:p>
            <a:endParaRPr lang="en-US" altLang="zh-CN" sz="3200" dirty="0"/>
          </a:p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◆</a:t>
            </a:r>
            <a:r>
              <a:rPr lang="zh-CN" altLang="en-US" sz="3200" dirty="0"/>
              <a:t>电路：由理想导线连接各种电路元件的集合。</a:t>
            </a:r>
            <a:endParaRPr lang="en-US" altLang="zh-CN" sz="3200" dirty="0"/>
          </a:p>
          <a:p>
            <a:endParaRPr lang="en-US" altLang="zh-CN" sz="3200" dirty="0"/>
          </a:p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◆</a:t>
            </a:r>
            <a:r>
              <a:rPr lang="zh-CN" altLang="en-US" sz="3200" dirty="0"/>
              <a:t>电子电路主要完成电子信息传输处理等功能。</a:t>
            </a:r>
            <a:endParaRPr lang="en-US" altLang="zh-CN" sz="3200" dirty="0"/>
          </a:p>
          <a:p>
            <a:endParaRPr lang="en-US" altLang="zh-CN" sz="3200" dirty="0"/>
          </a:p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◆</a:t>
            </a:r>
            <a:r>
              <a:rPr lang="zh-CN" altLang="en-US" sz="3200" dirty="0"/>
              <a:t>电子电路主要对信号幅度（放大等）、频率</a:t>
            </a:r>
            <a:endParaRPr lang="en-US" altLang="zh-CN" sz="3200" dirty="0"/>
          </a:p>
          <a:p>
            <a:r>
              <a:rPr lang="en-US" altLang="zh-CN" sz="3200" dirty="0"/>
              <a:t>    </a:t>
            </a:r>
            <a:r>
              <a:rPr lang="zh-CN" altLang="en-US" sz="3200" dirty="0"/>
              <a:t>（选择性）、相位（移相等）信息进行处理</a:t>
            </a:r>
            <a:endParaRPr lang="en-US" altLang="zh-CN" sz="3200" dirty="0"/>
          </a:p>
        </p:txBody>
      </p:sp>
      <p:sp>
        <p:nvSpPr>
          <p:cNvPr id="4" name="文本框 3"/>
          <p:cNvSpPr txBox="1"/>
          <p:nvPr/>
        </p:nvSpPr>
        <p:spPr>
          <a:xfrm>
            <a:off x="5220072" y="188640"/>
            <a:ext cx="36808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1 </a:t>
            </a:r>
            <a:r>
              <a:rPr lang="zh-CN" altLang="en-US" sz="2800" dirty="0"/>
              <a:t>电路模型及电路网络</a:t>
            </a:r>
          </a:p>
        </p:txBody>
      </p:sp>
    </p:spTree>
    <p:extLst>
      <p:ext uri="{BB962C8B-B14F-4D97-AF65-F5344CB8AC3E}">
        <p14:creationId xmlns:p14="http://schemas.microsoft.com/office/powerpoint/2010/main" val="139262005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39552" y="692696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电路基本分析方法</a:t>
            </a:r>
            <a:endParaRPr lang="zh-CN" altLang="en-US" sz="3200" dirty="0"/>
          </a:p>
        </p:txBody>
      </p:sp>
      <p:sp>
        <p:nvSpPr>
          <p:cNvPr id="4" name="文本框 3"/>
          <p:cNvSpPr txBox="1"/>
          <p:nvPr/>
        </p:nvSpPr>
        <p:spPr>
          <a:xfrm>
            <a:off x="4716016" y="332656"/>
            <a:ext cx="36808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1 </a:t>
            </a:r>
            <a:r>
              <a:rPr lang="zh-CN" altLang="en-US" sz="2800" dirty="0"/>
              <a:t>电路模型及电路网络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513898"/>
            <a:ext cx="5362575" cy="265747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95536" y="4673079"/>
            <a:ext cx="808426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/>
              <a:t>分析各个元件的电压电流？并验证是否能量守恒？</a:t>
            </a:r>
            <a:endParaRPr lang="en-US" altLang="zh-CN" sz="2800" dirty="0"/>
          </a:p>
          <a:p>
            <a:endParaRPr lang="en-US" altLang="zh-CN" sz="2800" dirty="0"/>
          </a:p>
          <a:p>
            <a:r>
              <a:rPr lang="zh-CN" altLang="en-US" sz="2800" dirty="0"/>
              <a:t>重点：理解根据两类约束列写方程。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6103" y="1556792"/>
            <a:ext cx="3362850" cy="2429867"/>
          </a:xfrm>
          <a:prstGeom prst="rect">
            <a:avLst/>
          </a:prstGeom>
        </p:spPr>
      </p:pic>
      <p:sp>
        <p:nvSpPr>
          <p:cNvPr id="7" name="右箭头 6"/>
          <p:cNvSpPr/>
          <p:nvPr/>
        </p:nvSpPr>
        <p:spPr>
          <a:xfrm>
            <a:off x="5796136" y="3356992"/>
            <a:ext cx="760288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223794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07504" y="692696"/>
            <a:ext cx="859722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电路基本分析方法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—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步骤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）根据关联变量约定指定支路变量（随意）</a:t>
            </a:r>
            <a:endParaRPr lang="zh-CN" altLang="en-US" sz="3200" dirty="0"/>
          </a:p>
        </p:txBody>
      </p:sp>
      <p:sp>
        <p:nvSpPr>
          <p:cNvPr id="4" name="文本框 3"/>
          <p:cNvSpPr txBox="1"/>
          <p:nvPr/>
        </p:nvSpPr>
        <p:spPr>
          <a:xfrm>
            <a:off x="4716016" y="332656"/>
            <a:ext cx="36808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1 </a:t>
            </a:r>
            <a:r>
              <a:rPr lang="zh-CN" altLang="en-US" sz="2800" dirty="0"/>
              <a:t>电路模型及电路网络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2492896"/>
            <a:ext cx="5362575" cy="265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52458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51520" y="594266"/>
            <a:ext cx="490390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电路基本分析方法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）器件约束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—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元件定理</a:t>
            </a:r>
            <a:endParaRPr lang="zh-CN" altLang="en-US" sz="3200" dirty="0"/>
          </a:p>
        </p:txBody>
      </p:sp>
      <p:sp>
        <p:nvSpPr>
          <p:cNvPr id="4" name="文本框 3"/>
          <p:cNvSpPr txBox="1"/>
          <p:nvPr/>
        </p:nvSpPr>
        <p:spPr>
          <a:xfrm>
            <a:off x="4716016" y="332656"/>
            <a:ext cx="36808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1 </a:t>
            </a:r>
            <a:r>
              <a:rPr lang="zh-CN" altLang="en-US" sz="2800" dirty="0"/>
              <a:t>电路模型及电路网络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296" y="2708920"/>
            <a:ext cx="5362575" cy="265747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0192" y="2708920"/>
            <a:ext cx="1076325" cy="196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42952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39552" y="692696"/>
            <a:ext cx="346761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电路基本分析方法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KVL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方程</a:t>
            </a:r>
            <a:endParaRPr lang="zh-CN" altLang="en-US" sz="3200" dirty="0"/>
          </a:p>
        </p:txBody>
      </p:sp>
      <p:sp>
        <p:nvSpPr>
          <p:cNvPr id="4" name="文本框 3"/>
          <p:cNvSpPr txBox="1"/>
          <p:nvPr/>
        </p:nvSpPr>
        <p:spPr>
          <a:xfrm>
            <a:off x="4716016" y="332656"/>
            <a:ext cx="36808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1 </a:t>
            </a:r>
            <a:r>
              <a:rPr lang="zh-CN" altLang="en-US" sz="2800" dirty="0"/>
              <a:t>电路模型及电路网络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2492896"/>
            <a:ext cx="4364550" cy="185813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0112" y="2924944"/>
            <a:ext cx="2039175" cy="768267"/>
          </a:xfrm>
          <a:prstGeom prst="rect">
            <a:avLst/>
          </a:prstGeom>
        </p:spPr>
      </p:pic>
      <p:sp>
        <p:nvSpPr>
          <p:cNvPr id="6" name="右箭头 5"/>
          <p:cNvSpPr/>
          <p:nvPr/>
        </p:nvSpPr>
        <p:spPr>
          <a:xfrm>
            <a:off x="5004048" y="3140968"/>
            <a:ext cx="504056" cy="2809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755576" y="5085184"/>
            <a:ext cx="5262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讨论：是否还能选取其它回路？结果有什么区别？</a:t>
            </a:r>
          </a:p>
        </p:txBody>
      </p:sp>
    </p:spTree>
    <p:extLst>
      <p:ext uri="{BB962C8B-B14F-4D97-AF65-F5344CB8AC3E}">
        <p14:creationId xmlns:p14="http://schemas.microsoft.com/office/powerpoint/2010/main" val="409844722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39552" y="692696"/>
            <a:ext cx="346761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电路基本分析方法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KCL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方程</a:t>
            </a:r>
            <a:endParaRPr lang="zh-CN" altLang="en-US" sz="3200" dirty="0"/>
          </a:p>
        </p:txBody>
      </p:sp>
      <p:sp>
        <p:nvSpPr>
          <p:cNvPr id="4" name="文本框 3"/>
          <p:cNvSpPr txBox="1"/>
          <p:nvPr/>
        </p:nvSpPr>
        <p:spPr>
          <a:xfrm>
            <a:off x="4716016" y="332656"/>
            <a:ext cx="36808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1 </a:t>
            </a:r>
            <a:r>
              <a:rPr lang="zh-CN" altLang="en-US" sz="2800" dirty="0"/>
              <a:t>电路模型及电路网络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499992" y="2708920"/>
            <a:ext cx="763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节点</a:t>
            </a:r>
            <a:r>
              <a:rPr lang="en-US" altLang="zh-CN" dirty="0"/>
              <a:t>1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372" y="2420888"/>
            <a:ext cx="3183975" cy="224226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6136" y="2746917"/>
            <a:ext cx="1287900" cy="312667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522460" y="3357355"/>
            <a:ext cx="763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节点</a:t>
            </a:r>
            <a:r>
              <a:rPr lang="en-US" altLang="zh-CN" dirty="0"/>
              <a:t>2</a:t>
            </a:r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4522459" y="4005790"/>
            <a:ext cx="763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节点</a:t>
            </a:r>
            <a:r>
              <a:rPr lang="en-US" altLang="zh-CN" dirty="0"/>
              <a:t>3</a:t>
            </a:r>
            <a:endParaRPr lang="zh-CN" altLang="en-US" dirty="0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3599" y="3288954"/>
            <a:ext cx="1645650" cy="43773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21348" y="4035693"/>
            <a:ext cx="1037475" cy="357333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259632" y="5085184"/>
            <a:ext cx="47468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注意</a:t>
            </a:r>
            <a:r>
              <a:rPr lang="zh-CN" altLang="en-US" dirty="0">
                <a:sym typeface="Wingdings" panose="05000000000000000000" pitchFamily="2" charset="2"/>
              </a:rPr>
              <a:t>（</a:t>
            </a:r>
            <a:r>
              <a:rPr lang="en-US" altLang="zh-CN" dirty="0">
                <a:sym typeface="Wingdings" panose="05000000000000000000" pitchFamily="2" charset="2"/>
              </a:rPr>
              <a:t>1</a:t>
            </a:r>
            <a:r>
              <a:rPr lang="zh-CN" altLang="en-US" dirty="0">
                <a:sym typeface="Wingdings" panose="05000000000000000000" pitchFamily="2" charset="2"/>
              </a:rPr>
              <a:t>）原图节点</a:t>
            </a:r>
            <a:r>
              <a:rPr lang="en-US" altLang="zh-CN" dirty="0">
                <a:sym typeface="Wingdings" panose="05000000000000000000" pitchFamily="2" charset="2"/>
              </a:rPr>
              <a:t>4</a:t>
            </a:r>
            <a:r>
              <a:rPr lang="zh-CN" altLang="en-US" dirty="0">
                <a:sym typeface="Wingdings" panose="05000000000000000000" pitchFamily="2" charset="2"/>
              </a:rPr>
              <a:t>，</a:t>
            </a:r>
            <a:r>
              <a:rPr lang="en-US" altLang="zh-CN" dirty="0">
                <a:sym typeface="Wingdings" panose="05000000000000000000" pitchFamily="2" charset="2"/>
              </a:rPr>
              <a:t>5</a:t>
            </a:r>
            <a:r>
              <a:rPr lang="zh-CN" altLang="en-US" dirty="0">
                <a:sym typeface="Wingdings" panose="05000000000000000000" pitchFamily="2" charset="2"/>
              </a:rPr>
              <a:t>，</a:t>
            </a:r>
            <a:r>
              <a:rPr lang="en-US" altLang="zh-CN" dirty="0">
                <a:sym typeface="Wingdings" panose="05000000000000000000" pitchFamily="2" charset="2"/>
              </a:rPr>
              <a:t>6 </a:t>
            </a:r>
            <a:r>
              <a:rPr lang="zh-CN" altLang="en-US" dirty="0">
                <a:sym typeface="Wingdings" panose="05000000000000000000" pitchFamily="2" charset="2"/>
              </a:rPr>
              <a:t>与合并成节点</a:t>
            </a:r>
            <a:r>
              <a:rPr lang="en-US" altLang="zh-CN" dirty="0">
                <a:sym typeface="Wingdings" panose="05000000000000000000" pitchFamily="2" charset="2"/>
              </a:rPr>
              <a:t>4</a:t>
            </a:r>
            <a:r>
              <a:rPr lang="zh-CN" altLang="en-US" dirty="0">
                <a:sym typeface="Wingdings" panose="05000000000000000000" pitchFamily="2" charset="2"/>
              </a:rPr>
              <a:t>；</a:t>
            </a:r>
            <a:endParaRPr lang="en-US" altLang="zh-CN" dirty="0">
              <a:sym typeface="Wingdings" panose="05000000000000000000" pitchFamily="2" charset="2"/>
            </a:endParaRPr>
          </a:p>
          <a:p>
            <a:r>
              <a:rPr lang="en-US" altLang="zh-CN" dirty="0">
                <a:sym typeface="Wingdings" panose="05000000000000000000" pitchFamily="2" charset="2"/>
              </a:rPr>
              <a:t>          </a:t>
            </a:r>
            <a:r>
              <a:rPr lang="zh-CN" altLang="en-US" dirty="0">
                <a:sym typeface="Wingdings" panose="05000000000000000000" pitchFamily="2" charset="2"/>
              </a:rPr>
              <a:t>（</a:t>
            </a:r>
            <a:r>
              <a:rPr lang="en-US" altLang="zh-CN" dirty="0">
                <a:sym typeface="Wingdings" panose="05000000000000000000" pitchFamily="2" charset="2"/>
              </a:rPr>
              <a:t>2</a:t>
            </a:r>
            <a:r>
              <a:rPr lang="zh-CN" altLang="en-US" dirty="0">
                <a:sym typeface="Wingdings" panose="05000000000000000000" pitchFamily="2" charset="2"/>
              </a:rPr>
              <a:t>）是否需要再列节点</a:t>
            </a:r>
            <a:r>
              <a:rPr lang="en-US" altLang="zh-CN" dirty="0">
                <a:sym typeface="Wingdings" panose="05000000000000000000" pitchFamily="2" charset="2"/>
              </a:rPr>
              <a:t>4</a:t>
            </a:r>
            <a:r>
              <a:rPr lang="zh-CN" altLang="en-US" dirty="0">
                <a:sym typeface="Wingdings" panose="05000000000000000000" pitchFamily="2" charset="2"/>
              </a:rPr>
              <a:t>方程？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6703761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39552" y="692696"/>
            <a:ext cx="79816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电路基本分析方法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经过整理可以得到方程组（支路电流变量）</a:t>
            </a:r>
            <a:endParaRPr lang="zh-CN" altLang="en-US" sz="3200" dirty="0"/>
          </a:p>
        </p:txBody>
      </p:sp>
      <p:sp>
        <p:nvSpPr>
          <p:cNvPr id="4" name="文本框 3"/>
          <p:cNvSpPr txBox="1"/>
          <p:nvPr/>
        </p:nvSpPr>
        <p:spPr>
          <a:xfrm>
            <a:off x="4716016" y="332656"/>
            <a:ext cx="36808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1 </a:t>
            </a:r>
            <a:r>
              <a:rPr lang="zh-CN" altLang="en-US" sz="2800" dirty="0"/>
              <a:t>电路模型及电路网络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本框 1"/>
              <p:cNvSpPr txBox="1"/>
              <p:nvPr/>
            </p:nvSpPr>
            <p:spPr>
              <a:xfrm>
                <a:off x="827584" y="2564904"/>
                <a:ext cx="163474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" name="文本框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2564904"/>
                <a:ext cx="1634743" cy="276999"/>
              </a:xfrm>
              <a:prstGeom prst="rect">
                <a:avLst/>
              </a:prstGeom>
              <a:blipFill>
                <a:blip r:embed="rId2"/>
                <a:stretch>
                  <a:fillRect l="-3358" r="-2612" b="-1555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/>
              <p:cNvSpPr txBox="1"/>
              <p:nvPr/>
            </p:nvSpPr>
            <p:spPr>
              <a:xfrm>
                <a:off x="827583" y="3144451"/>
                <a:ext cx="235301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5" name="文本框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3" y="3144451"/>
                <a:ext cx="2353016" cy="276999"/>
              </a:xfrm>
              <a:prstGeom prst="rect">
                <a:avLst/>
              </a:prstGeom>
              <a:blipFill>
                <a:blip r:embed="rId3"/>
                <a:stretch>
                  <a:fillRect l="-1554" r="-1295" b="-1555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/>
              <p:cNvSpPr txBox="1"/>
              <p:nvPr/>
            </p:nvSpPr>
            <p:spPr>
              <a:xfrm>
                <a:off x="836526" y="3667522"/>
                <a:ext cx="111504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6" name="文本框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6526" y="3667522"/>
                <a:ext cx="1115049" cy="276999"/>
              </a:xfrm>
              <a:prstGeom prst="rect">
                <a:avLst/>
              </a:prstGeom>
              <a:blipFill>
                <a:blip r:embed="rId4"/>
                <a:stretch>
                  <a:fillRect l="-4918" r="-4918" b="-177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/>
              <p:cNvSpPr txBox="1"/>
              <p:nvPr/>
            </p:nvSpPr>
            <p:spPr>
              <a:xfrm>
                <a:off x="872994" y="4165045"/>
                <a:ext cx="157184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7" name="文本框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2994" y="4165045"/>
                <a:ext cx="1571841" cy="276999"/>
              </a:xfrm>
              <a:prstGeom prst="rect">
                <a:avLst/>
              </a:prstGeom>
              <a:blipFill>
                <a:blip r:embed="rId5"/>
                <a:stretch>
                  <a:fillRect l="-3101" r="-3101" b="-152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/>
              <p:cNvSpPr txBox="1"/>
              <p:nvPr/>
            </p:nvSpPr>
            <p:spPr>
              <a:xfrm>
                <a:off x="904329" y="4662568"/>
                <a:ext cx="112037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9" name="文本框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4329" y="4662568"/>
                <a:ext cx="1120370" cy="276999"/>
              </a:xfrm>
              <a:prstGeom prst="rect">
                <a:avLst/>
              </a:prstGeom>
              <a:blipFill>
                <a:blip r:embed="rId6"/>
                <a:stretch>
                  <a:fillRect l="-4891" r="-4891" b="-1555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文本框 9"/>
          <p:cNvSpPr txBox="1"/>
          <p:nvPr/>
        </p:nvSpPr>
        <p:spPr>
          <a:xfrm>
            <a:off x="683568" y="5373216"/>
            <a:ext cx="3877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讨论：以支路电压变量列出方程组？</a:t>
            </a:r>
          </a:p>
        </p:txBody>
      </p:sp>
      <p:sp>
        <p:nvSpPr>
          <p:cNvPr id="11" name="右箭头 10"/>
          <p:cNvSpPr/>
          <p:nvPr/>
        </p:nvSpPr>
        <p:spPr>
          <a:xfrm>
            <a:off x="2712651" y="3683704"/>
            <a:ext cx="1152128" cy="359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文本框 12"/>
              <p:cNvSpPr txBox="1"/>
              <p:nvPr/>
            </p:nvSpPr>
            <p:spPr>
              <a:xfrm>
                <a:off x="4139952" y="3290496"/>
                <a:ext cx="3456384" cy="132683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altLang="zh-CN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en-US" altLang="zh-CN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zh-CN" b="0" i="1" smtClean="0">
                                            <a:latin typeface="Cambria Math" panose="02040503050406030204" pitchFamily="18" charset="0"/>
                                          </a:rPr>
                                          <m:t>𝑅</m:t>
                                        </m:r>
                                      </m:e>
                                      <m:sub>
                                        <m:r>
                                          <a:rPr lang="en-US" altLang="zh-CN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  <m:e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altLang="zh-CN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zh-CN" i="1">
                                            <a:latin typeface="Cambria Math" panose="02040503050406030204" pitchFamily="18" charset="0"/>
                                          </a:rPr>
                                          <m:t>𝑅</m:t>
                                        </m:r>
                                      </m:e>
                                      <m:sub>
                                        <m:r>
                                          <a:rPr lang="en-US" altLang="zh-CN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mr>
                              </m:m>
                            </m:e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3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altLang="zh-CN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</m:mr>
                              </m:m>
                            </m:e>
                          </m:mr>
                          <m:m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altLang="zh-CN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1"/>
                                              <m:mcJc m:val="center"/>
                                            </m:mcPr>
                                          </m:mc>
                                        </m:mcs>
                                        <m:ctrlPr>
                                          <a:rPr lang="en-US" altLang="zh-CN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r>
                                            <m:rPr>
                                              <m:brk m:alnAt="7"/>
                                            </m:rPr>
                                            <a:rPr lang="en-US" altLang="zh-CN" b="0" i="1" smtClean="0"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r>
                                            <a:rPr lang="en-US" altLang="zh-CN" b="0" i="1" smtClean="0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m>
                                            <m:mPr>
                                              <m:mcs>
                                                <m:mc>
                                                  <m:mcPr>
                                                    <m:count m:val="1"/>
                                                    <m:mcJc m:val="center"/>
                                                  </m:mcPr>
                                                </m:mc>
                                              </m:mcs>
                                              <m:ctrlPr>
                                                <a:rPr lang="en-US" altLang="zh-CN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mPr>
                                            <m:mr>
                                              <m:e>
                                                <m:r>
                                                  <m:rPr>
                                                    <m:brk m:alnAt="7"/>
                                                  </m:rPr>
                                                  <a:rPr lang="en-US" altLang="zh-CN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1</m:t>
                                                </m:r>
                                              </m:e>
                                            </m:mr>
                                            <m:mr>
                                              <m:e>
                                                <m:r>
                                                  <a:rPr lang="en-US" altLang="zh-CN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0</m:t>
                                                </m:r>
                                              </m:e>
                                            </m:mr>
                                          </m:m>
                                        </m:e>
                                      </m:mr>
                                    </m:m>
                                  </m:e>
                                  <m:e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1"/>
                                              <m:mcJc m:val="center"/>
                                            </m:mcPr>
                                          </m:mc>
                                        </m:mcs>
                                        <m:ctrlPr>
                                          <a:rPr lang="en-US" altLang="zh-CN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altLang="zh-CN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altLang="zh-CN" i="1">
                                                  <a:latin typeface="Cambria Math" panose="02040503050406030204" pitchFamily="18" charset="0"/>
                                                </a:rPr>
                                                <m:t>𝑅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altLang="zh-CN" i="1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b>
                                          </m:sSub>
                                        </m:e>
                                      </m:mr>
                                      <m:mr>
                                        <m:e>
                                          <m:r>
                                            <a:rPr lang="en-US" altLang="zh-CN" b="0" i="1" smtClean="0"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m>
                                            <m:mPr>
                                              <m:mcs>
                                                <m:mc>
                                                  <m:mcPr>
                                                    <m:count m:val="1"/>
                                                    <m:mcJc m:val="center"/>
                                                  </m:mcPr>
                                                </m:mc>
                                              </m:mcs>
                                              <m:ctrlPr>
                                                <a:rPr lang="en-US" altLang="zh-CN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mPr>
                                            <m:mr>
                                              <m:e>
                                                <m:r>
                                                  <m:rPr>
                                                    <m:brk m:alnAt="7"/>
                                                  </m:rPr>
                                                  <a:rPr lang="en-US" altLang="zh-CN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1</m:t>
                                                </m:r>
                                              </m:e>
                                            </m:mr>
                                            <m:mr>
                                              <m:e>
                                                <m:r>
                                                  <a:rPr lang="en-US" altLang="zh-CN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0</m:t>
                                                </m:r>
                                              </m:e>
                                            </m:mr>
                                          </m:m>
                                        </m:e>
                                      </m:mr>
                                    </m:m>
                                  </m:e>
                                </m:mr>
                              </m:m>
                            </m:e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3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altLang="zh-CN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1"/>
                                              <m:mcJc m:val="center"/>
                                            </m:mcPr>
                                          </m:mc>
                                        </m:mcs>
                                        <m:ctrlPr>
                                          <a:rPr lang="en-US" altLang="zh-CN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altLang="zh-CN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altLang="zh-CN" i="1">
                                                  <a:latin typeface="Cambria Math" panose="02040503050406030204" pitchFamily="18" charset="0"/>
                                                </a:rPr>
                                                <m:t>𝑅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altLang="zh-CN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3</m:t>
                                              </m:r>
                                            </m:sub>
                                          </m:sSub>
                                        </m:e>
                                      </m:mr>
                                      <m:mr>
                                        <m:e>
                                          <m:r>
                                            <a:rPr lang="en-US" altLang="zh-CN" b="0" i="1" smtClean="0"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m>
                                            <m:mPr>
                                              <m:mcs>
                                                <m:mc>
                                                  <m:mcPr>
                                                    <m:count m:val="1"/>
                                                    <m:mcJc m:val="center"/>
                                                  </m:mcPr>
                                                </m:mc>
                                              </m:mcs>
                                              <m:ctrlPr>
                                                <a:rPr lang="en-US" altLang="zh-CN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mPr>
                                            <m:mr>
                                              <m:e>
                                                <m:r>
                                                  <m:rPr>
                                                    <m:brk m:alnAt="7"/>
                                                  </m:rPr>
                                                  <a:rPr lang="en-US" altLang="zh-CN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−</m:t>
                                                </m:r>
                                                <m:r>
                                                  <a:rPr lang="en-US" altLang="zh-CN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1</m:t>
                                                </m:r>
                                              </m:e>
                                            </m:mr>
                                            <m:mr>
                                              <m:e>
                                                <m:r>
                                                  <a:rPr lang="en-US" altLang="zh-CN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1</m:t>
                                                </m:r>
                                              </m:e>
                                            </m:mr>
                                          </m:m>
                                        </m:e>
                                      </m:mr>
                                    </m:m>
                                  </m:e>
                                  <m:e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1"/>
                                              <m:mcJc m:val="center"/>
                                            </m:mcPr>
                                          </m:mc>
                                        </m:mcs>
                                        <m:ctrlPr>
                                          <a:rPr lang="en-US" altLang="zh-CN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altLang="zh-CN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altLang="zh-CN" i="1">
                                                  <a:latin typeface="Cambria Math" panose="02040503050406030204" pitchFamily="18" charset="0"/>
                                                </a:rPr>
                                                <m:t>𝑅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altLang="zh-CN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4</m:t>
                                              </m:r>
                                            </m:sub>
                                          </m:sSub>
                                        </m:e>
                                      </m:mr>
                                      <m:mr>
                                        <m:e>
                                          <m:r>
                                            <a:rPr lang="en-US" altLang="zh-CN" b="0" i="1" smtClean="0"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m>
                                            <m:mPr>
                                              <m:mcs>
                                                <m:mc>
                                                  <m:mcPr>
                                                    <m:count m:val="1"/>
                                                    <m:mcJc m:val="center"/>
                                                  </m:mcPr>
                                                </m:mc>
                                              </m:mcs>
                                              <m:ctrlPr>
                                                <a:rPr lang="en-US" altLang="zh-CN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mPr>
                                            <m:mr>
                                              <m:e>
                                                <m:r>
                                                  <m:rPr>
                                                    <m:brk m:alnAt="7"/>
                                                  </m:rPr>
                                                  <a:rPr lang="en-US" altLang="zh-CN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0</m:t>
                                                </m:r>
                                              </m:e>
                                            </m:mr>
                                            <m:mr>
                                              <m:e>
                                                <m:r>
                                                  <a:rPr lang="en-US" altLang="zh-CN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−1</m:t>
                                                </m:r>
                                              </m:e>
                                            </m:mr>
                                          </m:m>
                                        </m:e>
                                      </m:mr>
                                    </m:m>
                                  </m:e>
                                  <m:e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1"/>
                                              <m:mcJc m:val="center"/>
                                            </m:mcPr>
                                          </m:mc>
                                        </m:mcs>
                                        <m:ctrlPr>
                                          <a:rPr lang="en-US" altLang="zh-CN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r>
                                            <m:rPr>
                                              <m:brk m:alnAt="7"/>
                                            </m:rPr>
                                            <a:rPr lang="en-US" altLang="zh-CN" b="0" i="1" smtClean="0"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r>
                                            <a:rPr lang="en-US" altLang="zh-CN" b="0" i="1" smtClean="0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m>
                                            <m:mPr>
                                              <m:mcs>
                                                <m:mc>
                                                  <m:mcPr>
                                                    <m:count m:val="1"/>
                                                    <m:mcJc m:val="center"/>
                                                  </m:mcPr>
                                                </m:mc>
                                              </m:mcs>
                                              <m:ctrlPr>
                                                <a:rPr lang="en-US" altLang="zh-CN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mPr>
                                            <m:mr>
                                              <m:e>
                                                <m:r>
                                                  <m:rPr>
                                                    <m:brk m:alnAt="7"/>
                                                  </m:rPr>
                                                  <a:rPr lang="en-US" altLang="zh-CN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0</m:t>
                                                </m:r>
                                              </m:e>
                                            </m:mr>
                                            <m:mr>
                                              <m:e>
                                                <m:r>
                                                  <a:rPr lang="en-US" altLang="zh-CN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  <m:t>0</m:t>
                                                </m:r>
                                              </m:e>
                                            </m:mr>
                                          </m:m>
                                        </m:e>
                                      </m:mr>
                                    </m:m>
                                  </m:e>
                                </m:mr>
                              </m:m>
                            </m:e>
                          </m:mr>
                        </m:m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altLang="zh-CN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e>
                                <m:sub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altLang="zh-CN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e>
                                <m:sub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altLang="zh-CN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en-US" altLang="zh-CN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zh-CN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e>
                                      <m:sub>
                                        <m:r>
                                          <a:rPr lang="en-US" altLang="zh-CN" b="0" i="1" smtClean="0"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sub>
                                    </m:sSub>
                                  </m:e>
                                </m:mr>
                                <m:mr>
                                  <m:e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1"/>
                                              <m:mcJc m:val="center"/>
                                            </m:mcPr>
                                          </m:mc>
                                        </m:mcs>
                                        <m:ctrlPr>
                                          <a:rPr lang="en-US" altLang="zh-CN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altLang="zh-CN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altLang="zh-CN" i="1">
                                                  <a:latin typeface="Cambria Math" panose="02040503050406030204" pitchFamily="18" charset="0"/>
                                                </a:rPr>
                                                <m:t>𝑖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altLang="zh-CN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4</m:t>
                                              </m:r>
                                            </m:sub>
                                          </m:sSub>
                                        </m:e>
                                      </m:mr>
                                      <m:m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altLang="zh-CN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altLang="zh-CN" i="1">
                                                  <a:latin typeface="Cambria Math" panose="02040503050406030204" pitchFamily="18" charset="0"/>
                                                </a:rPr>
                                                <m:t>𝑖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altLang="zh-CN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5</m:t>
                                              </m:r>
                                            </m:sub>
                                          </m:sSub>
                                        </m:e>
                                      </m:mr>
                                    </m:m>
                                  </m:e>
                                </m:mr>
                              </m:m>
                            </m:e>
                          </m:mr>
                        </m:m>
                      </m:e>
                    </m:d>
                  </m:oMath>
                </a14:m>
                <a:r>
                  <a:rPr lang="en-US" altLang="zh-CN" dirty="0"/>
                  <a:t>=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zh-CN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</m:mr>
                          <m:m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a:rPr lang="en-US" altLang="zh-CN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</m:mr>
                                <m:mr>
                                  <m:e>
                                    <m:m>
                                      <m:mPr>
                                        <m:mcs>
                                          <m:mc>
                                            <m:mcPr>
                                              <m:count m:val="1"/>
                                              <m:mcJc m:val="center"/>
                                            </m:mcPr>
                                          </m:mc>
                                        </m:mcs>
                                        <m:ctrlPr>
                                          <a:rPr lang="en-US" altLang="zh-CN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mPr>
                                      <m:mr>
                                        <m:e>
                                          <m:r>
                                            <m:rPr>
                                              <m:brk m:alnAt="7"/>
                                            </m:rPr>
                                            <a:rPr lang="en-US" altLang="zh-CN" b="0" i="1" smtClean="0"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</m:mr>
                                      <m:mr>
                                        <m:e>
                                          <m:r>
                                            <a:rPr lang="en-US" altLang="zh-CN" b="0" i="1" smtClean="0"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e>
                                      </m:mr>
                                    </m:m>
                                  </m:e>
                                </m:mr>
                              </m:m>
                            </m:e>
                          </m:mr>
                        </m:m>
                      </m:e>
                    </m:d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3" name="文本框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9952" y="3290496"/>
                <a:ext cx="3456384" cy="132683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2665976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39552" y="692696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电路基本分析方法</a:t>
            </a:r>
            <a:endParaRPr lang="zh-CN" altLang="en-US" sz="3200" dirty="0"/>
          </a:p>
        </p:txBody>
      </p:sp>
      <p:sp>
        <p:nvSpPr>
          <p:cNvPr id="4" name="文本框 3"/>
          <p:cNvSpPr txBox="1"/>
          <p:nvPr/>
        </p:nvSpPr>
        <p:spPr>
          <a:xfrm>
            <a:off x="4716016" y="332656"/>
            <a:ext cx="36808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1 </a:t>
            </a:r>
            <a:r>
              <a:rPr lang="zh-CN" altLang="en-US" sz="2800" dirty="0"/>
              <a:t>电路模型及电路网络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39552" y="1916832"/>
            <a:ext cx="23499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矩阵求解</a:t>
            </a:r>
            <a:r>
              <a:rPr lang="en-US" altLang="zh-CN" dirty="0"/>
              <a:t>MATLAB</a:t>
            </a:r>
            <a:r>
              <a:rPr lang="zh-CN" altLang="en-US" dirty="0"/>
              <a:t>实现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dirty="0"/>
              <a:t>参考资料：附录</a:t>
            </a:r>
            <a:r>
              <a:rPr lang="en-US" altLang="zh-CN" dirty="0"/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2748736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39552" y="692696"/>
            <a:ext cx="7981672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电路基本分析方法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阅读教材：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电路分析的简化（串联、并联）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200" dirty="0"/>
              <a:t>参考资料：</a:t>
            </a:r>
            <a:r>
              <a:rPr lang="en-US" altLang="zh-CN" sz="3200" dirty="0"/>
              <a:t>PP57-61</a:t>
            </a:r>
            <a:endParaRPr lang="zh-CN" altLang="en-US" sz="3200" dirty="0"/>
          </a:p>
        </p:txBody>
      </p:sp>
      <p:sp>
        <p:nvSpPr>
          <p:cNvPr id="4" name="文本框 3"/>
          <p:cNvSpPr txBox="1"/>
          <p:nvPr/>
        </p:nvSpPr>
        <p:spPr>
          <a:xfrm>
            <a:off x="4716016" y="332656"/>
            <a:ext cx="36808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1 </a:t>
            </a:r>
            <a:r>
              <a:rPr lang="zh-CN" altLang="en-US" sz="2800" dirty="0"/>
              <a:t>电路模型及电路网络</a:t>
            </a:r>
          </a:p>
        </p:txBody>
      </p:sp>
    </p:spTree>
    <p:extLst>
      <p:ext uri="{BB962C8B-B14F-4D97-AF65-F5344CB8AC3E}">
        <p14:creationId xmlns:p14="http://schemas.microsoft.com/office/powerpoint/2010/main" val="284289509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39552" y="692696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电路基本分析方法</a:t>
            </a:r>
            <a:endParaRPr lang="zh-CN" altLang="en-US" sz="3200" dirty="0"/>
          </a:p>
        </p:txBody>
      </p:sp>
      <p:sp>
        <p:nvSpPr>
          <p:cNvPr id="4" name="文本框 3"/>
          <p:cNvSpPr txBox="1"/>
          <p:nvPr/>
        </p:nvSpPr>
        <p:spPr>
          <a:xfrm>
            <a:off x="4716016" y="332656"/>
            <a:ext cx="36808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1 </a:t>
            </a:r>
            <a:r>
              <a:rPr lang="zh-CN" altLang="en-US" sz="2800" dirty="0"/>
              <a:t>电路模型及电路网络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95536" y="1484784"/>
            <a:ext cx="4154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/>
              <a:t>例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172" y="2132856"/>
            <a:ext cx="2647350" cy="1652667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39552" y="4365104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重点观察电路，快速理解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/>
              <p:cNvSpPr txBox="1"/>
              <p:nvPr/>
            </p:nvSpPr>
            <p:spPr>
              <a:xfrm>
                <a:off x="4572000" y="2276872"/>
                <a:ext cx="121815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7" name="文本框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2276872"/>
                <a:ext cx="1218154" cy="276999"/>
              </a:xfrm>
              <a:prstGeom prst="rect">
                <a:avLst/>
              </a:prstGeom>
              <a:blipFill>
                <a:blip r:embed="rId3"/>
                <a:stretch>
                  <a:fillRect l="-4000" r="-3500" b="-1555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文本框 7"/>
          <p:cNvSpPr txBox="1"/>
          <p:nvPr/>
        </p:nvSpPr>
        <p:spPr>
          <a:xfrm>
            <a:off x="3596200" y="2267289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KVL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/>
              <p:cNvSpPr txBox="1"/>
              <p:nvPr/>
            </p:nvSpPr>
            <p:spPr>
              <a:xfrm>
                <a:off x="4591040" y="2924944"/>
                <a:ext cx="92749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altLang="zh-CN" dirty="0"/>
                  <a:t>I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9" name="文本框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1040" y="2924944"/>
                <a:ext cx="927498" cy="276999"/>
              </a:xfrm>
              <a:prstGeom prst="rect">
                <a:avLst/>
              </a:prstGeom>
              <a:blipFill>
                <a:blip r:embed="rId4"/>
                <a:stretch>
                  <a:fillRect l="-9211" t="-28889" r="-15132" b="-511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文本框 9"/>
          <p:cNvSpPr txBox="1"/>
          <p:nvPr/>
        </p:nvSpPr>
        <p:spPr>
          <a:xfrm>
            <a:off x="3615240" y="2915361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KCL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文本框 10"/>
              <p:cNvSpPr txBox="1"/>
              <p:nvPr/>
            </p:nvSpPr>
            <p:spPr>
              <a:xfrm>
                <a:off x="4591040" y="3626439"/>
                <a:ext cx="99116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1" name="文本框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1040" y="3626439"/>
                <a:ext cx="991169" cy="276999"/>
              </a:xfrm>
              <a:prstGeom prst="rect">
                <a:avLst/>
              </a:prstGeom>
              <a:blipFill>
                <a:blip r:embed="rId5"/>
                <a:stretch>
                  <a:fillRect l="-4908" r="-1840" b="-1555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文本框 11"/>
          <p:cNvSpPr txBox="1"/>
          <p:nvPr/>
        </p:nvSpPr>
        <p:spPr>
          <a:xfrm>
            <a:off x="3615240" y="3616856"/>
            <a:ext cx="562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VCR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文本框 12"/>
              <p:cNvSpPr txBox="1"/>
              <p:nvPr/>
            </p:nvSpPr>
            <p:spPr>
              <a:xfrm>
                <a:off x="4599424" y="4136011"/>
                <a:ext cx="100713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3" name="文本框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9424" y="4136011"/>
                <a:ext cx="1007134" cy="276999"/>
              </a:xfrm>
              <a:prstGeom prst="rect">
                <a:avLst/>
              </a:prstGeom>
              <a:blipFill>
                <a:blip r:embed="rId6"/>
                <a:stretch>
                  <a:fillRect l="-4819" r="-1807" b="-152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3317134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39552" y="692696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电路基本分析方法</a:t>
            </a:r>
            <a:endParaRPr lang="zh-CN" altLang="en-US" sz="3200" dirty="0"/>
          </a:p>
        </p:txBody>
      </p:sp>
      <p:sp>
        <p:nvSpPr>
          <p:cNvPr id="4" name="文本框 3"/>
          <p:cNvSpPr txBox="1"/>
          <p:nvPr/>
        </p:nvSpPr>
        <p:spPr>
          <a:xfrm>
            <a:off x="4716016" y="332656"/>
            <a:ext cx="36808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1 </a:t>
            </a:r>
            <a:r>
              <a:rPr lang="zh-CN" altLang="en-US" sz="2800" dirty="0"/>
              <a:t>电路模型及电路网络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95536" y="1484784"/>
            <a:ext cx="4154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/>
              <a:t>例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39552" y="4365104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重点观察电路，快速理解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/>
              <p:cNvSpPr txBox="1"/>
              <p:nvPr/>
            </p:nvSpPr>
            <p:spPr>
              <a:xfrm>
                <a:off x="4572000" y="2276872"/>
                <a:ext cx="128753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7" name="文本框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0" y="2276872"/>
                <a:ext cx="1287532" cy="276999"/>
              </a:xfrm>
              <a:prstGeom prst="rect">
                <a:avLst/>
              </a:prstGeom>
              <a:blipFill>
                <a:blip r:embed="rId2"/>
                <a:stretch>
                  <a:fillRect l="-3791" r="-1422" b="-1555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文本框 7"/>
          <p:cNvSpPr txBox="1"/>
          <p:nvPr/>
        </p:nvSpPr>
        <p:spPr>
          <a:xfrm>
            <a:off x="3596200" y="2267289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KVL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/>
              <p:cNvSpPr txBox="1"/>
              <p:nvPr/>
            </p:nvSpPr>
            <p:spPr>
              <a:xfrm>
                <a:off x="4591040" y="2924944"/>
                <a:ext cx="117320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9" name="文本框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1040" y="2924944"/>
                <a:ext cx="1173205" cy="276999"/>
              </a:xfrm>
              <a:prstGeom prst="rect">
                <a:avLst/>
              </a:prstGeom>
              <a:blipFill>
                <a:blip r:embed="rId3"/>
                <a:stretch>
                  <a:fillRect l="-4663" r="-1554" b="-1555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文本框 9"/>
          <p:cNvSpPr txBox="1"/>
          <p:nvPr/>
        </p:nvSpPr>
        <p:spPr>
          <a:xfrm>
            <a:off x="3615240" y="2915361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KCL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文本框 10"/>
              <p:cNvSpPr txBox="1"/>
              <p:nvPr/>
            </p:nvSpPr>
            <p:spPr>
              <a:xfrm>
                <a:off x="4591040" y="3626439"/>
                <a:ext cx="102284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9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1" name="文本框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1040" y="3626439"/>
                <a:ext cx="1022844" cy="276999"/>
              </a:xfrm>
              <a:prstGeom prst="rect">
                <a:avLst/>
              </a:prstGeom>
              <a:blipFill>
                <a:blip r:embed="rId4"/>
                <a:stretch>
                  <a:fillRect l="-4762" r="-4762" b="-1555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文本框 11"/>
          <p:cNvSpPr txBox="1"/>
          <p:nvPr/>
        </p:nvSpPr>
        <p:spPr>
          <a:xfrm>
            <a:off x="3615240" y="3616856"/>
            <a:ext cx="562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VCR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文本框 12"/>
              <p:cNvSpPr txBox="1"/>
              <p:nvPr/>
            </p:nvSpPr>
            <p:spPr>
              <a:xfrm>
                <a:off x="4599424" y="4136011"/>
                <a:ext cx="66838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altLang="zh-CN" dirty="0"/>
                  <a:t>1A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13" name="文本框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9424" y="4136011"/>
                <a:ext cx="668388" cy="276999"/>
              </a:xfrm>
              <a:prstGeom prst="rect">
                <a:avLst/>
              </a:prstGeom>
              <a:blipFill>
                <a:blip r:embed="rId5"/>
                <a:stretch>
                  <a:fillRect l="-12727" t="-28261" r="-20909" b="-50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图片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4786" y="2093494"/>
            <a:ext cx="2504250" cy="1643733"/>
          </a:xfrm>
          <a:prstGeom prst="rect">
            <a:avLst/>
          </a:prstGeom>
        </p:spPr>
      </p:pic>
      <p:sp>
        <p:nvSpPr>
          <p:cNvPr id="15" name="右箭头 14"/>
          <p:cNvSpPr/>
          <p:nvPr/>
        </p:nvSpPr>
        <p:spPr>
          <a:xfrm>
            <a:off x="3615240" y="4869160"/>
            <a:ext cx="884752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文本框 15"/>
              <p:cNvSpPr txBox="1"/>
              <p:nvPr/>
            </p:nvSpPr>
            <p:spPr>
              <a:xfrm>
                <a:off x="4716016" y="4831690"/>
                <a:ext cx="66838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altLang="zh-CN" dirty="0"/>
                  <a:t>2A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16" name="文本框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6016" y="4831690"/>
                <a:ext cx="668388" cy="276999"/>
              </a:xfrm>
              <a:prstGeom prst="rect">
                <a:avLst/>
              </a:prstGeom>
              <a:blipFill>
                <a:blip r:embed="rId7"/>
                <a:stretch>
                  <a:fillRect l="-12844" t="-28889" r="-21101" b="-511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文本框 16"/>
          <p:cNvSpPr txBox="1"/>
          <p:nvPr/>
        </p:nvSpPr>
        <p:spPr>
          <a:xfrm>
            <a:off x="399768" y="5362313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能量是否守恒？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2183493" y="5374377"/>
            <a:ext cx="2598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电阻功率？  电源功率？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2661607" y="5705228"/>
            <a:ext cx="4108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问题：电压源消耗功率还是提供功率？</a:t>
            </a:r>
          </a:p>
        </p:txBody>
      </p:sp>
    </p:spTree>
    <p:extLst>
      <p:ext uri="{BB962C8B-B14F-4D97-AF65-F5344CB8AC3E}">
        <p14:creationId xmlns:p14="http://schemas.microsoft.com/office/powerpoint/2010/main" val="2873494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-81381" y="17570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/>
              <a:t>电路分类</a:t>
            </a:r>
            <a:endParaRPr lang="en-US" altLang="zh-CN" sz="3200" dirty="0"/>
          </a:p>
        </p:txBody>
      </p:sp>
      <p:sp>
        <p:nvSpPr>
          <p:cNvPr id="4" name="文本框 3"/>
          <p:cNvSpPr txBox="1"/>
          <p:nvPr/>
        </p:nvSpPr>
        <p:spPr>
          <a:xfrm>
            <a:off x="5220072" y="188640"/>
            <a:ext cx="36808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1 </a:t>
            </a:r>
            <a:r>
              <a:rPr lang="zh-CN" altLang="en-US" sz="2800" dirty="0"/>
              <a:t>电路模型及电路网络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7584" y="2056492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/>
              <a:t>电路</a:t>
            </a:r>
            <a:endParaRPr lang="en-US" altLang="zh-CN" sz="3200" dirty="0"/>
          </a:p>
        </p:txBody>
      </p:sp>
      <p:sp>
        <p:nvSpPr>
          <p:cNvPr id="2" name="左大括号 1"/>
          <p:cNvSpPr/>
          <p:nvPr/>
        </p:nvSpPr>
        <p:spPr>
          <a:xfrm>
            <a:off x="1043608" y="1772816"/>
            <a:ext cx="504056" cy="115212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744760" y="1471717"/>
            <a:ext cx="46987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/>
              <a:t>集总电路（本课程讨论）</a:t>
            </a:r>
            <a:endParaRPr lang="en-US" altLang="zh-CN" sz="3200" dirty="0"/>
          </a:p>
        </p:txBody>
      </p:sp>
      <p:sp>
        <p:nvSpPr>
          <p:cNvPr id="7" name="文本框 6"/>
          <p:cNvSpPr txBox="1"/>
          <p:nvPr/>
        </p:nvSpPr>
        <p:spPr>
          <a:xfrm>
            <a:off x="1691680" y="2564904"/>
            <a:ext cx="510909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/>
              <a:t>分布电路（后续课程讨论）</a:t>
            </a:r>
            <a:endParaRPr lang="en-US" altLang="zh-CN" sz="3200" dirty="0"/>
          </a:p>
          <a:p>
            <a:endParaRPr lang="en-US" altLang="zh-CN" sz="3200" dirty="0"/>
          </a:p>
        </p:txBody>
      </p:sp>
      <p:sp>
        <p:nvSpPr>
          <p:cNvPr id="8" name="文本框 7"/>
          <p:cNvSpPr txBox="1"/>
          <p:nvPr/>
        </p:nvSpPr>
        <p:spPr>
          <a:xfrm>
            <a:off x="-32287" y="3789040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/>
              <a:t>电路</a:t>
            </a:r>
            <a:endParaRPr lang="en-US" altLang="zh-CN" sz="3200" dirty="0"/>
          </a:p>
        </p:txBody>
      </p:sp>
      <p:sp>
        <p:nvSpPr>
          <p:cNvPr id="9" name="左大括号 8"/>
          <p:cNvSpPr/>
          <p:nvPr/>
        </p:nvSpPr>
        <p:spPr>
          <a:xfrm>
            <a:off x="973116" y="3356992"/>
            <a:ext cx="430532" cy="136815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715723" y="320426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/>
              <a:t>线性电路</a:t>
            </a:r>
            <a:endParaRPr lang="en-US" altLang="zh-CN" sz="3200" dirty="0"/>
          </a:p>
        </p:txBody>
      </p:sp>
      <p:sp>
        <p:nvSpPr>
          <p:cNvPr id="11" name="文本框 10"/>
          <p:cNvSpPr txBox="1"/>
          <p:nvPr/>
        </p:nvSpPr>
        <p:spPr>
          <a:xfrm>
            <a:off x="1547664" y="4329926"/>
            <a:ext cx="71609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/>
              <a:t>非线性电路（主要含半导体器件电路）</a:t>
            </a:r>
            <a:endParaRPr lang="en-US" altLang="zh-CN" sz="3200" dirty="0"/>
          </a:p>
        </p:txBody>
      </p:sp>
    </p:spTree>
    <p:extLst>
      <p:ext uri="{BB962C8B-B14F-4D97-AF65-F5344CB8AC3E}">
        <p14:creationId xmlns:p14="http://schemas.microsoft.com/office/powerpoint/2010/main" val="414036996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39552" y="692696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电路基本分析方法</a:t>
            </a:r>
            <a:endParaRPr lang="zh-CN" altLang="en-US" sz="3200" dirty="0"/>
          </a:p>
        </p:txBody>
      </p:sp>
      <p:sp>
        <p:nvSpPr>
          <p:cNvPr id="4" name="文本框 3"/>
          <p:cNvSpPr txBox="1"/>
          <p:nvPr/>
        </p:nvSpPr>
        <p:spPr>
          <a:xfrm>
            <a:off x="4716016" y="332656"/>
            <a:ext cx="36808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1 </a:t>
            </a:r>
            <a:r>
              <a:rPr lang="zh-CN" altLang="en-US" sz="2800" dirty="0"/>
              <a:t>电路模型及电路网络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09484" y="1633736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/>
              <a:t>受控源和控制的概念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2780928"/>
            <a:ext cx="4042575" cy="21172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4128" y="2996952"/>
            <a:ext cx="1466775" cy="58066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6136" y="4149080"/>
            <a:ext cx="1340912" cy="432048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5627882" y="3595255"/>
            <a:ext cx="9317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VCCS</a:t>
            </a:r>
            <a:endParaRPr lang="zh-CN" altLang="en-US" sz="2800" dirty="0"/>
          </a:p>
        </p:txBody>
      </p:sp>
      <p:sp>
        <p:nvSpPr>
          <p:cNvPr id="9" name="文本框 8"/>
          <p:cNvSpPr txBox="1"/>
          <p:nvPr/>
        </p:nvSpPr>
        <p:spPr>
          <a:xfrm>
            <a:off x="1259632" y="5517232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注意单位，符号</a:t>
            </a:r>
          </a:p>
        </p:txBody>
      </p:sp>
    </p:spTree>
    <p:extLst>
      <p:ext uri="{BB962C8B-B14F-4D97-AF65-F5344CB8AC3E}">
        <p14:creationId xmlns:p14="http://schemas.microsoft.com/office/powerpoint/2010/main" val="322148653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39552" y="692696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电路基本分析方法</a:t>
            </a:r>
            <a:endParaRPr lang="zh-CN" altLang="en-US" sz="3200" dirty="0"/>
          </a:p>
        </p:txBody>
      </p:sp>
      <p:sp>
        <p:nvSpPr>
          <p:cNvPr id="4" name="文本框 3"/>
          <p:cNvSpPr txBox="1"/>
          <p:nvPr/>
        </p:nvSpPr>
        <p:spPr>
          <a:xfrm>
            <a:off x="4716016" y="332656"/>
            <a:ext cx="36808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1 </a:t>
            </a:r>
            <a:r>
              <a:rPr lang="zh-CN" altLang="en-US" sz="2800" dirty="0"/>
              <a:t>电路模型及电路网络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21688" y="1628800"/>
            <a:ext cx="1686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4</a:t>
            </a:r>
            <a:r>
              <a:rPr lang="zh-CN" altLang="en-US" dirty="0"/>
              <a:t>种受控源模型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2373849"/>
            <a:ext cx="2540025" cy="165266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0540" y="2276872"/>
            <a:ext cx="2504250" cy="16348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9992" y="4149080"/>
            <a:ext cx="2540025" cy="16080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357388" y="4155936"/>
            <a:ext cx="9317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CCCS</a:t>
            </a:r>
            <a:endParaRPr lang="zh-CN" altLang="en-US" sz="2800" dirty="0"/>
          </a:p>
        </p:txBody>
      </p:sp>
      <p:sp>
        <p:nvSpPr>
          <p:cNvPr id="9" name="文本框 8"/>
          <p:cNvSpPr txBox="1"/>
          <p:nvPr/>
        </p:nvSpPr>
        <p:spPr>
          <a:xfrm>
            <a:off x="7240669" y="2688646"/>
            <a:ext cx="9424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VCVS</a:t>
            </a:r>
            <a:endParaRPr lang="zh-CN" altLang="en-US" sz="2800" dirty="0"/>
          </a:p>
        </p:txBody>
      </p:sp>
      <p:sp>
        <p:nvSpPr>
          <p:cNvPr id="10" name="文本框 9"/>
          <p:cNvSpPr txBox="1"/>
          <p:nvPr/>
        </p:nvSpPr>
        <p:spPr>
          <a:xfrm>
            <a:off x="7308304" y="4365104"/>
            <a:ext cx="9317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CCVS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07124295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39552" y="692696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电路基本分析方法</a:t>
            </a:r>
            <a:endParaRPr lang="zh-CN" altLang="en-US" sz="3200" dirty="0"/>
          </a:p>
        </p:txBody>
      </p:sp>
      <p:sp>
        <p:nvSpPr>
          <p:cNvPr id="4" name="文本框 3"/>
          <p:cNvSpPr txBox="1"/>
          <p:nvPr/>
        </p:nvSpPr>
        <p:spPr>
          <a:xfrm>
            <a:off x="4716016" y="332656"/>
            <a:ext cx="36808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1 </a:t>
            </a:r>
            <a:r>
              <a:rPr lang="zh-CN" altLang="en-US" sz="2800" dirty="0"/>
              <a:t>电路模型及电路网络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39552" y="1628800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/>
              <a:t>带受控源电路分析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2420888"/>
            <a:ext cx="4614975" cy="2072534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755576" y="4797152"/>
            <a:ext cx="2953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求</a:t>
            </a:r>
            <a:r>
              <a:rPr lang="en-US" altLang="zh-CN" dirty="0"/>
              <a:t>RL</a:t>
            </a:r>
            <a:r>
              <a:rPr lang="zh-CN" altLang="en-US" dirty="0"/>
              <a:t>电阻上的电压和电流？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6136" y="2636912"/>
            <a:ext cx="1180575" cy="39306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本框 7"/>
              <p:cNvSpPr txBox="1"/>
              <p:nvPr/>
            </p:nvSpPr>
            <p:spPr>
              <a:xfrm>
                <a:off x="6012160" y="3501008"/>
                <a:ext cx="156465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zh-CN" i="1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𝑜𝑢𝑡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𝑔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8" name="文本框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2160" y="3501008"/>
                <a:ext cx="1564659" cy="276999"/>
              </a:xfrm>
              <a:prstGeom prst="rect">
                <a:avLst/>
              </a:prstGeom>
              <a:blipFill>
                <a:blip r:embed="rId4"/>
                <a:stretch>
                  <a:fillRect l="-1946" r="-1167" b="-239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4235022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39552" y="692696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电路基本分析方法</a:t>
            </a:r>
            <a:endParaRPr lang="zh-CN" altLang="en-US" sz="3200" dirty="0"/>
          </a:p>
        </p:txBody>
      </p:sp>
      <p:sp>
        <p:nvSpPr>
          <p:cNvPr id="4" name="文本框 3"/>
          <p:cNvSpPr txBox="1"/>
          <p:nvPr/>
        </p:nvSpPr>
        <p:spPr>
          <a:xfrm>
            <a:off x="4716016" y="332656"/>
            <a:ext cx="36808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1 </a:t>
            </a:r>
            <a:r>
              <a:rPr lang="zh-CN" altLang="en-US" sz="2800" dirty="0"/>
              <a:t>电路模型及电路网络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67544" y="1556792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探讨能量守恒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424" y="2348880"/>
            <a:ext cx="4436100" cy="19564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99252" y="5301208"/>
            <a:ext cx="3416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问题：受控源能量从哪里提供？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6136" y="2348880"/>
            <a:ext cx="1323675" cy="46453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6136" y="2867503"/>
            <a:ext cx="2146500" cy="464533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78248" y="1832846"/>
            <a:ext cx="1359450" cy="42880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5364088" y="4005064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电阻消耗能量：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36296" y="4005064"/>
            <a:ext cx="1824525" cy="464533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5319318" y="4675499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受控源提供能量：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60032" y="5301208"/>
            <a:ext cx="3771900" cy="485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01438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C4BBB08C-9A93-42CB-AE6E-598C89D647A8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14400" y="1099026"/>
            <a:ext cx="7315200" cy="4338797"/>
          </a:xfrm>
          <a:prstGeom prst="rect">
            <a:avLst/>
          </a:prstGeom>
          <a:noFill/>
        </p:spPr>
        <p:txBody>
          <a:bodyPr vert="horz" wrap="square" rtlCol="0" anchor="ctr" anchorCtr="0">
            <a:noAutofit/>
          </a:bodyPr>
          <a:lstStyle/>
          <a:p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本节小结</a:t>
            </a:r>
            <a:endParaRPr lang="en-US" altLang="zh-CN" sz="26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  <a:p>
            <a:endParaRPr lang="en-US" altLang="zh-CN" sz="26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  <a:p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1</a:t>
            </a:r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、什么是集总抽象假设？集总假设下，电路的基本物理量是什么</a:t>
            </a:r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?</a:t>
            </a:r>
          </a:p>
          <a:p>
            <a:endParaRPr lang="en-US" altLang="zh-CN" sz="26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  <a:p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2</a:t>
            </a:r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、四种理想元件：理想导体、理想线性电阻、电压源和电流源的元件定律分别是什么？</a:t>
            </a:r>
            <a:endParaRPr lang="en-US" altLang="zh-CN" sz="26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  <a:p>
            <a:endParaRPr lang="en-US" altLang="zh-CN" sz="26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  <a:p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3</a:t>
            </a:r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、电路的拓扑约束是指什么？</a:t>
            </a:r>
            <a:endParaRPr lang="en-US" altLang="zh-CN" sz="26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  <a:p>
            <a:endParaRPr lang="en-US" altLang="zh-CN" sz="26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  <a:p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4</a:t>
            </a:r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、串、并联简化的直观方法是什么？</a:t>
            </a:r>
            <a:endParaRPr lang="en-US" altLang="zh-CN" sz="26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5" name="矩形: 圆角 4">
            <a:extLst>
              <a:ext uri="{FF2B5EF4-FFF2-40B4-BE49-F238E27FC236}">
                <a16:creationId xmlns:a16="http://schemas.microsoft.com/office/drawing/2014/main" id="{71F6D4C2-1546-4256-BB60-65E6FEC636E1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6172200" y="6215063"/>
            <a:ext cx="1543050" cy="411480"/>
          </a:xfrm>
          <a:prstGeom prst="roundRect">
            <a:avLst/>
          </a:prstGeom>
          <a:solidFill>
            <a:srgbClr val="80808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zh-CN" altLang="en-US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作答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7FE4A388-F03E-4B7E-8E4E-60F9BA049326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0" y="5849303"/>
            <a:ext cx="9144000" cy="365760"/>
          </a:xfrm>
          <a:prstGeom prst="rect">
            <a:avLst/>
          </a:prstGeom>
          <a:solidFill>
            <a:srgbClr val="FBFAEF"/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rtlCol="0" anchor="ctr" anchorCtr="1">
            <a:noAutofit/>
          </a:bodyPr>
          <a:lstStyle/>
          <a:p>
            <a:r>
              <a:rPr lang="zh-CN" altLang="en-US" sz="1200">
                <a:solidFill>
                  <a:srgbClr val="F84F4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正常使用主观题需</a:t>
            </a:r>
            <a:r>
              <a:rPr lang="en-US" altLang="zh-CN" sz="1200">
                <a:solidFill>
                  <a:srgbClr val="F84F4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2.0</a:t>
            </a:r>
            <a:r>
              <a:rPr lang="zh-CN" altLang="en-US" sz="1200">
                <a:solidFill>
                  <a:srgbClr val="F84F4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以上版本雨课堂</a:t>
            </a: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id="{5011088B-5BF2-4478-BFF0-CF39D8973D87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0" y="0"/>
            <a:ext cx="9144000" cy="635000"/>
            <a:chOff x="0" y="0"/>
            <a:chExt cx="9144000" cy="635000"/>
          </a:xfrm>
        </p:grpSpPr>
        <p:sp>
          <p:nvSpPr>
            <p:cNvPr id="6" name="TitleBackground">
              <a:extLst>
                <a:ext uri="{FF2B5EF4-FFF2-40B4-BE49-F238E27FC236}">
                  <a16:creationId xmlns:a16="http://schemas.microsoft.com/office/drawing/2014/main" id="{50F450E9-A56D-4071-90CB-A344DCD014D3}"/>
                </a:ext>
              </a:extLst>
            </p:cNvPr>
            <p:cNvSpPr/>
            <p:nvPr>
              <p:custDataLst>
                <p:tags r:id="rId7"/>
              </p:custDataLst>
            </p:nvPr>
          </p:nvSpPr>
          <p:spPr>
            <a:xfrm>
              <a:off x="0" y="0"/>
              <a:ext cx="9144000" cy="635000"/>
            </a:xfrm>
            <a:prstGeom prst="rect">
              <a:avLst/>
            </a:prstGeom>
            <a:solidFill>
              <a:srgbClr val="F6F7F8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ColorBlock">
              <a:extLst>
                <a:ext uri="{FF2B5EF4-FFF2-40B4-BE49-F238E27FC236}">
                  <a16:creationId xmlns:a16="http://schemas.microsoft.com/office/drawing/2014/main" id="{8438E96E-21B6-4E24-BD1A-EC6AB1E03B55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TypeText">
              <a:extLst>
                <a:ext uri="{FF2B5EF4-FFF2-40B4-BE49-F238E27FC236}">
                  <a16:creationId xmlns:a16="http://schemas.microsoft.com/office/drawing/2014/main" id="{42334232-0ECC-4CC0-9F0C-AFAA34DED048}"/>
                </a:ext>
              </a:extLst>
            </p:cNvPr>
            <p:cNvSpPr txBox="1"/>
            <p:nvPr>
              <p:custDataLst>
                <p:tags r:id="rId9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主观题</a:t>
              </a:r>
            </a:p>
          </p:txBody>
        </p:sp>
        <p:sp>
          <p:nvSpPr>
            <p:cNvPr id="9" name="TipText">
              <a:extLst>
                <a:ext uri="{FF2B5EF4-FFF2-40B4-BE49-F238E27FC236}">
                  <a16:creationId xmlns:a16="http://schemas.microsoft.com/office/drawing/2014/main" id="{BE2510E4-011E-42B3-9044-9DF2072D766B}"/>
                </a:ext>
              </a:extLst>
            </p:cNvPr>
            <p:cNvSpPr txBox="1"/>
            <p:nvPr>
              <p:custDataLst>
                <p:tags r:id="rId10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5</a:t>
              </a:r>
              <a:r>
                <a:rPr lang="zh-CN" altLang="en-US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id="{56B325D9-ECA8-4F07-9844-730986914748}"/>
              </a:ext>
            </a:extLst>
          </p:cNvPr>
          <p:cNvPicPr>
            <a:picLocks/>
          </p:cNvPicPr>
          <p:nvPr>
            <p:custDataLst>
              <p:tags r:id="rId6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9382781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979712" y="2564904"/>
            <a:ext cx="480131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dirty="0">
                <a:latin typeface="黑体" panose="02010609060101010101" pitchFamily="49" charset="-122"/>
                <a:ea typeface="黑体" panose="02010609060101010101" pitchFamily="49" charset="-122"/>
              </a:rPr>
              <a:t>欢迎大家讨论交流！</a:t>
            </a:r>
            <a:endParaRPr lang="en-US" altLang="zh-CN" sz="4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821724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-81381" y="175705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/>
              <a:t>电路分类</a:t>
            </a:r>
            <a:endParaRPr lang="en-US" altLang="zh-CN" sz="3200" dirty="0"/>
          </a:p>
        </p:txBody>
      </p:sp>
      <p:sp>
        <p:nvSpPr>
          <p:cNvPr id="4" name="文本框 3"/>
          <p:cNvSpPr txBox="1"/>
          <p:nvPr/>
        </p:nvSpPr>
        <p:spPr>
          <a:xfrm>
            <a:off x="5220072" y="188640"/>
            <a:ext cx="36808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1 </a:t>
            </a:r>
            <a:r>
              <a:rPr lang="zh-CN" altLang="en-US" sz="2800" dirty="0"/>
              <a:t>电路模型及电路网络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7584" y="2056492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/>
              <a:t>电路</a:t>
            </a:r>
            <a:endParaRPr lang="en-US" altLang="zh-CN" sz="3200" dirty="0"/>
          </a:p>
        </p:txBody>
      </p:sp>
      <p:sp>
        <p:nvSpPr>
          <p:cNvPr id="2" name="左大括号 1"/>
          <p:cNvSpPr/>
          <p:nvPr/>
        </p:nvSpPr>
        <p:spPr>
          <a:xfrm>
            <a:off x="1043608" y="1772816"/>
            <a:ext cx="504056" cy="115212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744760" y="1471717"/>
            <a:ext cx="51117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/>
              <a:t>非时变电路（本课程讨论）</a:t>
            </a:r>
            <a:endParaRPr lang="en-US" altLang="zh-CN" sz="3200" dirty="0"/>
          </a:p>
        </p:txBody>
      </p:sp>
      <p:sp>
        <p:nvSpPr>
          <p:cNvPr id="7" name="文本框 6"/>
          <p:cNvSpPr txBox="1"/>
          <p:nvPr/>
        </p:nvSpPr>
        <p:spPr>
          <a:xfrm>
            <a:off x="1691680" y="2564904"/>
            <a:ext cx="51090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/>
              <a:t>时变电路（后续课程讨论）</a:t>
            </a:r>
            <a:endParaRPr lang="en-US" altLang="zh-CN" sz="3200" dirty="0"/>
          </a:p>
        </p:txBody>
      </p:sp>
      <p:sp>
        <p:nvSpPr>
          <p:cNvPr id="12" name="下箭头 11"/>
          <p:cNvSpPr/>
          <p:nvPr/>
        </p:nvSpPr>
        <p:spPr>
          <a:xfrm>
            <a:off x="3491880" y="3356992"/>
            <a:ext cx="720080" cy="11521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691680" y="4716433"/>
            <a:ext cx="59298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/>
              <a:t>非时变集总电路（本课程讨论）</a:t>
            </a:r>
            <a:endParaRPr lang="en-US" altLang="zh-CN" sz="3200" dirty="0"/>
          </a:p>
        </p:txBody>
      </p:sp>
    </p:spTree>
    <p:extLst>
      <p:ext uri="{BB962C8B-B14F-4D97-AF65-F5344CB8AC3E}">
        <p14:creationId xmlns:p14="http://schemas.microsoft.com/office/powerpoint/2010/main" val="9624361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23528" y="908720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/>
              <a:t>基本概念：</a:t>
            </a:r>
            <a:endParaRPr lang="en-US" altLang="zh-CN" sz="3200" dirty="0"/>
          </a:p>
          <a:p>
            <a:endParaRPr lang="en-US" altLang="zh-CN" sz="3200" dirty="0"/>
          </a:p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◆非时变</a:t>
            </a:r>
            <a:r>
              <a:rPr lang="zh-CN" altLang="en-US" sz="3200" dirty="0"/>
              <a:t>集总电路：</a:t>
            </a:r>
            <a:endParaRPr lang="en-US" altLang="zh-CN" sz="3200" dirty="0"/>
          </a:p>
        </p:txBody>
      </p:sp>
      <p:sp>
        <p:nvSpPr>
          <p:cNvPr id="4" name="文本框 3"/>
          <p:cNvSpPr txBox="1"/>
          <p:nvPr/>
        </p:nvSpPr>
        <p:spPr>
          <a:xfrm>
            <a:off x="5220072" y="188640"/>
            <a:ext cx="36808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1 </a:t>
            </a:r>
            <a:r>
              <a:rPr lang="zh-CN" altLang="en-US" sz="2800" dirty="0"/>
              <a:t>电路模型及电路网络</a:t>
            </a:r>
          </a:p>
        </p:txBody>
      </p:sp>
      <p:sp>
        <p:nvSpPr>
          <p:cNvPr id="2" name="左大括号 1"/>
          <p:cNvSpPr/>
          <p:nvPr/>
        </p:nvSpPr>
        <p:spPr>
          <a:xfrm>
            <a:off x="4182905" y="1484784"/>
            <a:ext cx="288032" cy="144016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470937" y="1244953"/>
            <a:ext cx="3416320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/>
              <a:t>由理想导线连接各种</a:t>
            </a:r>
            <a:endParaRPr lang="en-US" altLang="zh-CN" sz="2800" dirty="0"/>
          </a:p>
          <a:p>
            <a:r>
              <a:rPr lang="zh-CN" altLang="en-US" sz="2800" dirty="0"/>
              <a:t>集总元件的集合。</a:t>
            </a:r>
            <a:r>
              <a:rPr lang="zh-CN" altLang="en-US" dirty="0"/>
              <a:t> 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4490216" y="2663334"/>
            <a:ext cx="41344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/>
              <a:t>元件特性不随时间变化。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96217" y="4293096"/>
            <a:ext cx="723948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阅读教材：</a:t>
            </a:r>
            <a:endParaRPr lang="en-US" altLang="zh-CN" sz="2800" dirty="0"/>
          </a:p>
          <a:p>
            <a:endParaRPr lang="en-US" altLang="zh-CN" sz="2800" dirty="0"/>
          </a:p>
          <a:p>
            <a:r>
              <a:rPr lang="zh-CN" altLang="en-US" sz="2000" dirty="0"/>
              <a:t>集总事物原则，</a:t>
            </a:r>
            <a:r>
              <a:rPr lang="en-US" altLang="zh-CN" sz="2000" dirty="0"/>
              <a:t>ANANT AGARWAL, </a:t>
            </a:r>
            <a:r>
              <a:rPr lang="zh-CN" altLang="en-US" sz="2000" dirty="0"/>
              <a:t>于歆杰等译，</a:t>
            </a:r>
            <a:endParaRPr lang="en-US" altLang="zh-CN" sz="2000" dirty="0"/>
          </a:p>
          <a:p>
            <a:r>
              <a:rPr lang="zh-CN" altLang="en-US" sz="2000" dirty="0"/>
              <a:t>模拟和数字电路基础，清华大学出版社，</a:t>
            </a:r>
            <a:r>
              <a:rPr lang="en-US" altLang="zh-CN" sz="2000" dirty="0"/>
              <a:t>2015</a:t>
            </a:r>
            <a:r>
              <a:rPr lang="zh-CN" altLang="en-US" sz="2000" dirty="0"/>
              <a:t>年，</a:t>
            </a:r>
            <a:r>
              <a:rPr lang="en-US" altLang="zh-CN" sz="2000" dirty="0"/>
              <a:t>PP1-9, P629--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186464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3139BBC4-4919-4B1F-A233-DF6F04960187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24768" y="2228848"/>
            <a:ext cx="8494464" cy="2143125"/>
          </a:xfrm>
          <a:prstGeom prst="rect">
            <a:avLst/>
          </a:prstGeom>
          <a:noFill/>
        </p:spPr>
        <p:txBody>
          <a:bodyPr vert="horz" wrap="square" rtlCol="0" anchor="ctr" anchorCtr="0">
            <a:noAutofit/>
          </a:bodyPr>
          <a:lstStyle/>
          <a:p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1 </a:t>
            </a:r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集总电路</a:t>
            </a:r>
            <a:endParaRPr lang="en-US" altLang="zh-CN" sz="26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  <a:p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 </a:t>
            </a:r>
          </a:p>
          <a:p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      </a:t>
            </a:r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元器件尺寸（</a:t>
            </a:r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d</a:t>
            </a:r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）与电路处理信号波长（</a:t>
            </a:r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Symbol" panose="05050102010706020507" pitchFamily="18" charset="2"/>
              </a:rPr>
              <a:t></a:t>
            </a:r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）关系是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FE907883-C440-45F6-9AEB-05412574D18D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954530" y="4371975"/>
            <a:ext cx="6400800" cy="642938"/>
          </a:xfrm>
          <a:prstGeom prst="rect">
            <a:avLst/>
          </a:prstGeom>
          <a:noFill/>
        </p:spPr>
        <p:txBody>
          <a:bodyPr vert="horz" rtlCol="0" anchor="ctr" anchorCtr="0">
            <a:noAutofit/>
          </a:bodyPr>
          <a:lstStyle/>
          <a:p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d &lt; </a:t>
            </a:r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Symbol" panose="05050102010706020507" pitchFamily="18" charset="2"/>
              </a:rPr>
              <a:t></a:t>
            </a:r>
            <a:endParaRPr lang="zh-CN" altLang="en-US" sz="26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1DF85F0C-62D4-4E86-9D00-27C3CD50203B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1954530" y="5229225"/>
            <a:ext cx="6400800" cy="642938"/>
          </a:xfrm>
          <a:prstGeom prst="rect">
            <a:avLst/>
          </a:prstGeom>
          <a:noFill/>
        </p:spPr>
        <p:txBody>
          <a:bodyPr vert="horz" rtlCol="0" anchor="ctr" anchorCtr="0">
            <a:noAutofit/>
          </a:bodyPr>
          <a:lstStyle/>
          <a:p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d &gt; </a:t>
            </a:r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Symbol" panose="05050102010706020507" pitchFamily="18" charset="2"/>
              </a:rPr>
              <a:t></a:t>
            </a:r>
            <a:endParaRPr lang="zh-CN" altLang="en-US" sz="26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7B0A743-8288-4F0F-8273-6141A620D928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6372225" y="4436270"/>
            <a:ext cx="2599184" cy="642938"/>
          </a:xfrm>
          <a:prstGeom prst="rect">
            <a:avLst/>
          </a:prstGeom>
          <a:noFill/>
        </p:spPr>
        <p:txBody>
          <a:bodyPr vert="horz" rtlCol="0" anchor="ctr" anchorCtr="0">
            <a:noAutofit/>
          </a:bodyPr>
          <a:lstStyle/>
          <a:p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d &lt;&lt; </a:t>
            </a:r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Symbol" panose="05050102010706020507" pitchFamily="18" charset="2"/>
              </a:rPr>
              <a:t></a:t>
            </a:r>
            <a:endParaRPr lang="zh-CN" altLang="en-US" sz="26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8A913FC7-8C71-40A4-B9F9-4C8A0AC87716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6372225" y="5293520"/>
            <a:ext cx="1983105" cy="642938"/>
          </a:xfrm>
          <a:prstGeom prst="rect">
            <a:avLst/>
          </a:prstGeom>
          <a:noFill/>
        </p:spPr>
        <p:txBody>
          <a:bodyPr vert="horz" rtlCol="0" anchor="ctr" anchorCtr="0">
            <a:noAutofit/>
          </a:bodyPr>
          <a:lstStyle/>
          <a:p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d &gt;&gt; </a:t>
            </a:r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Symbol" panose="05050102010706020507" pitchFamily="18" charset="2"/>
              </a:rPr>
              <a:t></a:t>
            </a:r>
            <a:endParaRPr lang="zh-CN" altLang="en-US" sz="26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id="{BCD0B4CB-4701-4992-A9F7-6AE756BF0EBB}"/>
              </a:ext>
            </a:extLst>
          </p:cNvPr>
          <p:cNvSpPr>
            <a:spLocks noChangeAspect="1"/>
          </p:cNvSpPr>
          <p:nvPr>
            <p:custDataLst>
              <p:tags r:id="rId7"/>
            </p:custDataLst>
          </p:nvPr>
        </p:nvSpPr>
        <p:spPr>
          <a:xfrm>
            <a:off x="1240155" y="4436268"/>
            <a:ext cx="514350" cy="514350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A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id="{2503C716-8C4B-4B18-97A8-CDCCED251A9B}"/>
              </a:ext>
            </a:extLst>
          </p:cNvPr>
          <p:cNvSpPr>
            <a:spLocks noChangeAspect="1"/>
          </p:cNvSpPr>
          <p:nvPr>
            <p:custDataLst>
              <p:tags r:id="rId8"/>
            </p:custDataLst>
          </p:nvPr>
        </p:nvSpPr>
        <p:spPr>
          <a:xfrm>
            <a:off x="1240155" y="5293518"/>
            <a:ext cx="514350" cy="514350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B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:a16="http://schemas.microsoft.com/office/drawing/2014/main" id="{52F6628D-E4A7-4129-98CC-AAD637BB5ED2}"/>
              </a:ext>
            </a:extLst>
          </p:cNvPr>
          <p:cNvSpPr>
            <a:spLocks noChangeAspect="1"/>
          </p:cNvSpPr>
          <p:nvPr>
            <p:custDataLst>
              <p:tags r:id="rId9"/>
            </p:custDataLst>
          </p:nvPr>
        </p:nvSpPr>
        <p:spPr>
          <a:xfrm>
            <a:off x="5657850" y="4500563"/>
            <a:ext cx="514350" cy="514350"/>
          </a:xfrm>
          <a:prstGeom prst="ellipse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C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id="{3B245529-36AD-4087-8020-C222409C7499}"/>
              </a:ext>
            </a:extLst>
          </p:cNvPr>
          <p:cNvSpPr>
            <a:spLocks noChangeAspect="1"/>
          </p:cNvSpPr>
          <p:nvPr>
            <p:custDataLst>
              <p:tags r:id="rId10"/>
            </p:custDataLst>
          </p:nvPr>
        </p:nvSpPr>
        <p:spPr>
          <a:xfrm>
            <a:off x="5657850" y="5357813"/>
            <a:ext cx="514350" cy="514350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en-US" altLang="zh-CN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D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3" name="矩形: 圆角 12">
            <a:extLst>
              <a:ext uri="{FF2B5EF4-FFF2-40B4-BE49-F238E27FC236}">
                <a16:creationId xmlns:a16="http://schemas.microsoft.com/office/drawing/2014/main" id="{376BDB97-5B0D-426C-999D-681BAD391C49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6172200" y="6215063"/>
            <a:ext cx="1543050" cy="411480"/>
          </a:xfrm>
          <a:prstGeom prst="roundRect">
            <a:avLst/>
          </a:prstGeom>
          <a:solidFill>
            <a:srgbClr val="80808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zh-CN" altLang="en-US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提交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CAD162CE-C278-4948-A9D6-1E02683D24B2}"/>
              </a:ext>
            </a:extLst>
          </p:cNvPr>
          <p:cNvSpPr txBox="1"/>
          <p:nvPr/>
        </p:nvSpPr>
        <p:spPr>
          <a:xfrm>
            <a:off x="539552" y="692696"/>
            <a:ext cx="428835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阅读教材</a:t>
            </a:r>
            <a:endParaRPr lang="en-US" altLang="zh-CN" sz="32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32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阅读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后需要解决的问题</a:t>
            </a:r>
            <a:endParaRPr lang="zh-CN" altLang="en-US" sz="3200" dirty="0"/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687ABE52-2567-4EA4-B588-056A32750D20}"/>
              </a:ext>
            </a:extLst>
          </p:cNvPr>
          <p:cNvGrpSpPr/>
          <p:nvPr>
            <p:custDataLst>
              <p:tags r:id="rId12"/>
            </p:custDataLst>
          </p:nvPr>
        </p:nvGrpSpPr>
        <p:grpSpPr>
          <a:xfrm>
            <a:off x="0" y="0"/>
            <a:ext cx="9144000" cy="635000"/>
            <a:chOff x="0" y="0"/>
            <a:chExt cx="9144000" cy="635000"/>
          </a:xfrm>
        </p:grpSpPr>
        <p:sp>
          <p:nvSpPr>
            <p:cNvPr id="14" name="TitleBackground">
              <a:extLst>
                <a:ext uri="{FF2B5EF4-FFF2-40B4-BE49-F238E27FC236}">
                  <a16:creationId xmlns:a16="http://schemas.microsoft.com/office/drawing/2014/main" id="{8CABEDDD-2275-47EC-85B3-90DD4BB5D740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0" y="0"/>
              <a:ext cx="9144000" cy="635000"/>
            </a:xfrm>
            <a:prstGeom prst="rect">
              <a:avLst/>
            </a:prstGeom>
            <a:solidFill>
              <a:srgbClr val="F6F7F8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ColorBlock">
              <a:extLst>
                <a:ext uri="{FF2B5EF4-FFF2-40B4-BE49-F238E27FC236}">
                  <a16:creationId xmlns:a16="http://schemas.microsoft.com/office/drawing/2014/main" id="{2962199C-88DC-4DAC-AEDF-DA087F124EB7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TypeText">
              <a:extLst>
                <a:ext uri="{FF2B5EF4-FFF2-40B4-BE49-F238E27FC236}">
                  <a16:creationId xmlns:a16="http://schemas.microsoft.com/office/drawing/2014/main" id="{A634BFB9-BD8C-4554-BADA-CF565F2B940B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单选题</a:t>
              </a:r>
            </a:p>
          </p:txBody>
        </p:sp>
        <p:sp>
          <p:nvSpPr>
            <p:cNvPr id="17" name="TipText">
              <a:extLst>
                <a:ext uri="{FF2B5EF4-FFF2-40B4-BE49-F238E27FC236}">
                  <a16:creationId xmlns:a16="http://schemas.microsoft.com/office/drawing/2014/main" id="{19A367EB-AE4B-46F9-94A8-2D8EFA84262B}"/>
                </a:ext>
              </a:extLst>
            </p:cNvPr>
            <p:cNvSpPr txBox="1"/>
            <p:nvPr>
              <p:custDataLst>
                <p:tags r:id="rId17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2</a:t>
              </a:r>
              <a:r>
                <a:rPr lang="zh-CN" altLang="en-US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id="{A16C4B43-FC2F-44DC-A554-2A1EBBCF54B8}"/>
              </a:ext>
            </a:extLst>
          </p:cNvPr>
          <p:cNvPicPr>
            <a:picLocks/>
          </p:cNvPicPr>
          <p:nvPr>
            <p:custDataLst>
              <p:tags r:id="rId13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919978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E342FDAD-178B-4EF7-866A-E416D9D130B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914400" y="428625"/>
            <a:ext cx="7315200" cy="2143125"/>
          </a:xfrm>
          <a:prstGeom prst="rect">
            <a:avLst/>
          </a:prstGeom>
          <a:noFill/>
        </p:spPr>
        <p:txBody>
          <a:bodyPr vert="horz" wrap="square" rtlCol="0" anchor="ctr" anchorCtr="0">
            <a:noAutofit/>
          </a:bodyPr>
          <a:lstStyle/>
          <a:p>
            <a:r>
              <a:rPr lang="en-US" altLang="zh-CN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2 </a:t>
            </a:r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信号频率越高，电路呈现的特点是？</a:t>
            </a:r>
          </a:p>
        </p:txBody>
      </p:sp>
      <p:sp>
        <p:nvSpPr>
          <p:cNvPr id="5" name="矩形: 圆角 4">
            <a:extLst>
              <a:ext uri="{FF2B5EF4-FFF2-40B4-BE49-F238E27FC236}">
                <a16:creationId xmlns:a16="http://schemas.microsoft.com/office/drawing/2014/main" id="{4BA2C228-7655-473F-BCB4-81DC280ACD8C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6172200" y="6215063"/>
            <a:ext cx="1543050" cy="411480"/>
          </a:xfrm>
          <a:prstGeom prst="roundRect">
            <a:avLst/>
          </a:prstGeom>
          <a:solidFill>
            <a:srgbClr val="80808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zh-CN" altLang="en-US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作答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846B8D4A-CAEE-4F23-99F6-EFC538D19662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0" y="5849303"/>
            <a:ext cx="9144000" cy="365760"/>
          </a:xfrm>
          <a:prstGeom prst="rect">
            <a:avLst/>
          </a:prstGeom>
          <a:solidFill>
            <a:srgbClr val="FBFAEF"/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rtlCol="0" anchor="ctr" anchorCtr="1">
            <a:noAutofit/>
          </a:bodyPr>
          <a:lstStyle/>
          <a:p>
            <a:r>
              <a:rPr lang="zh-CN" altLang="en-US" sz="1200">
                <a:solidFill>
                  <a:srgbClr val="F84F4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正常使用主观题需</a:t>
            </a:r>
            <a:r>
              <a:rPr lang="en-US" altLang="zh-CN" sz="1200">
                <a:solidFill>
                  <a:srgbClr val="F84F4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2.0</a:t>
            </a:r>
            <a:r>
              <a:rPr lang="zh-CN" altLang="en-US" sz="1200">
                <a:solidFill>
                  <a:srgbClr val="F84F4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以上版本雨课堂</a:t>
            </a: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id="{F157EAF5-8154-492D-BA92-7A163B24E9BE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0" y="0"/>
            <a:ext cx="9144000" cy="635000"/>
            <a:chOff x="0" y="0"/>
            <a:chExt cx="9144000" cy="635000"/>
          </a:xfrm>
        </p:grpSpPr>
        <p:sp>
          <p:nvSpPr>
            <p:cNvPr id="6" name="TitleBackground">
              <a:extLst>
                <a:ext uri="{FF2B5EF4-FFF2-40B4-BE49-F238E27FC236}">
                  <a16:creationId xmlns:a16="http://schemas.microsoft.com/office/drawing/2014/main" id="{5842ADD1-1564-4796-9982-3B5D5701BE30}"/>
                </a:ext>
              </a:extLst>
            </p:cNvPr>
            <p:cNvSpPr/>
            <p:nvPr>
              <p:custDataLst>
                <p:tags r:id="rId7"/>
              </p:custDataLst>
            </p:nvPr>
          </p:nvSpPr>
          <p:spPr>
            <a:xfrm>
              <a:off x="0" y="0"/>
              <a:ext cx="9144000" cy="635000"/>
            </a:xfrm>
            <a:prstGeom prst="rect">
              <a:avLst/>
            </a:prstGeom>
            <a:solidFill>
              <a:srgbClr val="F6F7F8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ColorBlock">
              <a:extLst>
                <a:ext uri="{FF2B5EF4-FFF2-40B4-BE49-F238E27FC236}">
                  <a16:creationId xmlns:a16="http://schemas.microsoft.com/office/drawing/2014/main" id="{AFE81BDD-BF27-44AD-905E-6B532C3266DD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TypeText">
              <a:extLst>
                <a:ext uri="{FF2B5EF4-FFF2-40B4-BE49-F238E27FC236}">
                  <a16:creationId xmlns:a16="http://schemas.microsoft.com/office/drawing/2014/main" id="{C4CF773F-9390-423F-960C-53396C6BCDE8}"/>
                </a:ext>
              </a:extLst>
            </p:cNvPr>
            <p:cNvSpPr txBox="1"/>
            <p:nvPr>
              <p:custDataLst>
                <p:tags r:id="rId9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主观题</a:t>
              </a:r>
            </a:p>
          </p:txBody>
        </p:sp>
        <p:sp>
          <p:nvSpPr>
            <p:cNvPr id="9" name="TipText">
              <a:extLst>
                <a:ext uri="{FF2B5EF4-FFF2-40B4-BE49-F238E27FC236}">
                  <a16:creationId xmlns:a16="http://schemas.microsoft.com/office/drawing/2014/main" id="{120A02DA-31C8-4815-866A-E0B435545448}"/>
                </a:ext>
              </a:extLst>
            </p:cNvPr>
            <p:cNvSpPr txBox="1"/>
            <p:nvPr>
              <p:custDataLst>
                <p:tags r:id="rId10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2</a:t>
              </a:r>
              <a:r>
                <a:rPr lang="zh-CN" altLang="en-US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id="{CDC34D33-441F-4BB5-A7AD-10AD71974990}"/>
              </a:ext>
            </a:extLst>
          </p:cNvPr>
          <p:cNvPicPr>
            <a:picLocks/>
          </p:cNvPicPr>
          <p:nvPr>
            <p:custDataLst>
              <p:tags r:id="rId6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967762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39552" y="692696"/>
            <a:ext cx="7366119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关联变量约定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◆ 在电子电路中主要关注的基本物理量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电压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电流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功率</a:t>
            </a:r>
            <a:endParaRPr lang="zh-CN" altLang="en-US" sz="3200" dirty="0"/>
          </a:p>
        </p:txBody>
      </p:sp>
      <p:sp>
        <p:nvSpPr>
          <p:cNvPr id="4" name="文本框 3"/>
          <p:cNvSpPr txBox="1"/>
          <p:nvPr/>
        </p:nvSpPr>
        <p:spPr>
          <a:xfrm>
            <a:off x="4716016" y="332656"/>
            <a:ext cx="36808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/>
              <a:t>1 </a:t>
            </a:r>
            <a:r>
              <a:rPr lang="zh-CN" altLang="en-US" sz="2800" dirty="0"/>
              <a:t>电路模型及电路网络</a:t>
            </a:r>
          </a:p>
        </p:txBody>
      </p:sp>
    </p:spTree>
    <p:extLst>
      <p:ext uri="{BB962C8B-B14F-4D97-AF65-F5344CB8AC3E}">
        <p14:creationId xmlns:p14="http://schemas.microsoft.com/office/powerpoint/2010/main" val="343120450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"/>
  <p:tag name="PROBLEMSCORE" val="2.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ubmit"/>
  <p:tag name="RAINPROBLEMTYPE" val="MultipleChoic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ShortAnswer"/>
  <p:tag name="PROBLEMSCORE" val="2.0"/>
  <p:tag name="PROBLEMVOICEALLOWED" val="Fals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ubmit"/>
  <p:tag name="RAINPROBLEMTYPE" val="ShortAnswer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DUCTVERSIONTIP" val="PRODUCTVERSIONTIP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ShortAnswer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ShortAnswer"/>
  <p:tag name="PROBLEMSCORE" val="6.0"/>
  <p:tag name="PROBLEMVOICEALLOWED" val="Fals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ubmit"/>
  <p:tag name="RAINPROBLEMTYPE" val="ShortAnswer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DUCTVERSIONTIP" val="PRODUCTVERSIONTIP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ShortAnswer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ShortAnswer"/>
  <p:tag name="PROBLEMSCORE" val="2.0"/>
  <p:tag name="PROBLEMVOICEALLOWED" val="Fals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ubmit"/>
  <p:tag name="RAINPROBLEMTYPE" val="ShortAnswer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DUCTVERSIONTIP" val="PRODUCTVERSIONTIP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ShortAnswer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ShortAnswer"/>
  <p:tag name="PROBLEMSCORE" val="4.0"/>
  <p:tag name="PROBLEMVOICEALLOWED" val="False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ubmit"/>
  <p:tag name="RAINPROBLEMTYPE" val="ShortAnswer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DUCTVERSIONTIP" val="PRODUCTVERSIONTIP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ShortAnswer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ShortAnswer"/>
  <p:tag name="PROBLEMSCORE" val="4.0"/>
  <p:tag name="PROBLEMVOICEALLOWED" val="False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ubmit"/>
  <p:tag name="RAINPROBLEMTYPE" val="ShortAnswer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DUCTVERSIONTIP" val="PRODUCTVERSIONTIP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ShortAnswer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ShortAnswer"/>
  <p:tag name="PROBLEMSCORE" val="5.0"/>
  <p:tag name="PROBLEMVOICEALLOWED" val="False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ubmit"/>
  <p:tag name="RAINPROBLEMTYPE" val="ShortAnswer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DUCTVERSIONTIP" val="PRODUCTVERSIONTIP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ShortAnswer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20610</TotalTime>
  <Words>1354</Words>
  <Application>Microsoft Office PowerPoint</Application>
  <PresentationFormat>全屏显示(4:3)</PresentationFormat>
  <Paragraphs>306</Paragraphs>
  <Slides>45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45</vt:i4>
      </vt:variant>
    </vt:vector>
  </HeadingPairs>
  <TitlesOfParts>
    <vt:vector size="60" baseType="lpstr">
      <vt:lpstr>FrutigerNext LT Bold</vt:lpstr>
      <vt:lpstr>Hiragino Sans GB W3</vt:lpstr>
      <vt:lpstr>Microsoft Yahei</vt:lpstr>
      <vt:lpstr>MS PGothic</vt:lpstr>
      <vt:lpstr>黑体</vt:lpstr>
      <vt:lpstr>宋体</vt:lpstr>
      <vt:lpstr>微软雅黑</vt:lpstr>
      <vt:lpstr>Arial</vt:lpstr>
      <vt:lpstr>Berlin Sans FB Demi</vt:lpstr>
      <vt:lpstr>Calibri</vt:lpstr>
      <vt:lpstr>Cambria Math</vt:lpstr>
      <vt:lpstr>Symbol</vt:lpstr>
      <vt:lpstr>Wingdings</vt:lpstr>
      <vt:lpstr>自定义设计方案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CC</dc:creator>
  <cp:lastModifiedBy>liuchuntang</cp:lastModifiedBy>
  <cp:revision>1141</cp:revision>
  <dcterms:created xsi:type="dcterms:W3CDTF">2014-07-15T10:56:00Z</dcterms:created>
  <dcterms:modified xsi:type="dcterms:W3CDTF">2018-12-29T09:01:32Z</dcterms:modified>
</cp:coreProperties>
</file>