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7" r:id="rId1"/>
    <p:sldMasterId id="2147483648" r:id="rId2"/>
  </p:sldMasterIdLst>
  <p:notesMasterIdLst>
    <p:notesMasterId r:id="rId27"/>
  </p:notesMasterIdLst>
  <p:handoutMasterIdLst>
    <p:handoutMasterId r:id="rId28"/>
  </p:handoutMasterIdLst>
  <p:sldIdLst>
    <p:sldId id="403" r:id="rId3"/>
    <p:sldId id="433" r:id="rId4"/>
    <p:sldId id="434" r:id="rId5"/>
    <p:sldId id="435" r:id="rId6"/>
    <p:sldId id="436" r:id="rId7"/>
    <p:sldId id="437" r:id="rId8"/>
    <p:sldId id="438" r:id="rId9"/>
    <p:sldId id="439" r:id="rId10"/>
    <p:sldId id="374" r:id="rId11"/>
    <p:sldId id="417" r:id="rId12"/>
    <p:sldId id="440" r:id="rId13"/>
    <p:sldId id="420" r:id="rId14"/>
    <p:sldId id="421" r:id="rId15"/>
    <p:sldId id="422" r:id="rId16"/>
    <p:sldId id="426" r:id="rId17"/>
    <p:sldId id="427" r:id="rId18"/>
    <p:sldId id="428" r:id="rId19"/>
    <p:sldId id="430" r:id="rId20"/>
    <p:sldId id="431" r:id="rId21"/>
    <p:sldId id="432" r:id="rId22"/>
    <p:sldId id="441" r:id="rId23"/>
    <p:sldId id="425" r:id="rId24"/>
    <p:sldId id="442" r:id="rId25"/>
    <p:sldId id="443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8135"/>
    <a:srgbClr val="85A247"/>
    <a:srgbClr val="667E34"/>
    <a:srgbClr val="E57234"/>
    <a:srgbClr val="E77234"/>
    <a:srgbClr val="0092C8"/>
    <a:srgbClr val="008EC3"/>
    <a:srgbClr val="0070C0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76498" autoAdjust="0"/>
  </p:normalViewPr>
  <p:slideViewPr>
    <p:cSldViewPr>
      <p:cViewPr varScale="1">
        <p:scale>
          <a:sx n="44" d="100"/>
          <a:sy n="44" d="100"/>
        </p:scale>
        <p:origin x="130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FEAA5C-C5EC-41DA-B508-56FB20649E96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92C0D-6F50-4C83-90A7-DE71BF95E0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03014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F5467-12A6-46FA-B6C8-965E686317F6}" type="datetimeFigureOut">
              <a:rPr lang="zh-CN" altLang="en-US" smtClean="0"/>
              <a:t>2018/8/6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2F6760-5E44-4F9F-9CF5-92FAD7AD75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471773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011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459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3923928" y="6381328"/>
            <a:ext cx="1512168" cy="21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eaLnBrk="0" hangingPunct="0">
              <a:lnSpc>
                <a:spcPct val="85000"/>
              </a:lnSpc>
            </a:pPr>
            <a:r>
              <a:rPr lang="de-DE" altLang="zh-CN" sz="1200" dirty="0">
                <a:solidFill>
                  <a:schemeClr val="bg1"/>
                </a:solidFill>
                <a:latin typeface="FrutigerNext LT Bold" pitchFamily="34" charset="0"/>
                <a:ea typeface="MS PGothic" pitchFamily="34" charset="-128"/>
              </a:rPr>
              <a:t> </a:t>
            </a:r>
            <a:r>
              <a:rPr lang="de-DE" altLang="zh-CN" sz="1800" b="1" i="1" dirty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t>Page </a:t>
            </a:r>
            <a:fld id="{A4C34F22-587E-473D-9099-376F4F013A30}" type="slidenum">
              <a:rPr lang="de-DE" altLang="zh-CN" sz="1800" b="1" i="1" smtClean="0">
                <a:solidFill>
                  <a:schemeClr val="bg1"/>
                </a:solidFill>
                <a:latin typeface="Hiragino Sans GB W3" panose="020B0300000000000000" pitchFamily="34" charset="-122"/>
                <a:ea typeface="Hiragino Sans GB W3" panose="020B0300000000000000" pitchFamily="34" charset="-122"/>
              </a:rPr>
              <a:pPr algn="ctr" eaLnBrk="0" hangingPunct="0">
                <a:lnSpc>
                  <a:spcPct val="85000"/>
                </a:lnSpc>
              </a:pPr>
              <a:t>‹#›</a:t>
            </a:fld>
            <a:endParaRPr lang="en-GB" altLang="zh-CN" sz="1800" b="1" i="1" dirty="0">
              <a:solidFill>
                <a:schemeClr val="bg1"/>
              </a:solidFill>
              <a:latin typeface="Hiragino Sans GB W3" panose="020B0300000000000000" pitchFamily="34" charset="-122"/>
              <a:ea typeface="Hiragino Sans GB W3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511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3429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6063075"/>
            <a:ext cx="9144000" cy="7949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679" y="6103392"/>
            <a:ext cx="727649" cy="723343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0" r="3192" b="19066"/>
          <a:stretch/>
        </p:blipFill>
        <p:spPr>
          <a:xfrm>
            <a:off x="7559824" y="6128371"/>
            <a:ext cx="1584176" cy="6643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8" y="6131090"/>
            <a:ext cx="2506286" cy="682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 descr="E:\doc\pjz\毕业\答辩slides\素材\ed671103jw1epp153hjgmj21hc0u0wu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7" t="1002" r="15608" b="7526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22"/>
          <p:cNvSpPr/>
          <p:nvPr/>
        </p:nvSpPr>
        <p:spPr>
          <a:xfrm>
            <a:off x="1" y="0"/>
            <a:ext cx="7714511" cy="6858000"/>
          </a:xfrm>
          <a:custGeom>
            <a:avLst/>
            <a:gdLst/>
            <a:ahLst/>
            <a:cxnLst/>
            <a:rect l="l" t="t" r="r" b="b"/>
            <a:pathLst>
              <a:path w="7714511" h="5715000">
                <a:moveTo>
                  <a:pt x="0" y="0"/>
                </a:moveTo>
                <a:lnTo>
                  <a:pt x="7495861" y="0"/>
                </a:lnTo>
                <a:cubicBezTo>
                  <a:pt x="6056078" y="354563"/>
                  <a:pt x="5004048" y="1489085"/>
                  <a:pt x="5004048" y="2833489"/>
                </a:cubicBezTo>
                <a:cubicBezTo>
                  <a:pt x="5004048" y="4245159"/>
                  <a:pt x="6163985" y="5425419"/>
                  <a:pt x="7714511" y="5715000"/>
                </a:cubicBezTo>
                <a:lnTo>
                  <a:pt x="0" y="5715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97" y="0"/>
            <a:ext cx="2339355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7" y="3429000"/>
            <a:ext cx="9143603" cy="1361223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4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电路分析与电子线路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2303416" y="5157192"/>
            <a:ext cx="3607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何 松 柏   教授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数字射频混合集成电路实验室</a:t>
            </a:r>
          </a:p>
        </p:txBody>
      </p:sp>
      <p:pic>
        <p:nvPicPr>
          <p:cNvPr id="24" name="Picture 6" descr="E:\doc\pjz\毕业\答辩slides\素材\logo.pn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" y="2547241"/>
            <a:ext cx="1872208" cy="42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文本框 8"/>
          <p:cNvSpPr txBox="1"/>
          <p:nvPr/>
        </p:nvSpPr>
        <p:spPr>
          <a:xfrm>
            <a:off x="384710" y="5229200"/>
            <a:ext cx="1534394" cy="836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3400"/>
              </a:lnSpc>
            </a:pPr>
            <a:r>
              <a:rPr lang="en-US" altLang="zh-CN" sz="3400" b="0" dirty="0">
                <a:solidFill>
                  <a:schemeClr val="bg1">
                    <a:lumMod val="85000"/>
                  </a:schemeClr>
                </a:solidFill>
                <a:latin typeface="Berlin Sans FB Demi" panose="020E0802020502020306" pitchFamily="34" charset="0"/>
              </a:rPr>
              <a:t>SMART</a:t>
            </a:r>
          </a:p>
          <a:p>
            <a:pPr algn="ctr">
              <a:lnSpc>
                <a:spcPts val="1400"/>
              </a:lnSpc>
            </a:pPr>
            <a:r>
              <a:rPr lang="en-US" altLang="zh-CN" sz="800" b="1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SMART</a:t>
            </a:r>
            <a:r>
              <a:rPr lang="en-US" altLang="zh-CN" sz="800" b="1" baseline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Hybrid Radio Lab.</a:t>
            </a:r>
          </a:p>
          <a:p>
            <a:pPr algn="ctr">
              <a:lnSpc>
                <a:spcPts val="1000"/>
              </a:lnSpc>
            </a:pPr>
            <a:r>
              <a:rPr lang="en-US" altLang="zh-CN" sz="800" b="1" baseline="0" dirty="0">
                <a:solidFill>
                  <a:schemeClr val="bg1">
                    <a:lumMod val="8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Since 2003</a:t>
            </a:r>
            <a:endParaRPr lang="zh-CN" altLang="en-US" sz="800" b="1" dirty="0">
              <a:solidFill>
                <a:schemeClr val="bg1">
                  <a:lumMod val="8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直角三角形 25"/>
          <p:cNvSpPr/>
          <p:nvPr/>
        </p:nvSpPr>
        <p:spPr>
          <a:xfrm rot="10800000">
            <a:off x="0" y="3428999"/>
            <a:ext cx="2339752" cy="1361223"/>
          </a:xfrm>
          <a:prstGeom prst="rtTriangle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181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76672"/>
            <a:ext cx="6340197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课程定位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 系统类专业 核心基础课程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 数学逻辑思维      工程思维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 工程素质培养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3707904" y="3068960"/>
            <a:ext cx="864096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299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771AA83-AC65-4788-B788-CF680C83E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73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内容主线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835696" y="2552039"/>
            <a:ext cx="576064" cy="1800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5773" y="3128103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电路</a:t>
            </a:r>
            <a:endParaRPr lang="en-US" altLang="zh-CN" sz="2400" dirty="0"/>
          </a:p>
          <a:p>
            <a:r>
              <a:rPr lang="zh-CN" altLang="en-US" sz="2400" dirty="0"/>
              <a:t>电子学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483768" y="219199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电阻</a:t>
            </a:r>
            <a:endParaRPr lang="en-US" altLang="zh-CN" sz="2400" dirty="0"/>
          </a:p>
          <a:p>
            <a:r>
              <a:rPr lang="zh-CN" altLang="en-US" sz="2400" dirty="0"/>
              <a:t>电路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411760" y="393674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动态</a:t>
            </a:r>
            <a:endParaRPr lang="en-US" altLang="zh-CN" sz="2400" dirty="0"/>
          </a:p>
          <a:p>
            <a:r>
              <a:rPr lang="zh-CN" altLang="en-US" sz="2400" dirty="0"/>
              <a:t>电路</a:t>
            </a:r>
          </a:p>
        </p:txBody>
      </p:sp>
      <p:sp>
        <p:nvSpPr>
          <p:cNvPr id="7" name="左大括号 6"/>
          <p:cNvSpPr/>
          <p:nvPr/>
        </p:nvSpPr>
        <p:spPr>
          <a:xfrm>
            <a:off x="3355995" y="2094839"/>
            <a:ext cx="648072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283968" y="1721042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线性电</a:t>
            </a:r>
            <a:endParaRPr lang="en-US" altLang="zh-CN" sz="2400" dirty="0"/>
          </a:p>
          <a:p>
            <a:r>
              <a:rPr lang="zh-CN" altLang="en-US" sz="2400" dirty="0"/>
              <a:t>阻电路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83968" y="2712604"/>
            <a:ext cx="14192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非线性电</a:t>
            </a:r>
            <a:endParaRPr lang="en-US" altLang="zh-CN" sz="2400" dirty="0"/>
          </a:p>
          <a:p>
            <a:r>
              <a:rPr lang="zh-CN" altLang="en-US" sz="2400" dirty="0"/>
              <a:t>阻电路</a:t>
            </a:r>
          </a:p>
        </p:txBody>
      </p:sp>
      <p:sp>
        <p:nvSpPr>
          <p:cNvPr id="10" name="左大括号 9"/>
          <p:cNvSpPr/>
          <p:nvPr/>
        </p:nvSpPr>
        <p:spPr>
          <a:xfrm>
            <a:off x="3355995" y="3946813"/>
            <a:ext cx="648072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283968" y="3573016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瞬态（时域）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83968" y="4564578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稳态（频域）</a:t>
            </a:r>
          </a:p>
        </p:txBody>
      </p:sp>
    </p:spTree>
    <p:extLst>
      <p:ext uri="{BB962C8B-B14F-4D97-AF65-F5344CB8AC3E}">
        <p14:creationId xmlns:p14="http://schemas.microsoft.com/office/powerpoint/2010/main" val="2828982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7504" y="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内容结构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332891"/>
              </p:ext>
            </p:extLst>
          </p:nvPr>
        </p:nvGraphicFramePr>
        <p:xfrm>
          <a:off x="1475656" y="692696"/>
          <a:ext cx="6645275" cy="489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5" name="Visio" r:id="rId3" imgW="6645407" imgH="4899376" progId="Visio.Drawing.11">
                  <p:embed/>
                </p:oleObj>
              </mc:Choice>
              <mc:Fallback>
                <p:oleObj name="Visio" r:id="rId3" imgW="6645407" imgH="4899376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75656" y="692696"/>
                        <a:ext cx="6645275" cy="489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2175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9360255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1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基本元器件及器件模型（器件约束）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/>
              <a:t>R</a:t>
            </a:r>
            <a:r>
              <a:rPr lang="zh-CN" altLang="zh-CN" sz="2800" dirty="0"/>
              <a:t>、</a:t>
            </a:r>
            <a:r>
              <a:rPr lang="en-US" altLang="zh-CN" sz="2800" dirty="0"/>
              <a:t>L</a:t>
            </a:r>
            <a:r>
              <a:rPr lang="zh-CN" altLang="zh-CN" sz="2800" dirty="0"/>
              <a:t>、</a:t>
            </a:r>
            <a:r>
              <a:rPr lang="en-US" altLang="zh-CN" sz="2800" dirty="0"/>
              <a:t>C</a:t>
            </a:r>
            <a:r>
              <a:rPr lang="zh-CN" altLang="zh-CN" sz="2800" dirty="0"/>
              <a:t>、半导体器件（二极管，</a:t>
            </a:r>
            <a:r>
              <a:rPr lang="en-US" altLang="zh-CN" sz="2800" dirty="0"/>
              <a:t>N</a:t>
            </a:r>
            <a:r>
              <a:rPr lang="zh-CN" altLang="zh-CN" sz="2800" dirty="0"/>
              <a:t>沟道增强型</a:t>
            </a:r>
            <a:r>
              <a:rPr lang="en-US" altLang="zh-CN" sz="2800" dirty="0"/>
              <a:t>MOSFET</a:t>
            </a:r>
            <a:r>
              <a:rPr lang="zh-CN" altLang="zh-CN" sz="2800" dirty="0"/>
              <a:t>），</a:t>
            </a:r>
            <a:endParaRPr lang="en-US" altLang="zh-CN" sz="2800" dirty="0"/>
          </a:p>
          <a:p>
            <a:r>
              <a:rPr lang="zh-CN" altLang="zh-CN" sz="2800" dirty="0"/>
              <a:t>运放</a:t>
            </a:r>
            <a:r>
              <a:rPr lang="zh-CN" altLang="en-US" sz="2800" dirty="0"/>
              <a:t>，</a:t>
            </a:r>
            <a:endParaRPr lang="zh-CN" altLang="zh-CN" sz="2800" dirty="0"/>
          </a:p>
          <a:p>
            <a:r>
              <a:rPr lang="zh-CN" altLang="zh-CN" sz="2800" dirty="0"/>
              <a:t>电压、电流源</a:t>
            </a:r>
          </a:p>
          <a:p>
            <a:r>
              <a:rPr lang="zh-CN" altLang="zh-CN" sz="2800" dirty="0"/>
              <a:t>信号表示（直流、交流、幅度，相位）</a:t>
            </a:r>
          </a:p>
          <a:p>
            <a:r>
              <a:rPr lang="zh-CN" altLang="zh-CN" sz="2800" dirty="0"/>
              <a:t>集总参数模型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4303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5211683" cy="33547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2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电阻网络（电路约束）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/>
              <a:t>KCL</a:t>
            </a:r>
            <a:r>
              <a:rPr lang="zh-CN" altLang="zh-CN" sz="2800" dirty="0"/>
              <a:t>、</a:t>
            </a:r>
            <a:r>
              <a:rPr lang="en-US" altLang="zh-CN" sz="2800" dirty="0"/>
              <a:t>KVL</a:t>
            </a:r>
            <a:endParaRPr lang="zh-CN" altLang="zh-CN" sz="2800" dirty="0"/>
          </a:p>
          <a:p>
            <a:r>
              <a:rPr lang="zh-CN" altLang="zh-CN" sz="2800" dirty="0"/>
              <a:t>电路分析基本方法（</a:t>
            </a:r>
            <a:r>
              <a:rPr lang="en-US" altLang="zh-CN" sz="2800" dirty="0"/>
              <a:t>2b</a:t>
            </a:r>
            <a:r>
              <a:rPr lang="zh-CN" altLang="zh-CN" sz="2800" dirty="0"/>
              <a:t>法）</a:t>
            </a:r>
          </a:p>
          <a:p>
            <a:r>
              <a:rPr lang="zh-CN" altLang="zh-CN" sz="2800" dirty="0"/>
              <a:t>等效变换（串并联、等效变换）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7534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8097088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3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网络定理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dirty="0"/>
              <a:t>节点分析法（节点电压、节点分析法，节点间含</a:t>
            </a:r>
            <a:endParaRPr lang="en-US" altLang="zh-CN" sz="2800" dirty="0"/>
          </a:p>
          <a:p>
            <a:r>
              <a:rPr lang="zh-CN" altLang="zh-CN" sz="2800" dirty="0"/>
              <a:t>独立电压源、受控源）</a:t>
            </a:r>
          </a:p>
          <a:p>
            <a:r>
              <a:rPr lang="zh-CN" altLang="zh-CN" sz="2800" dirty="0"/>
              <a:t>网孔分析法（用</a:t>
            </a:r>
            <a:r>
              <a:rPr lang="en-US" altLang="zh-CN" sz="2800" dirty="0"/>
              <a:t>2b</a:t>
            </a:r>
            <a:r>
              <a:rPr lang="zh-CN" altLang="zh-CN" sz="2800" dirty="0"/>
              <a:t>法中的同一电路举例，比较），</a:t>
            </a:r>
            <a:endParaRPr lang="en-US" altLang="zh-CN" sz="2800" dirty="0"/>
          </a:p>
          <a:p>
            <a:r>
              <a:rPr lang="zh-CN" altLang="zh-CN" sz="2800" dirty="0"/>
              <a:t>网孔电流，含独立电流源，受控源</a:t>
            </a:r>
          </a:p>
          <a:p>
            <a:r>
              <a:rPr lang="zh-CN" altLang="zh-CN" sz="2800" dirty="0"/>
              <a:t>叠加定理（独立电源，受控源电路）</a:t>
            </a:r>
          </a:p>
          <a:p>
            <a:r>
              <a:rPr lang="zh-CN" altLang="zh-CN" sz="2800" dirty="0"/>
              <a:t>戴维南和诺顿定理（电桥电路为例）</a:t>
            </a:r>
          </a:p>
          <a:p>
            <a:r>
              <a:rPr lang="zh-CN" altLang="zh-CN" sz="2800" dirty="0"/>
              <a:t>最大功率传输</a:t>
            </a:r>
          </a:p>
          <a:p>
            <a:r>
              <a:rPr lang="zh-CN" altLang="zh-CN" sz="2800" u="sng" dirty="0"/>
              <a:t>电阻电路求解（简单计算机求解示例，思路</a:t>
            </a:r>
            <a:r>
              <a:rPr lang="zh-CN" altLang="zh-CN" sz="2800" dirty="0"/>
              <a:t>）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9612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5929828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4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非线性电阻电路基本分析方法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dirty="0"/>
              <a:t>直接分析法</a:t>
            </a:r>
          </a:p>
          <a:p>
            <a:r>
              <a:rPr lang="zh-CN" altLang="zh-CN" sz="2800" dirty="0"/>
              <a:t>图解法（大信号分析，负载线）</a:t>
            </a:r>
          </a:p>
          <a:p>
            <a:r>
              <a:rPr lang="zh-CN" altLang="zh-CN" sz="2800" dirty="0"/>
              <a:t>分段线性（二极管整流电路）</a:t>
            </a:r>
          </a:p>
          <a:p>
            <a:r>
              <a:rPr lang="zh-CN" altLang="zh-CN" sz="2800" dirty="0"/>
              <a:t>增量分析（小信号等效），</a:t>
            </a:r>
            <a:endParaRPr lang="en-US" altLang="zh-CN" sz="2800" dirty="0"/>
          </a:p>
          <a:p>
            <a:r>
              <a:rPr lang="zh-CN" altLang="zh-CN" sz="2800" dirty="0"/>
              <a:t>小信号放大器等效（泰勒级数展开）</a:t>
            </a:r>
          </a:p>
          <a:p>
            <a:r>
              <a:rPr lang="zh-CN" altLang="zh-CN" sz="2800" dirty="0"/>
              <a:t>晶体管开关电路</a:t>
            </a:r>
          </a:p>
          <a:p>
            <a:r>
              <a:rPr lang="zh-CN" altLang="zh-CN" sz="2800" dirty="0"/>
              <a:t>比较器电路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89390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8590813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5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放大电路基本概念及分析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dirty="0"/>
              <a:t>放大器基本概念</a:t>
            </a:r>
          </a:p>
          <a:p>
            <a:r>
              <a:rPr lang="en-US" altLang="zh-CN" sz="2800" dirty="0"/>
              <a:t>N</a:t>
            </a:r>
            <a:r>
              <a:rPr lang="zh-CN" altLang="zh-CN" sz="2800" dirty="0"/>
              <a:t>沟道增强型</a:t>
            </a:r>
            <a:r>
              <a:rPr lang="en-US" altLang="zh-CN" sz="2800" dirty="0"/>
              <a:t>MOSFET</a:t>
            </a:r>
            <a:r>
              <a:rPr lang="zh-CN" altLang="zh-CN" sz="2800" dirty="0"/>
              <a:t>基本放大器（</a:t>
            </a:r>
            <a:r>
              <a:rPr lang="en-US" altLang="zh-CN" sz="2800" dirty="0"/>
              <a:t>CS</a:t>
            </a:r>
            <a:r>
              <a:rPr lang="zh-CN" altLang="zh-CN" sz="2800" dirty="0"/>
              <a:t>电路，跟随器，</a:t>
            </a:r>
            <a:endParaRPr lang="en-US" altLang="zh-CN" sz="2800" dirty="0"/>
          </a:p>
          <a:p>
            <a:r>
              <a:rPr lang="zh-CN" altLang="zh-CN" sz="2800" dirty="0"/>
              <a:t>输入输出关系）</a:t>
            </a:r>
          </a:p>
          <a:p>
            <a:r>
              <a:rPr lang="en-US" altLang="zh-CN" sz="2800" dirty="0"/>
              <a:t>MOSFET</a:t>
            </a:r>
            <a:r>
              <a:rPr lang="zh-CN" altLang="zh-CN" sz="2800" dirty="0"/>
              <a:t>放大器大信号分析（有效输入、输出范围，</a:t>
            </a:r>
            <a:endParaRPr lang="en-US" altLang="zh-CN" sz="2800" dirty="0"/>
          </a:p>
          <a:p>
            <a:r>
              <a:rPr lang="zh-CN" altLang="zh-CN" sz="2800" dirty="0"/>
              <a:t>工作点选择）</a:t>
            </a:r>
          </a:p>
          <a:p>
            <a:r>
              <a:rPr lang="en-US" altLang="zh-CN" sz="2800" dirty="0"/>
              <a:t>MOSFET</a:t>
            </a:r>
            <a:r>
              <a:rPr lang="zh-CN" altLang="zh-CN" sz="2800" dirty="0"/>
              <a:t>放大器小信号分析（动态参数，工作点选择）</a:t>
            </a:r>
          </a:p>
          <a:p>
            <a:r>
              <a:rPr lang="zh-CN" altLang="zh-CN" sz="2800" dirty="0"/>
              <a:t>以例子探索：其它形式放大器，包括</a:t>
            </a:r>
            <a:r>
              <a:rPr lang="en-US" altLang="zh-CN" sz="2800" dirty="0"/>
              <a:t>BJT</a:t>
            </a:r>
            <a:endParaRPr lang="zh-CN" altLang="zh-CN" sz="2800" dirty="0"/>
          </a:p>
          <a:p>
            <a:r>
              <a:rPr lang="zh-CN" altLang="zh-CN" sz="2800" dirty="0"/>
              <a:t>运算放大器同相、反相放大；加减法电路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74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9694642" cy="60016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6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动态电路及瞬态分析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800" dirty="0"/>
              <a:t>一阶电路（</a:t>
            </a:r>
            <a:r>
              <a:rPr lang="en-US" altLang="zh-CN" sz="2800" dirty="0"/>
              <a:t>RC</a:t>
            </a:r>
            <a:r>
              <a:rPr lang="zh-CN" altLang="zh-CN" sz="2800" dirty="0"/>
              <a:t>、</a:t>
            </a:r>
            <a:r>
              <a:rPr lang="en-US" altLang="zh-CN" sz="2800" dirty="0"/>
              <a:t>RL</a:t>
            </a:r>
            <a:r>
              <a:rPr lang="zh-CN" altLang="zh-CN" sz="2800" dirty="0"/>
              <a:t>）微分方程求解，全响应，阶跃输入，</a:t>
            </a:r>
            <a:endParaRPr lang="en-US" altLang="zh-CN" sz="2800" dirty="0"/>
          </a:p>
          <a:p>
            <a:r>
              <a:rPr lang="zh-CN" altLang="zh-CN" sz="2800" dirty="0"/>
              <a:t>方波输入下的响应，状态变量</a:t>
            </a:r>
          </a:p>
          <a:p>
            <a:r>
              <a:rPr lang="zh-CN" altLang="zh-CN" sz="2800" dirty="0"/>
              <a:t>例子：开关电路脉冲响应。二极管峰值检波器，嵌位电路</a:t>
            </a:r>
          </a:p>
          <a:p>
            <a:r>
              <a:rPr lang="en-US" altLang="zh-CN" sz="2800" dirty="0"/>
              <a:t>RC</a:t>
            </a:r>
            <a:r>
              <a:rPr lang="zh-CN" altLang="zh-CN" sz="2800" dirty="0"/>
              <a:t>积分、微分器（波形变换）</a:t>
            </a:r>
            <a:endParaRPr lang="en-US" altLang="zh-CN" sz="2800" dirty="0"/>
          </a:p>
          <a:p>
            <a:r>
              <a:rPr lang="zh-CN" altLang="zh-CN" sz="2800" dirty="0"/>
              <a:t>二阶电路（串联，并联</a:t>
            </a:r>
            <a:r>
              <a:rPr lang="en-US" altLang="zh-CN" sz="2800" dirty="0"/>
              <a:t>RLC</a:t>
            </a:r>
            <a:r>
              <a:rPr lang="zh-CN" altLang="zh-CN" sz="2800" dirty="0"/>
              <a:t>，欠阻尼，临界阻尼、过阻尼），</a:t>
            </a:r>
            <a:endParaRPr lang="en-US" altLang="zh-CN" sz="2800" dirty="0"/>
          </a:p>
          <a:p>
            <a:r>
              <a:rPr lang="zh-CN" altLang="zh-CN" sz="2800" dirty="0"/>
              <a:t>系统参数与电路性能关系</a:t>
            </a:r>
          </a:p>
          <a:p>
            <a:r>
              <a:rPr lang="en-US" altLang="zh-CN" sz="2800" dirty="0"/>
              <a:t>RC</a:t>
            </a:r>
            <a:r>
              <a:rPr lang="zh-CN" altLang="zh-CN" sz="2800" dirty="0"/>
              <a:t>有源滤波器（无电感实现）</a:t>
            </a:r>
          </a:p>
          <a:p>
            <a:endParaRPr lang="zh-CN" altLang="zh-CN" sz="2800" dirty="0"/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672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B1C355-A6EC-4D0B-A387-5ABF4CC87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7"/>
            <a:ext cx="9143999" cy="6858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5480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504" y="0"/>
            <a:ext cx="9028882" cy="59400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内容知识点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7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电路频率特性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zh-CN" sz="2000" dirty="0"/>
              <a:t>复指数激励，电路全解（齐次解，特解）</a:t>
            </a:r>
          </a:p>
          <a:p>
            <a:r>
              <a:rPr lang="zh-CN" altLang="zh-CN" sz="2000" dirty="0"/>
              <a:t>基本电路元件阻抗关系</a:t>
            </a:r>
          </a:p>
          <a:p>
            <a:r>
              <a:rPr lang="en-US" altLang="zh-CN" sz="2000" dirty="0"/>
              <a:t>RC</a:t>
            </a:r>
            <a:r>
              <a:rPr lang="zh-CN" altLang="zh-CN" sz="2000" dirty="0"/>
              <a:t>、</a:t>
            </a:r>
            <a:r>
              <a:rPr lang="en-US" altLang="zh-CN" sz="2000" dirty="0"/>
              <a:t>RL</a:t>
            </a:r>
            <a:r>
              <a:rPr lang="zh-CN" altLang="zh-CN" sz="2000" dirty="0"/>
              <a:t>电路频率响应（重点是电路参数与频率响应关系）</a:t>
            </a:r>
          </a:p>
          <a:p>
            <a:r>
              <a:rPr lang="zh-CN" altLang="zh-CN" sz="2000" dirty="0"/>
              <a:t>积分、微分电路稳态分析，频率响应</a:t>
            </a:r>
          </a:p>
          <a:p>
            <a:r>
              <a:rPr lang="zh-CN" altLang="zh-CN" sz="2000" dirty="0"/>
              <a:t>波特图，传递函数</a:t>
            </a:r>
          </a:p>
          <a:p>
            <a:r>
              <a:rPr lang="zh-CN" altLang="zh-CN" sz="2000" dirty="0"/>
              <a:t>级间耦合放大器</a:t>
            </a:r>
          </a:p>
          <a:p>
            <a:r>
              <a:rPr lang="zh-CN" altLang="zh-CN" sz="2000" dirty="0"/>
              <a:t>示波器探头频率补偿</a:t>
            </a:r>
          </a:p>
          <a:p>
            <a:r>
              <a:rPr lang="zh-CN" altLang="zh-CN" sz="2000" dirty="0"/>
              <a:t>电路谐振（串联，并联</a:t>
            </a:r>
            <a:r>
              <a:rPr lang="en-US" altLang="zh-CN" sz="2000" dirty="0"/>
              <a:t>RLC</a:t>
            </a:r>
            <a:r>
              <a:rPr lang="zh-CN" altLang="zh-CN" sz="2000" dirty="0"/>
              <a:t>），二阶系统表征参数，系统参数，频率响应特性）</a:t>
            </a:r>
          </a:p>
          <a:p>
            <a:r>
              <a:rPr lang="zh-CN" altLang="zh-CN" sz="2000" dirty="0"/>
              <a:t>滤波器选频特性，二阶有源滤波器</a:t>
            </a:r>
          </a:p>
          <a:p>
            <a:r>
              <a:rPr lang="zh-CN" altLang="zh-CN" sz="2000" dirty="0"/>
              <a:t>选频放大器，</a:t>
            </a:r>
          </a:p>
          <a:p>
            <a:r>
              <a:rPr lang="en-US" altLang="zh-CN" sz="2000" dirty="0"/>
              <a:t>RC</a:t>
            </a:r>
            <a:r>
              <a:rPr lang="zh-CN" altLang="zh-CN" sz="2000" dirty="0"/>
              <a:t>振荡器（运放正反馈应用）</a:t>
            </a: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2965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75745F1-3E69-4315-B63E-DDDD4D50CD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7196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56E4BEF-DA30-4EDF-96B6-01A79B4F2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" y="19472"/>
            <a:ext cx="9132214" cy="600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1661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BB57ABE2-76BC-4647-AA7B-777B4EB992FB}"/>
              </a:ext>
            </a:extLst>
          </p:cNvPr>
          <p:cNvSpPr/>
          <p:nvPr/>
        </p:nvSpPr>
        <p:spPr>
          <a:xfrm>
            <a:off x="395536" y="404664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教学特点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D7B1E4B-0AFA-4B77-B309-DDEA52B64510}"/>
              </a:ext>
            </a:extLst>
          </p:cNvPr>
          <p:cNvSpPr/>
          <p:nvPr/>
        </p:nvSpPr>
        <p:spPr>
          <a:xfrm>
            <a:off x="2105726" y="1481882"/>
            <a:ext cx="46445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课堂学习  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</a:rPr>
              <a:t>+  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在线学习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5280CA7-AD21-43A8-A6F2-2998F126E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8937" y="2968586"/>
            <a:ext cx="2530926" cy="57149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1486371-4273-49BE-BAE6-9D4181813A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2921382"/>
            <a:ext cx="1512168" cy="66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91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1CE9DC9-D9FB-4163-AD23-7D565ED2DD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87"/>
          <a:stretch/>
        </p:blipFill>
        <p:spPr>
          <a:xfrm>
            <a:off x="13861" y="116632"/>
            <a:ext cx="8614763" cy="577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468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B2D865A-AE46-458C-97CC-5645D16C83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714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85BCDAA-C991-4774-98FD-522056BE7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0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F20757F-7D82-446A-BC74-1EB7F26DA0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9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8092DC2F-3122-4070-BC60-DD1104F72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28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9C277DB-BE6E-445F-AD10-E19AB9B82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5168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744BEE5-9D7F-4C13-BAA5-C0DA625D4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6"/>
            <a:ext cx="9143429" cy="6858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268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692696"/>
            <a:ext cx="244169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/>
              <a:t>提纲</a:t>
            </a:r>
            <a:endParaRPr lang="en-US" altLang="zh-CN" sz="3200" dirty="0"/>
          </a:p>
          <a:p>
            <a:endParaRPr lang="en-US" altLang="zh-CN" sz="3200" dirty="0"/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课程定位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内容架构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课程特色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◆ 课程安排</a:t>
            </a:r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855218452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19035</TotalTime>
  <Words>532</Words>
  <Application>Microsoft Office PowerPoint</Application>
  <PresentationFormat>全屏显示(4:3)</PresentationFormat>
  <Paragraphs>117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FrutigerNext LT Bold</vt:lpstr>
      <vt:lpstr>Hiragino Sans GB W3</vt:lpstr>
      <vt:lpstr>MS PGothic</vt:lpstr>
      <vt:lpstr>黑体</vt:lpstr>
      <vt:lpstr>宋体</vt:lpstr>
      <vt:lpstr>微软雅黑</vt:lpstr>
      <vt:lpstr>Arial</vt:lpstr>
      <vt:lpstr>Berlin Sans FB Demi</vt:lpstr>
      <vt:lpstr>Calibri</vt:lpstr>
      <vt:lpstr>自定义设计方案</vt:lpstr>
      <vt:lpstr>Office 主题</vt:lpstr>
      <vt:lpstr>Visio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CC</dc:creator>
  <cp:lastModifiedBy>WuTao</cp:lastModifiedBy>
  <cp:revision>897</cp:revision>
  <dcterms:created xsi:type="dcterms:W3CDTF">2014-07-15T10:56:00Z</dcterms:created>
  <dcterms:modified xsi:type="dcterms:W3CDTF">2018-08-06T03:36:54Z</dcterms:modified>
</cp:coreProperties>
</file>