
<file path=[Content_Types].xml><?xml version="1.0" encoding="utf-8"?>
<Types xmlns="http://schemas.openxmlformats.org/package/2006/content-types">
  <Default Extension="tmp" ContentType="image/png"/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70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ADC0"/>
    <a:srgbClr val="E6B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2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image" Target="../media/image81.wmf"/><Relationship Id="rId6" Type="http://schemas.openxmlformats.org/officeDocument/2006/relationships/image" Target="../media/image85.wmf"/><Relationship Id="rId5" Type="http://schemas.openxmlformats.org/officeDocument/2006/relationships/image" Target="../media/image84.emf"/><Relationship Id="rId4" Type="http://schemas.openxmlformats.org/officeDocument/2006/relationships/image" Target="../media/image32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13" Type="http://schemas.openxmlformats.org/officeDocument/2006/relationships/image" Target="../media/image98.wmf"/><Relationship Id="rId18" Type="http://schemas.openxmlformats.org/officeDocument/2006/relationships/image" Target="../media/image103.wmf"/><Relationship Id="rId3" Type="http://schemas.openxmlformats.org/officeDocument/2006/relationships/image" Target="../media/image88.wmf"/><Relationship Id="rId7" Type="http://schemas.openxmlformats.org/officeDocument/2006/relationships/image" Target="../media/image92.wmf"/><Relationship Id="rId12" Type="http://schemas.openxmlformats.org/officeDocument/2006/relationships/image" Target="../media/image97.emf"/><Relationship Id="rId17" Type="http://schemas.openxmlformats.org/officeDocument/2006/relationships/image" Target="../media/image102.wmf"/><Relationship Id="rId2" Type="http://schemas.openxmlformats.org/officeDocument/2006/relationships/image" Target="../media/image87.wmf"/><Relationship Id="rId16" Type="http://schemas.openxmlformats.org/officeDocument/2006/relationships/image" Target="../media/image101.emf"/><Relationship Id="rId1" Type="http://schemas.openxmlformats.org/officeDocument/2006/relationships/image" Target="../media/image86.wmf"/><Relationship Id="rId6" Type="http://schemas.openxmlformats.org/officeDocument/2006/relationships/image" Target="../media/image91.emf"/><Relationship Id="rId11" Type="http://schemas.openxmlformats.org/officeDocument/2006/relationships/image" Target="../media/image96.wmf"/><Relationship Id="rId5" Type="http://schemas.openxmlformats.org/officeDocument/2006/relationships/image" Target="../media/image90.emf"/><Relationship Id="rId15" Type="http://schemas.openxmlformats.org/officeDocument/2006/relationships/image" Target="../media/image100.wmf"/><Relationship Id="rId10" Type="http://schemas.openxmlformats.org/officeDocument/2006/relationships/image" Target="../media/image95.wmf"/><Relationship Id="rId19" Type="http://schemas.openxmlformats.org/officeDocument/2006/relationships/image" Target="../media/image104.emf"/><Relationship Id="rId4" Type="http://schemas.openxmlformats.org/officeDocument/2006/relationships/image" Target="../media/image89.wmf"/><Relationship Id="rId9" Type="http://schemas.openxmlformats.org/officeDocument/2006/relationships/image" Target="../media/image94.wmf"/><Relationship Id="rId14" Type="http://schemas.openxmlformats.org/officeDocument/2006/relationships/image" Target="../media/image9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7" Type="http://schemas.openxmlformats.org/officeDocument/2006/relationships/image" Target="../media/image111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Relationship Id="rId6" Type="http://schemas.openxmlformats.org/officeDocument/2006/relationships/image" Target="../media/image110.wmf"/><Relationship Id="rId5" Type="http://schemas.openxmlformats.org/officeDocument/2006/relationships/image" Target="../media/image109.wmf"/><Relationship Id="rId4" Type="http://schemas.openxmlformats.org/officeDocument/2006/relationships/image" Target="../media/image10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image" Target="../media/image11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8.wmf"/><Relationship Id="rId7" Type="http://schemas.openxmlformats.org/officeDocument/2006/relationships/image" Target="../media/image33.e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9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6" Type="http://schemas.openxmlformats.org/officeDocument/2006/relationships/image" Target="../media/image45.wmf"/><Relationship Id="rId5" Type="http://schemas.openxmlformats.org/officeDocument/2006/relationships/image" Target="../media/image35.wmf"/><Relationship Id="rId4" Type="http://schemas.openxmlformats.org/officeDocument/2006/relationships/image" Target="../media/image44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image" Target="../media/image48.emf"/><Relationship Id="rId1" Type="http://schemas.openxmlformats.org/officeDocument/2006/relationships/image" Target="../media/image47.wmf"/><Relationship Id="rId6" Type="http://schemas.openxmlformats.org/officeDocument/2006/relationships/image" Target="../media/image52.emf"/><Relationship Id="rId5" Type="http://schemas.openxmlformats.org/officeDocument/2006/relationships/image" Target="../media/image51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69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12" Type="http://schemas.openxmlformats.org/officeDocument/2006/relationships/image" Target="../media/image68.wmf"/><Relationship Id="rId2" Type="http://schemas.openxmlformats.org/officeDocument/2006/relationships/image" Target="../media/image6.wmf"/><Relationship Id="rId1" Type="http://schemas.openxmlformats.org/officeDocument/2006/relationships/image" Target="../media/image58.wmf"/><Relationship Id="rId6" Type="http://schemas.openxmlformats.org/officeDocument/2006/relationships/image" Target="../media/image62.wmf"/><Relationship Id="rId11" Type="http://schemas.openxmlformats.org/officeDocument/2006/relationships/image" Target="../media/image67.wmf"/><Relationship Id="rId5" Type="http://schemas.openxmlformats.org/officeDocument/2006/relationships/image" Target="../media/image61.wmf"/><Relationship Id="rId10" Type="http://schemas.openxmlformats.org/officeDocument/2006/relationships/image" Target="../media/image66.wmf"/><Relationship Id="rId4" Type="http://schemas.openxmlformats.org/officeDocument/2006/relationships/image" Target="../media/image60.wmf"/><Relationship Id="rId9" Type="http://schemas.openxmlformats.org/officeDocument/2006/relationships/image" Target="../media/image65.wmf"/><Relationship Id="rId14" Type="http://schemas.openxmlformats.org/officeDocument/2006/relationships/image" Target="../media/image7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7" Type="http://schemas.openxmlformats.org/officeDocument/2006/relationships/image" Target="../media/image78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image" Target="../media/image2.tmp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1.gi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0.wmf"/><Relationship Id="rId18" Type="http://schemas.openxmlformats.org/officeDocument/2006/relationships/oleObject" Target="../embeddings/oleObject47.bin"/><Relationship Id="rId26" Type="http://schemas.openxmlformats.org/officeDocument/2006/relationships/oleObject" Target="../embeddings/oleObject51.bin"/><Relationship Id="rId3" Type="http://schemas.openxmlformats.org/officeDocument/2006/relationships/tags" Target="../tags/tag60.xml"/><Relationship Id="rId21" Type="http://schemas.openxmlformats.org/officeDocument/2006/relationships/image" Target="../media/image64.wmf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62.wmf"/><Relationship Id="rId25" Type="http://schemas.openxmlformats.org/officeDocument/2006/relationships/image" Target="../media/image66.wmf"/><Relationship Id="rId33" Type="http://schemas.openxmlformats.org/officeDocument/2006/relationships/image" Target="../media/image70.wmf"/><Relationship Id="rId2" Type="http://schemas.openxmlformats.org/officeDocument/2006/relationships/tags" Target="../tags/tag59.xml"/><Relationship Id="rId16" Type="http://schemas.openxmlformats.org/officeDocument/2006/relationships/oleObject" Target="../embeddings/oleObject46.bin"/><Relationship Id="rId20" Type="http://schemas.openxmlformats.org/officeDocument/2006/relationships/oleObject" Target="../embeddings/oleObject48.bin"/><Relationship Id="rId29" Type="http://schemas.openxmlformats.org/officeDocument/2006/relationships/image" Target="../media/image68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59.wmf"/><Relationship Id="rId24" Type="http://schemas.openxmlformats.org/officeDocument/2006/relationships/oleObject" Target="../embeddings/oleObject50.bin"/><Relationship Id="rId32" Type="http://schemas.openxmlformats.org/officeDocument/2006/relationships/oleObject" Target="../embeddings/oleObject54.bin"/><Relationship Id="rId5" Type="http://schemas.openxmlformats.org/officeDocument/2006/relationships/image" Target="../media/image71.png"/><Relationship Id="rId15" Type="http://schemas.openxmlformats.org/officeDocument/2006/relationships/image" Target="../media/image61.wmf"/><Relationship Id="rId23" Type="http://schemas.openxmlformats.org/officeDocument/2006/relationships/image" Target="../media/image65.wmf"/><Relationship Id="rId28" Type="http://schemas.openxmlformats.org/officeDocument/2006/relationships/oleObject" Target="../embeddings/oleObject52.bin"/><Relationship Id="rId10" Type="http://schemas.openxmlformats.org/officeDocument/2006/relationships/oleObject" Target="../embeddings/oleObject43.bin"/><Relationship Id="rId19" Type="http://schemas.openxmlformats.org/officeDocument/2006/relationships/image" Target="../media/image63.wmf"/><Relationship Id="rId31" Type="http://schemas.openxmlformats.org/officeDocument/2006/relationships/image" Target="../media/image69.w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wmf"/><Relationship Id="rId14" Type="http://schemas.openxmlformats.org/officeDocument/2006/relationships/oleObject" Target="../embeddings/oleObject45.bin"/><Relationship Id="rId22" Type="http://schemas.openxmlformats.org/officeDocument/2006/relationships/oleObject" Target="../embeddings/oleObject49.bin"/><Relationship Id="rId27" Type="http://schemas.openxmlformats.org/officeDocument/2006/relationships/image" Target="../media/image67.wmf"/><Relationship Id="rId30" Type="http://schemas.openxmlformats.org/officeDocument/2006/relationships/oleObject" Target="../embeddings/oleObject53.bin"/><Relationship Id="rId8" Type="http://schemas.openxmlformats.org/officeDocument/2006/relationships/oleObject" Target="../embeddings/oleObject4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60.bin"/><Relationship Id="rId3" Type="http://schemas.openxmlformats.org/officeDocument/2006/relationships/tags" Target="../tags/tag62.xml"/><Relationship Id="rId21" Type="http://schemas.openxmlformats.org/officeDocument/2006/relationships/image" Target="../media/image78.wmf"/><Relationship Id="rId7" Type="http://schemas.openxmlformats.org/officeDocument/2006/relationships/image" Target="../media/image4.png"/><Relationship Id="rId12" Type="http://schemas.openxmlformats.org/officeDocument/2006/relationships/oleObject" Target="../embeddings/oleObject57.bin"/><Relationship Id="rId17" Type="http://schemas.openxmlformats.org/officeDocument/2006/relationships/image" Target="../media/image76.wmf"/><Relationship Id="rId2" Type="http://schemas.openxmlformats.org/officeDocument/2006/relationships/tags" Target="../tags/tag61.xml"/><Relationship Id="rId16" Type="http://schemas.openxmlformats.org/officeDocument/2006/relationships/oleObject" Target="../embeddings/oleObject59.bin"/><Relationship Id="rId20" Type="http://schemas.openxmlformats.org/officeDocument/2006/relationships/oleObject" Target="../embeddings/oleObject61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72.wmf"/><Relationship Id="rId11" Type="http://schemas.openxmlformats.org/officeDocument/2006/relationships/image" Target="../media/image80.png"/><Relationship Id="rId5" Type="http://schemas.openxmlformats.org/officeDocument/2006/relationships/oleObject" Target="../embeddings/oleObject55.bin"/><Relationship Id="rId15" Type="http://schemas.openxmlformats.org/officeDocument/2006/relationships/image" Target="../media/image75.wmf"/><Relationship Id="rId10" Type="http://schemas.openxmlformats.org/officeDocument/2006/relationships/image" Target="../media/image73.wmf"/><Relationship Id="rId19" Type="http://schemas.openxmlformats.org/officeDocument/2006/relationships/image" Target="../media/image77.wmf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5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13" Type="http://schemas.openxmlformats.org/officeDocument/2006/relationships/oleObject" Target="../embeddings/oleObject66.bin"/><Relationship Id="rId3" Type="http://schemas.openxmlformats.org/officeDocument/2006/relationships/tags" Target="../tags/tag64.xml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32.emf"/><Relationship Id="rId17" Type="http://schemas.openxmlformats.org/officeDocument/2006/relationships/image" Target="../media/image36.png"/><Relationship Id="rId2" Type="http://schemas.openxmlformats.org/officeDocument/2006/relationships/tags" Target="../tags/tag63.xml"/><Relationship Id="rId16" Type="http://schemas.openxmlformats.org/officeDocument/2006/relationships/image" Target="../media/image85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10" Type="http://schemas.openxmlformats.org/officeDocument/2006/relationships/image" Target="../media/image83.emf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8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tags" Target="../tags/tag77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tags" Target="../tags/tag76.xml"/><Relationship Id="rId2" Type="http://schemas.openxmlformats.org/officeDocument/2006/relationships/tags" Target="../tags/tag66.xml"/><Relationship Id="rId16" Type="http://schemas.openxmlformats.org/officeDocument/2006/relationships/image" Target="../media/image2.tmp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5" Type="http://schemas.openxmlformats.org/officeDocument/2006/relationships/tags" Target="../tags/tag69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74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tags" Target="../tags/tag78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72.bin"/><Relationship Id="rId18" Type="http://schemas.openxmlformats.org/officeDocument/2006/relationships/image" Target="../media/image92.wmf"/><Relationship Id="rId26" Type="http://schemas.openxmlformats.org/officeDocument/2006/relationships/image" Target="../media/image96.wmf"/><Relationship Id="rId39" Type="http://schemas.openxmlformats.org/officeDocument/2006/relationships/oleObject" Target="../embeddings/oleObject85.bin"/><Relationship Id="rId21" Type="http://schemas.openxmlformats.org/officeDocument/2006/relationships/oleObject" Target="../embeddings/oleObject76.bin"/><Relationship Id="rId34" Type="http://schemas.openxmlformats.org/officeDocument/2006/relationships/image" Target="../media/image100.wmf"/><Relationship Id="rId42" Type="http://schemas.openxmlformats.org/officeDocument/2006/relationships/image" Target="../media/image104.emf"/><Relationship Id="rId7" Type="http://schemas.openxmlformats.org/officeDocument/2006/relationships/oleObject" Target="../embeddings/oleObject69.bin"/><Relationship Id="rId2" Type="http://schemas.openxmlformats.org/officeDocument/2006/relationships/tags" Target="../tags/tag79.xml"/><Relationship Id="rId16" Type="http://schemas.openxmlformats.org/officeDocument/2006/relationships/image" Target="../media/image91.emf"/><Relationship Id="rId20" Type="http://schemas.openxmlformats.org/officeDocument/2006/relationships/image" Target="../media/image93.wmf"/><Relationship Id="rId29" Type="http://schemas.openxmlformats.org/officeDocument/2006/relationships/oleObject" Target="../embeddings/oleObject80.bin"/><Relationship Id="rId41" Type="http://schemas.openxmlformats.org/officeDocument/2006/relationships/oleObject" Target="../embeddings/oleObject86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71.bin"/><Relationship Id="rId24" Type="http://schemas.openxmlformats.org/officeDocument/2006/relationships/image" Target="../media/image95.wmf"/><Relationship Id="rId32" Type="http://schemas.openxmlformats.org/officeDocument/2006/relationships/image" Target="../media/image99.wmf"/><Relationship Id="rId37" Type="http://schemas.openxmlformats.org/officeDocument/2006/relationships/oleObject" Target="../embeddings/oleObject84.bin"/><Relationship Id="rId40" Type="http://schemas.openxmlformats.org/officeDocument/2006/relationships/image" Target="../media/image103.wmf"/><Relationship Id="rId5" Type="http://schemas.openxmlformats.org/officeDocument/2006/relationships/oleObject" Target="../embeddings/oleObject68.bin"/><Relationship Id="rId15" Type="http://schemas.openxmlformats.org/officeDocument/2006/relationships/oleObject" Target="../embeddings/oleObject73.bin"/><Relationship Id="rId23" Type="http://schemas.openxmlformats.org/officeDocument/2006/relationships/oleObject" Target="../embeddings/oleObject77.bin"/><Relationship Id="rId28" Type="http://schemas.openxmlformats.org/officeDocument/2006/relationships/image" Target="../media/image97.emf"/><Relationship Id="rId36" Type="http://schemas.openxmlformats.org/officeDocument/2006/relationships/image" Target="../media/image101.emf"/><Relationship Id="rId10" Type="http://schemas.openxmlformats.org/officeDocument/2006/relationships/image" Target="../media/image88.wmf"/><Relationship Id="rId19" Type="http://schemas.openxmlformats.org/officeDocument/2006/relationships/oleObject" Target="../embeddings/oleObject75.bin"/><Relationship Id="rId31" Type="http://schemas.openxmlformats.org/officeDocument/2006/relationships/oleObject" Target="../embeddings/oleObject81.bin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90.emf"/><Relationship Id="rId22" Type="http://schemas.openxmlformats.org/officeDocument/2006/relationships/image" Target="../media/image94.wmf"/><Relationship Id="rId27" Type="http://schemas.openxmlformats.org/officeDocument/2006/relationships/oleObject" Target="../embeddings/oleObject79.bin"/><Relationship Id="rId30" Type="http://schemas.openxmlformats.org/officeDocument/2006/relationships/image" Target="../media/image98.wmf"/><Relationship Id="rId35" Type="http://schemas.openxmlformats.org/officeDocument/2006/relationships/oleObject" Target="../embeddings/oleObject83.bin"/><Relationship Id="rId8" Type="http://schemas.openxmlformats.org/officeDocument/2006/relationships/image" Target="../media/image87.wmf"/><Relationship Id="rId3" Type="http://schemas.openxmlformats.org/officeDocument/2006/relationships/tags" Target="../tags/tag80.xml"/><Relationship Id="rId12" Type="http://schemas.openxmlformats.org/officeDocument/2006/relationships/image" Target="../media/image89.wmf"/><Relationship Id="rId17" Type="http://schemas.openxmlformats.org/officeDocument/2006/relationships/oleObject" Target="../embeddings/oleObject74.bin"/><Relationship Id="rId25" Type="http://schemas.openxmlformats.org/officeDocument/2006/relationships/oleObject" Target="../embeddings/oleObject78.bin"/><Relationship Id="rId33" Type="http://schemas.openxmlformats.org/officeDocument/2006/relationships/oleObject" Target="../embeddings/oleObject82.bin"/><Relationship Id="rId38" Type="http://schemas.openxmlformats.org/officeDocument/2006/relationships/image" Target="../media/image10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111.wmf"/><Relationship Id="rId3" Type="http://schemas.openxmlformats.org/officeDocument/2006/relationships/tags" Target="../tags/tag82.xml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108.wmf"/><Relationship Id="rId17" Type="http://schemas.openxmlformats.org/officeDocument/2006/relationships/oleObject" Target="../embeddings/oleObject93.bin"/><Relationship Id="rId2" Type="http://schemas.openxmlformats.org/officeDocument/2006/relationships/tags" Target="../tags/tag81.xml"/><Relationship Id="rId16" Type="http://schemas.openxmlformats.org/officeDocument/2006/relationships/image" Target="../media/image110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10" Type="http://schemas.openxmlformats.org/officeDocument/2006/relationships/image" Target="../media/image107.wmf"/><Relationship Id="rId19" Type="http://schemas.openxmlformats.org/officeDocument/2006/relationships/image" Target="../media/image36.png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10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tags" Target="../tags/tag94.xml"/><Relationship Id="rId18" Type="http://schemas.openxmlformats.org/officeDocument/2006/relationships/image" Target="../media/image113.wmf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17" Type="http://schemas.openxmlformats.org/officeDocument/2006/relationships/oleObject" Target="../embeddings/oleObject95.bin"/><Relationship Id="rId2" Type="http://schemas.openxmlformats.org/officeDocument/2006/relationships/tags" Target="../tags/tag83.xml"/><Relationship Id="rId16" Type="http://schemas.openxmlformats.org/officeDocument/2006/relationships/image" Target="../media/image112.emf"/><Relationship Id="rId1" Type="http://schemas.openxmlformats.org/officeDocument/2006/relationships/vmlDrawing" Target="../drawings/vmlDrawing13.v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5" Type="http://schemas.openxmlformats.org/officeDocument/2006/relationships/oleObject" Target="../embeddings/oleObject94.bin"/><Relationship Id="rId10" Type="http://schemas.openxmlformats.org/officeDocument/2006/relationships/tags" Target="../tags/tag91.xml"/><Relationship Id="rId19" Type="http://schemas.openxmlformats.org/officeDocument/2006/relationships/image" Target="../media/image2.tmp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3.bin"/><Relationship Id="rId18" Type="http://schemas.openxmlformats.org/officeDocument/2006/relationships/image" Target="../media/image15.png"/><Relationship Id="rId3" Type="http://schemas.openxmlformats.org/officeDocument/2006/relationships/tags" Target="../tags/tag22.xml"/><Relationship Id="rId21" Type="http://schemas.openxmlformats.org/officeDocument/2006/relationships/image" Target="../media/image18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17" Type="http://schemas.openxmlformats.org/officeDocument/2006/relationships/image" Target="../media/image14.png"/><Relationship Id="rId2" Type="http://schemas.openxmlformats.org/officeDocument/2006/relationships/tags" Target="../tags/tag2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4.bin"/><Relationship Id="rId23" Type="http://schemas.openxmlformats.org/officeDocument/2006/relationships/image" Target="../media/image20.png"/><Relationship Id="rId10" Type="http://schemas.openxmlformats.org/officeDocument/2006/relationships/image" Target="../media/image7.wmf"/><Relationship Id="rId19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8.wmf"/><Relationship Id="rId22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27.wmf"/><Relationship Id="rId3" Type="http://schemas.openxmlformats.org/officeDocument/2006/relationships/tags" Target="../tags/tag24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11.bin"/><Relationship Id="rId2" Type="http://schemas.openxmlformats.org/officeDocument/2006/relationships/tags" Target="../tags/tag23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23.wmf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33.emf"/><Relationship Id="rId3" Type="http://schemas.openxmlformats.org/officeDocument/2006/relationships/tags" Target="../tags/tag26.xml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0.emf"/><Relationship Id="rId17" Type="http://schemas.openxmlformats.org/officeDocument/2006/relationships/oleObject" Target="../embeddings/oleObject18.bin"/><Relationship Id="rId2" Type="http://schemas.openxmlformats.org/officeDocument/2006/relationships/tags" Target="../tags/tag25.xml"/><Relationship Id="rId16" Type="http://schemas.openxmlformats.org/officeDocument/2006/relationships/image" Target="../media/image32.emf"/><Relationship Id="rId20" Type="http://schemas.openxmlformats.org/officeDocument/2006/relationships/image" Target="../media/image3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37.gi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image" Target="../media/image36.png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9.bin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1.emf"/><Relationship Id="rId22" Type="http://schemas.openxmlformats.org/officeDocument/2006/relationships/image" Target="../media/image3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7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image" Target="../media/image39.wmf"/><Relationship Id="rId2" Type="http://schemas.openxmlformats.org/officeDocument/2006/relationships/tags" Target="../tags/tag27.xml"/><Relationship Id="rId16" Type="http://schemas.openxmlformats.org/officeDocument/2006/relationships/oleObject" Target="../embeddings/oleObject22.bin"/><Relationship Id="rId20" Type="http://schemas.openxmlformats.org/officeDocument/2006/relationships/image" Target="../media/image2.tmp"/><Relationship Id="rId1" Type="http://schemas.openxmlformats.org/officeDocument/2006/relationships/vmlDrawing" Target="../drawings/vmlDrawing4.v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image" Target="../media/image38.wmf"/><Relationship Id="rId10" Type="http://schemas.openxmlformats.org/officeDocument/2006/relationships/tags" Target="../tags/tag35.xml"/><Relationship Id="rId19" Type="http://schemas.openxmlformats.org/officeDocument/2006/relationships/image" Target="../media/image40.emf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13" Type="http://schemas.openxmlformats.org/officeDocument/2006/relationships/oleObject" Target="../embeddings/oleObject28.bin"/><Relationship Id="rId3" Type="http://schemas.openxmlformats.org/officeDocument/2006/relationships/tags" Target="../tags/tag39.xml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44.emf"/><Relationship Id="rId17" Type="http://schemas.openxmlformats.org/officeDocument/2006/relationships/image" Target="../media/image45.wmf"/><Relationship Id="rId2" Type="http://schemas.openxmlformats.org/officeDocument/2006/relationships/tags" Target="../tags/tag38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e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image" Target="../media/image46.png"/><Relationship Id="rId10" Type="http://schemas.openxmlformats.org/officeDocument/2006/relationships/image" Target="../media/image43.emf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53.emf"/><Relationship Id="rId3" Type="http://schemas.openxmlformats.org/officeDocument/2006/relationships/tags" Target="../tags/tag41.xml"/><Relationship Id="rId21" Type="http://schemas.openxmlformats.org/officeDocument/2006/relationships/oleObject" Target="../embeddings/oleObject38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50.wmf"/><Relationship Id="rId17" Type="http://schemas.openxmlformats.org/officeDocument/2006/relationships/oleObject" Target="../embeddings/oleObject36.bin"/><Relationship Id="rId2" Type="http://schemas.openxmlformats.org/officeDocument/2006/relationships/tags" Target="../tags/tag40.xml"/><Relationship Id="rId16" Type="http://schemas.openxmlformats.org/officeDocument/2006/relationships/image" Target="../media/image52.emf"/><Relationship Id="rId20" Type="http://schemas.openxmlformats.org/officeDocument/2006/relationships/image" Target="../media/image5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23" Type="http://schemas.openxmlformats.org/officeDocument/2006/relationships/image" Target="../media/image36.png"/><Relationship Id="rId10" Type="http://schemas.openxmlformats.org/officeDocument/2006/relationships/image" Target="../media/image49.emf"/><Relationship Id="rId19" Type="http://schemas.openxmlformats.org/officeDocument/2006/relationships/oleObject" Target="../embeddings/oleObject37.bin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51.wmf"/><Relationship Id="rId22" Type="http://schemas.openxmlformats.org/officeDocument/2006/relationships/image" Target="../media/image5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18" Type="http://schemas.openxmlformats.org/officeDocument/2006/relationships/tags" Target="../tags/tag58.xml"/><Relationship Id="rId3" Type="http://schemas.openxmlformats.org/officeDocument/2006/relationships/tags" Target="../tags/tag43.xml"/><Relationship Id="rId21" Type="http://schemas.openxmlformats.org/officeDocument/2006/relationships/image" Target="../media/image56.emf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20" Type="http://schemas.openxmlformats.org/officeDocument/2006/relationships/oleObject" Target="../embeddings/oleObject39.bin"/><Relationship Id="rId1" Type="http://schemas.openxmlformats.org/officeDocument/2006/relationships/vmlDrawing" Target="../drawings/vmlDrawing7.v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24" Type="http://schemas.openxmlformats.org/officeDocument/2006/relationships/image" Target="../media/image2.tmp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23" Type="http://schemas.openxmlformats.org/officeDocument/2006/relationships/image" Target="../media/image57.wmf"/><Relationship Id="rId10" Type="http://schemas.openxmlformats.org/officeDocument/2006/relationships/tags" Target="../tags/tag50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Relationship Id="rId22" Type="http://schemas.openxmlformats.org/officeDocument/2006/relationships/oleObject" Target="../embeddings/oleObject4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看了上次课的课后推送，你的心情是</a:t>
            </a: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828800" y="278606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开始怀疑人生！</a:t>
            </a: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828800" y="364331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我能怎么办，我也很绝望啊！</a:t>
            </a: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1828800" y="450056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不得不承认，我小看电路了！</a:t>
            </a: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1828800" y="535781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听说电路和高数更配哦！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14425" y="370760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114425" y="45648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114425" y="542210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提交</a:t>
            </a:r>
          </a:p>
        </p:txBody>
      </p:sp>
      <p:pic>
        <p:nvPicPr>
          <p:cNvPr id="15362" name="Picture 2" descr="https://timgsa.baidu.com/timg?image&amp;quality=80&amp;size=b9999_10000&amp;sec=1523330443900&amp;di=e4efcadb7945fcdd49dafdbe2c324d24&amp;imgtype=0&amp;src=http%3A%2F%2Fimg.mp.itc.cn%2Fupload%2F20170627%2Fb98095857c5c4b8ea3b3c59c4c76f1e7_th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969" y="2031592"/>
            <a:ext cx="2385261" cy="219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/>
          <p:cNvGrpSpPr/>
          <p:nvPr>
            <p:custDataLst>
              <p:tags r:id="rId12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5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ypeText"/>
            <p:cNvSpPr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/>
                  <a:ea typeface="Microsoft Yahei"/>
                  <a:sym typeface="Microsoft Yahei"/>
                </a:rPr>
                <a:t>投票</a:t>
              </a:r>
            </a:p>
          </p:txBody>
        </p:sp>
        <p:sp>
          <p:nvSpPr>
            <p:cNvPr id="18" name="TipText"/>
            <p:cNvSpPr/>
            <p:nvPr>
              <p:custDataLst>
                <p:tags r:id="rId18"/>
              </p:custDataLst>
            </p:nvPr>
          </p:nvSpPr>
          <p:spPr>
            <a:xfrm>
              <a:off x="11957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00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最多可选</a:t>
              </a:r>
              <a:r>
                <a:rPr lang="en-US" altLang="zh-CN" sz="200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项</a:t>
              </a: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1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14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4018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174642" y="44624"/>
            <a:ext cx="57655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5.4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线性一阶动态电路的暂态分析</a:t>
            </a:r>
            <a:endParaRPr lang="en-US" altLang="zh-CN" sz="2800" dirty="0"/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183771" y="620688"/>
            <a:ext cx="6341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5.4 .1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线性一阶动态电路的经典分析法</a:t>
            </a:r>
            <a:endParaRPr lang="en-US" altLang="zh-CN" sz="2800" dirty="0"/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323528" y="1239143"/>
            <a:ext cx="1512168" cy="46166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/>
              <a:t>微分方程</a:t>
            </a:r>
            <a:endParaRPr lang="en-US" altLang="zh-CN" sz="2400" b="1" dirty="0"/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3057396" y="1212924"/>
            <a:ext cx="1296144" cy="46166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/>
              <a:t>初始值</a:t>
            </a:r>
            <a:endParaRPr lang="en-US" altLang="zh-CN" sz="2400" b="1" dirty="0"/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2267744" y="1212923"/>
            <a:ext cx="360040" cy="46166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en-US" altLang="zh-CN" sz="2400" b="1" dirty="0"/>
              <a:t>+</a:t>
            </a:r>
          </a:p>
        </p:txBody>
      </p:sp>
      <p:sp>
        <p:nvSpPr>
          <p:cNvPr id="4" name="右箭头 3"/>
          <p:cNvSpPr/>
          <p:nvPr/>
        </p:nvSpPr>
        <p:spPr>
          <a:xfrm>
            <a:off x="4572000" y="1352382"/>
            <a:ext cx="576064" cy="13709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5478084" y="1190095"/>
            <a:ext cx="3384376" cy="46166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/>
              <a:t>可以求解微分方程啦！</a:t>
            </a:r>
            <a:endParaRPr lang="en-US" altLang="zh-CN" sz="24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44083"/>
            <a:ext cx="2550559" cy="177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任意多边形 10"/>
          <p:cNvSpPr/>
          <p:nvPr/>
        </p:nvSpPr>
        <p:spPr>
          <a:xfrm>
            <a:off x="6186196" y="908720"/>
            <a:ext cx="1894114" cy="989045"/>
          </a:xfrm>
          <a:custGeom>
            <a:avLst/>
            <a:gdLst>
              <a:gd name="connsiteX0" fmla="*/ 783771 w 1894114"/>
              <a:gd name="connsiteY0" fmla="*/ 821094 h 989045"/>
              <a:gd name="connsiteX1" fmla="*/ 783771 w 1894114"/>
              <a:gd name="connsiteY1" fmla="*/ 821094 h 989045"/>
              <a:gd name="connsiteX2" fmla="*/ 419877 w 1894114"/>
              <a:gd name="connsiteY2" fmla="*/ 802432 h 989045"/>
              <a:gd name="connsiteX3" fmla="*/ 382555 w 1894114"/>
              <a:gd name="connsiteY3" fmla="*/ 774441 h 989045"/>
              <a:gd name="connsiteX4" fmla="*/ 289249 w 1894114"/>
              <a:gd name="connsiteY4" fmla="*/ 765110 h 989045"/>
              <a:gd name="connsiteX5" fmla="*/ 261257 w 1894114"/>
              <a:gd name="connsiteY5" fmla="*/ 746449 h 989045"/>
              <a:gd name="connsiteX6" fmla="*/ 186612 w 1894114"/>
              <a:gd name="connsiteY6" fmla="*/ 709126 h 989045"/>
              <a:gd name="connsiteX7" fmla="*/ 158620 w 1894114"/>
              <a:gd name="connsiteY7" fmla="*/ 671804 h 989045"/>
              <a:gd name="connsiteX8" fmla="*/ 130628 w 1894114"/>
              <a:gd name="connsiteY8" fmla="*/ 653143 h 989045"/>
              <a:gd name="connsiteX9" fmla="*/ 46653 w 1894114"/>
              <a:gd name="connsiteY9" fmla="*/ 559836 h 989045"/>
              <a:gd name="connsiteX10" fmla="*/ 27992 w 1894114"/>
              <a:gd name="connsiteY10" fmla="*/ 513183 h 989045"/>
              <a:gd name="connsiteX11" fmla="*/ 0 w 1894114"/>
              <a:gd name="connsiteY11" fmla="*/ 466530 h 989045"/>
              <a:gd name="connsiteX12" fmla="*/ 9331 w 1894114"/>
              <a:gd name="connsiteY12" fmla="*/ 335902 h 989045"/>
              <a:gd name="connsiteX13" fmla="*/ 55984 w 1894114"/>
              <a:gd name="connsiteY13" fmla="*/ 261257 h 989045"/>
              <a:gd name="connsiteX14" fmla="*/ 93306 w 1894114"/>
              <a:gd name="connsiteY14" fmla="*/ 233265 h 989045"/>
              <a:gd name="connsiteX15" fmla="*/ 111967 w 1894114"/>
              <a:gd name="connsiteY15" fmla="*/ 205273 h 989045"/>
              <a:gd name="connsiteX16" fmla="*/ 149290 w 1894114"/>
              <a:gd name="connsiteY16" fmla="*/ 186612 h 989045"/>
              <a:gd name="connsiteX17" fmla="*/ 205273 w 1894114"/>
              <a:gd name="connsiteY17" fmla="*/ 139959 h 989045"/>
              <a:gd name="connsiteX18" fmla="*/ 233265 w 1894114"/>
              <a:gd name="connsiteY18" fmla="*/ 130628 h 989045"/>
              <a:gd name="connsiteX19" fmla="*/ 261257 w 1894114"/>
              <a:gd name="connsiteY19" fmla="*/ 111967 h 989045"/>
              <a:gd name="connsiteX20" fmla="*/ 298580 w 1894114"/>
              <a:gd name="connsiteY20" fmla="*/ 83975 h 989045"/>
              <a:gd name="connsiteX21" fmla="*/ 335902 w 1894114"/>
              <a:gd name="connsiteY21" fmla="*/ 74645 h 989045"/>
              <a:gd name="connsiteX22" fmla="*/ 363894 w 1894114"/>
              <a:gd name="connsiteY22" fmla="*/ 46653 h 989045"/>
              <a:gd name="connsiteX23" fmla="*/ 438539 w 1894114"/>
              <a:gd name="connsiteY23" fmla="*/ 18661 h 989045"/>
              <a:gd name="connsiteX24" fmla="*/ 522514 w 1894114"/>
              <a:gd name="connsiteY24" fmla="*/ 0 h 989045"/>
              <a:gd name="connsiteX25" fmla="*/ 1063690 w 1894114"/>
              <a:gd name="connsiteY25" fmla="*/ 18661 h 989045"/>
              <a:gd name="connsiteX26" fmla="*/ 1129004 w 1894114"/>
              <a:gd name="connsiteY26" fmla="*/ 27992 h 989045"/>
              <a:gd name="connsiteX27" fmla="*/ 1203649 w 1894114"/>
              <a:gd name="connsiteY27" fmla="*/ 46653 h 989045"/>
              <a:gd name="connsiteX28" fmla="*/ 1231641 w 1894114"/>
              <a:gd name="connsiteY28" fmla="*/ 65314 h 989045"/>
              <a:gd name="connsiteX29" fmla="*/ 1306286 w 1894114"/>
              <a:gd name="connsiteY29" fmla="*/ 74645 h 989045"/>
              <a:gd name="connsiteX30" fmla="*/ 1380931 w 1894114"/>
              <a:gd name="connsiteY30" fmla="*/ 130628 h 989045"/>
              <a:gd name="connsiteX31" fmla="*/ 1446245 w 1894114"/>
              <a:gd name="connsiteY31" fmla="*/ 167951 h 989045"/>
              <a:gd name="connsiteX32" fmla="*/ 1520890 w 1894114"/>
              <a:gd name="connsiteY32" fmla="*/ 223934 h 989045"/>
              <a:gd name="connsiteX33" fmla="*/ 1642188 w 1894114"/>
              <a:gd name="connsiteY33" fmla="*/ 261257 h 989045"/>
              <a:gd name="connsiteX34" fmla="*/ 1670180 w 1894114"/>
              <a:gd name="connsiteY34" fmla="*/ 270588 h 989045"/>
              <a:gd name="connsiteX35" fmla="*/ 1698171 w 1894114"/>
              <a:gd name="connsiteY35" fmla="*/ 298579 h 989045"/>
              <a:gd name="connsiteX36" fmla="*/ 1772816 w 1894114"/>
              <a:gd name="connsiteY36" fmla="*/ 317241 h 989045"/>
              <a:gd name="connsiteX37" fmla="*/ 1847461 w 1894114"/>
              <a:gd name="connsiteY37" fmla="*/ 335902 h 989045"/>
              <a:gd name="connsiteX38" fmla="*/ 1884784 w 1894114"/>
              <a:gd name="connsiteY38" fmla="*/ 354563 h 989045"/>
              <a:gd name="connsiteX39" fmla="*/ 1894114 w 1894114"/>
              <a:gd name="connsiteY39" fmla="*/ 391885 h 989045"/>
              <a:gd name="connsiteX40" fmla="*/ 1884784 w 1894114"/>
              <a:gd name="connsiteY40" fmla="*/ 578498 h 989045"/>
              <a:gd name="connsiteX41" fmla="*/ 1875453 w 1894114"/>
              <a:gd name="connsiteY41" fmla="*/ 606490 h 989045"/>
              <a:gd name="connsiteX42" fmla="*/ 1800808 w 1894114"/>
              <a:gd name="connsiteY42" fmla="*/ 699796 h 989045"/>
              <a:gd name="connsiteX43" fmla="*/ 1763486 w 1894114"/>
              <a:gd name="connsiteY43" fmla="*/ 718457 h 989045"/>
              <a:gd name="connsiteX44" fmla="*/ 1735494 w 1894114"/>
              <a:gd name="connsiteY44" fmla="*/ 737118 h 989045"/>
              <a:gd name="connsiteX45" fmla="*/ 1707502 w 1894114"/>
              <a:gd name="connsiteY45" fmla="*/ 746449 h 989045"/>
              <a:gd name="connsiteX46" fmla="*/ 1660849 w 1894114"/>
              <a:gd name="connsiteY46" fmla="*/ 765110 h 989045"/>
              <a:gd name="connsiteX47" fmla="*/ 1595535 w 1894114"/>
              <a:gd name="connsiteY47" fmla="*/ 802432 h 989045"/>
              <a:gd name="connsiteX48" fmla="*/ 1548882 w 1894114"/>
              <a:gd name="connsiteY48" fmla="*/ 811763 h 989045"/>
              <a:gd name="connsiteX49" fmla="*/ 1520890 w 1894114"/>
              <a:gd name="connsiteY49" fmla="*/ 830424 h 989045"/>
              <a:gd name="connsiteX50" fmla="*/ 1278294 w 1894114"/>
              <a:gd name="connsiteY50" fmla="*/ 867747 h 989045"/>
              <a:gd name="connsiteX51" fmla="*/ 867747 w 1894114"/>
              <a:gd name="connsiteY51" fmla="*/ 858416 h 989045"/>
              <a:gd name="connsiteX52" fmla="*/ 811763 w 1894114"/>
              <a:gd name="connsiteY52" fmla="*/ 830424 h 989045"/>
              <a:gd name="connsiteX53" fmla="*/ 755780 w 1894114"/>
              <a:gd name="connsiteY53" fmla="*/ 821094 h 989045"/>
              <a:gd name="connsiteX54" fmla="*/ 727788 w 1894114"/>
              <a:gd name="connsiteY54" fmla="*/ 989045 h 989045"/>
              <a:gd name="connsiteX55" fmla="*/ 727788 w 1894114"/>
              <a:gd name="connsiteY55" fmla="*/ 989045 h 98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94114" h="989045">
                <a:moveTo>
                  <a:pt x="783771" y="821094"/>
                </a:moveTo>
                <a:lnTo>
                  <a:pt x="783771" y="821094"/>
                </a:lnTo>
                <a:cubicBezTo>
                  <a:pt x="662473" y="814873"/>
                  <a:pt x="540522" y="816460"/>
                  <a:pt x="419877" y="802432"/>
                </a:cubicBezTo>
                <a:cubicBezTo>
                  <a:pt x="404430" y="800636"/>
                  <a:pt x="397507" y="778713"/>
                  <a:pt x="382555" y="774441"/>
                </a:cubicBezTo>
                <a:cubicBezTo>
                  <a:pt x="352500" y="765854"/>
                  <a:pt x="320351" y="768220"/>
                  <a:pt x="289249" y="765110"/>
                </a:cubicBezTo>
                <a:cubicBezTo>
                  <a:pt x="279918" y="758890"/>
                  <a:pt x="271287" y="751464"/>
                  <a:pt x="261257" y="746449"/>
                </a:cubicBezTo>
                <a:cubicBezTo>
                  <a:pt x="234523" y="733082"/>
                  <a:pt x="208232" y="730746"/>
                  <a:pt x="186612" y="709126"/>
                </a:cubicBezTo>
                <a:cubicBezTo>
                  <a:pt x="175616" y="698130"/>
                  <a:pt x="169616" y="682800"/>
                  <a:pt x="158620" y="671804"/>
                </a:cubicBezTo>
                <a:cubicBezTo>
                  <a:pt x="150690" y="663875"/>
                  <a:pt x="139009" y="660593"/>
                  <a:pt x="130628" y="653143"/>
                </a:cubicBezTo>
                <a:cubicBezTo>
                  <a:pt x="109912" y="634729"/>
                  <a:pt x="63218" y="589654"/>
                  <a:pt x="46653" y="559836"/>
                </a:cubicBezTo>
                <a:cubicBezTo>
                  <a:pt x="38519" y="545195"/>
                  <a:pt x="35482" y="528164"/>
                  <a:pt x="27992" y="513183"/>
                </a:cubicBezTo>
                <a:cubicBezTo>
                  <a:pt x="19882" y="496962"/>
                  <a:pt x="9331" y="482081"/>
                  <a:pt x="0" y="466530"/>
                </a:cubicBezTo>
                <a:cubicBezTo>
                  <a:pt x="3110" y="422987"/>
                  <a:pt x="2154" y="378962"/>
                  <a:pt x="9331" y="335902"/>
                </a:cubicBezTo>
                <a:cubicBezTo>
                  <a:pt x="12288" y="318162"/>
                  <a:pt x="44979" y="272262"/>
                  <a:pt x="55984" y="261257"/>
                </a:cubicBezTo>
                <a:cubicBezTo>
                  <a:pt x="66980" y="250261"/>
                  <a:pt x="82310" y="244261"/>
                  <a:pt x="93306" y="233265"/>
                </a:cubicBezTo>
                <a:cubicBezTo>
                  <a:pt x="101235" y="225335"/>
                  <a:pt x="103352" y="212452"/>
                  <a:pt x="111967" y="205273"/>
                </a:cubicBezTo>
                <a:cubicBezTo>
                  <a:pt x="122653" y="196368"/>
                  <a:pt x="137213" y="193513"/>
                  <a:pt x="149290" y="186612"/>
                </a:cubicBezTo>
                <a:cubicBezTo>
                  <a:pt x="256117" y="125569"/>
                  <a:pt x="89508" y="217138"/>
                  <a:pt x="205273" y="139959"/>
                </a:cubicBezTo>
                <a:cubicBezTo>
                  <a:pt x="213456" y="134503"/>
                  <a:pt x="224468" y="135027"/>
                  <a:pt x="233265" y="130628"/>
                </a:cubicBezTo>
                <a:cubicBezTo>
                  <a:pt x="243295" y="125613"/>
                  <a:pt x="252132" y="118485"/>
                  <a:pt x="261257" y="111967"/>
                </a:cubicBezTo>
                <a:cubicBezTo>
                  <a:pt x="273912" y="102928"/>
                  <a:pt x="284671" y="90930"/>
                  <a:pt x="298580" y="83975"/>
                </a:cubicBezTo>
                <a:cubicBezTo>
                  <a:pt x="310050" y="78240"/>
                  <a:pt x="323461" y="77755"/>
                  <a:pt x="335902" y="74645"/>
                </a:cubicBezTo>
                <a:cubicBezTo>
                  <a:pt x="345233" y="65314"/>
                  <a:pt x="353156" y="54323"/>
                  <a:pt x="363894" y="46653"/>
                </a:cubicBezTo>
                <a:cubicBezTo>
                  <a:pt x="388326" y="29201"/>
                  <a:pt x="410182" y="24963"/>
                  <a:pt x="438539" y="18661"/>
                </a:cubicBezTo>
                <a:cubicBezTo>
                  <a:pt x="545183" y="-5039"/>
                  <a:pt x="431465" y="22761"/>
                  <a:pt x="522514" y="0"/>
                </a:cubicBezTo>
                <a:lnTo>
                  <a:pt x="1063690" y="18661"/>
                </a:lnTo>
                <a:cubicBezTo>
                  <a:pt x="1085659" y="19675"/>
                  <a:pt x="1107439" y="23679"/>
                  <a:pt x="1129004" y="27992"/>
                </a:cubicBezTo>
                <a:cubicBezTo>
                  <a:pt x="1154153" y="33022"/>
                  <a:pt x="1203649" y="46653"/>
                  <a:pt x="1203649" y="46653"/>
                </a:cubicBezTo>
                <a:cubicBezTo>
                  <a:pt x="1212980" y="52873"/>
                  <a:pt x="1220822" y="62363"/>
                  <a:pt x="1231641" y="65314"/>
                </a:cubicBezTo>
                <a:cubicBezTo>
                  <a:pt x="1255833" y="71912"/>
                  <a:pt x="1283313" y="64594"/>
                  <a:pt x="1306286" y="74645"/>
                </a:cubicBezTo>
                <a:cubicBezTo>
                  <a:pt x="1334780" y="87111"/>
                  <a:pt x="1353113" y="116718"/>
                  <a:pt x="1380931" y="130628"/>
                </a:cubicBezTo>
                <a:cubicBezTo>
                  <a:pt x="1415194" y="147760"/>
                  <a:pt x="1417232" y="146851"/>
                  <a:pt x="1446245" y="167951"/>
                </a:cubicBezTo>
                <a:cubicBezTo>
                  <a:pt x="1471398" y="186244"/>
                  <a:pt x="1490985" y="215389"/>
                  <a:pt x="1520890" y="223934"/>
                </a:cubicBezTo>
                <a:cubicBezTo>
                  <a:pt x="1605107" y="247997"/>
                  <a:pt x="1564733" y="235439"/>
                  <a:pt x="1642188" y="261257"/>
                </a:cubicBezTo>
                <a:lnTo>
                  <a:pt x="1670180" y="270588"/>
                </a:lnTo>
                <a:cubicBezTo>
                  <a:pt x="1679510" y="279918"/>
                  <a:pt x="1686159" y="293119"/>
                  <a:pt x="1698171" y="298579"/>
                </a:cubicBezTo>
                <a:cubicBezTo>
                  <a:pt x="1721520" y="309192"/>
                  <a:pt x="1747934" y="311021"/>
                  <a:pt x="1772816" y="317241"/>
                </a:cubicBezTo>
                <a:cubicBezTo>
                  <a:pt x="1772823" y="317243"/>
                  <a:pt x="1847454" y="335899"/>
                  <a:pt x="1847461" y="335902"/>
                </a:cubicBezTo>
                <a:lnTo>
                  <a:pt x="1884784" y="354563"/>
                </a:lnTo>
                <a:cubicBezTo>
                  <a:pt x="1887894" y="367004"/>
                  <a:pt x="1894114" y="379061"/>
                  <a:pt x="1894114" y="391885"/>
                </a:cubicBezTo>
                <a:cubicBezTo>
                  <a:pt x="1894114" y="454167"/>
                  <a:pt x="1890179" y="516450"/>
                  <a:pt x="1884784" y="578498"/>
                </a:cubicBezTo>
                <a:cubicBezTo>
                  <a:pt x="1883932" y="588296"/>
                  <a:pt x="1880230" y="597892"/>
                  <a:pt x="1875453" y="606490"/>
                </a:cubicBezTo>
                <a:cubicBezTo>
                  <a:pt x="1865310" y="624747"/>
                  <a:pt x="1825012" y="687694"/>
                  <a:pt x="1800808" y="699796"/>
                </a:cubicBezTo>
                <a:cubicBezTo>
                  <a:pt x="1788367" y="706016"/>
                  <a:pt x="1775562" y="711556"/>
                  <a:pt x="1763486" y="718457"/>
                </a:cubicBezTo>
                <a:cubicBezTo>
                  <a:pt x="1753749" y="724021"/>
                  <a:pt x="1745524" y="732103"/>
                  <a:pt x="1735494" y="737118"/>
                </a:cubicBezTo>
                <a:cubicBezTo>
                  <a:pt x="1726697" y="741517"/>
                  <a:pt x="1716711" y="742996"/>
                  <a:pt x="1707502" y="746449"/>
                </a:cubicBezTo>
                <a:cubicBezTo>
                  <a:pt x="1691820" y="752330"/>
                  <a:pt x="1675830" y="757620"/>
                  <a:pt x="1660849" y="765110"/>
                </a:cubicBezTo>
                <a:cubicBezTo>
                  <a:pt x="1619896" y="785586"/>
                  <a:pt x="1644609" y="786074"/>
                  <a:pt x="1595535" y="802432"/>
                </a:cubicBezTo>
                <a:cubicBezTo>
                  <a:pt x="1580490" y="807447"/>
                  <a:pt x="1564433" y="808653"/>
                  <a:pt x="1548882" y="811763"/>
                </a:cubicBezTo>
                <a:cubicBezTo>
                  <a:pt x="1539551" y="817983"/>
                  <a:pt x="1531529" y="826878"/>
                  <a:pt x="1520890" y="830424"/>
                </a:cubicBezTo>
                <a:cubicBezTo>
                  <a:pt x="1415673" y="865496"/>
                  <a:pt x="1391580" y="859655"/>
                  <a:pt x="1278294" y="867747"/>
                </a:cubicBezTo>
                <a:cubicBezTo>
                  <a:pt x="1141445" y="864637"/>
                  <a:pt x="1004195" y="869332"/>
                  <a:pt x="867747" y="858416"/>
                </a:cubicBezTo>
                <a:cubicBezTo>
                  <a:pt x="846949" y="856752"/>
                  <a:pt x="831556" y="837022"/>
                  <a:pt x="811763" y="830424"/>
                </a:cubicBezTo>
                <a:cubicBezTo>
                  <a:pt x="793815" y="824442"/>
                  <a:pt x="774441" y="824204"/>
                  <a:pt x="755780" y="821094"/>
                </a:cubicBezTo>
                <a:cubicBezTo>
                  <a:pt x="671727" y="793075"/>
                  <a:pt x="727788" y="801928"/>
                  <a:pt x="727788" y="989045"/>
                </a:cubicBezTo>
                <a:lnTo>
                  <a:pt x="727788" y="989045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>
            <a:stCxn id="7" idx="2"/>
          </p:cNvCxnSpPr>
          <p:nvPr/>
        </p:nvCxnSpPr>
        <p:spPr>
          <a:xfrm>
            <a:off x="1079612" y="1700808"/>
            <a:ext cx="0" cy="4436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83771" y="2132856"/>
            <a:ext cx="1795941" cy="792088"/>
            <a:chOff x="183771" y="2132856"/>
            <a:chExt cx="1795941" cy="792088"/>
          </a:xfrm>
        </p:grpSpPr>
        <p:sp>
          <p:nvSpPr>
            <p:cNvPr id="19" name="矩形 18"/>
            <p:cNvSpPr/>
            <p:nvPr/>
          </p:nvSpPr>
          <p:spPr>
            <a:xfrm>
              <a:off x="183771" y="2132856"/>
              <a:ext cx="1795941" cy="79208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16" name="对象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4619583"/>
                </p:ext>
              </p:extLst>
            </p:nvPr>
          </p:nvGraphicFramePr>
          <p:xfrm>
            <a:off x="262843" y="2132856"/>
            <a:ext cx="1633537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9" name="Equation" r:id="rId6" imgW="838080" imgH="393480" progId="Equation.DSMT4">
                    <p:embed/>
                  </p:oleObj>
                </mc:Choice>
                <mc:Fallback>
                  <p:oleObj name="Equation" r:id="rId6" imgW="838080" imgH="393480" progId="Equation.DSMT4">
                    <p:embed/>
                    <p:pic>
                      <p:nvPicPr>
                        <p:cNvPr id="0" name="对象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843" y="2132856"/>
                          <a:ext cx="1633537" cy="768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0" name="直接箭头连接符 19"/>
          <p:cNvCxnSpPr/>
          <p:nvPr/>
        </p:nvCxnSpPr>
        <p:spPr>
          <a:xfrm>
            <a:off x="3705468" y="1700808"/>
            <a:ext cx="0" cy="4436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203847" y="2132856"/>
            <a:ext cx="1080121" cy="576064"/>
            <a:chOff x="3203847" y="2132856"/>
            <a:chExt cx="1080121" cy="576064"/>
          </a:xfrm>
        </p:grpSpPr>
        <p:sp>
          <p:nvSpPr>
            <p:cNvPr id="26" name="矩形 25"/>
            <p:cNvSpPr/>
            <p:nvPr/>
          </p:nvSpPr>
          <p:spPr>
            <a:xfrm>
              <a:off x="3203847" y="2132856"/>
              <a:ext cx="1080121" cy="5760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21" name="对象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5500782"/>
                </p:ext>
              </p:extLst>
            </p:nvPr>
          </p:nvGraphicFramePr>
          <p:xfrm>
            <a:off x="3256279" y="2144470"/>
            <a:ext cx="898377" cy="5444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0" name="Equation" r:id="rId8" imgW="419040" imgH="253800" progId="Equation.DSMT4">
                    <p:embed/>
                  </p:oleObj>
                </mc:Choice>
                <mc:Fallback>
                  <p:oleObj name="Equation" r:id="rId8" imgW="4190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56279" y="2144470"/>
                          <a:ext cx="898377" cy="5444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9195"/>
              </p:ext>
            </p:extLst>
          </p:nvPr>
        </p:nvGraphicFramePr>
        <p:xfrm>
          <a:off x="1403648" y="2924944"/>
          <a:ext cx="2717800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1" name="Equation" r:id="rId10" imgW="1269720" imgH="253800" progId="Equation.DSMT4">
                  <p:embed/>
                </p:oleObj>
              </mc:Choice>
              <mc:Fallback>
                <p:oleObj name="Equation" r:id="rId10" imgW="12697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3648" y="2924944"/>
                        <a:ext cx="2717800" cy="544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直接箭头连接符 31"/>
          <p:cNvCxnSpPr/>
          <p:nvPr/>
        </p:nvCxnSpPr>
        <p:spPr>
          <a:xfrm>
            <a:off x="2618531" y="3429000"/>
            <a:ext cx="0" cy="2321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185164" y="3670033"/>
            <a:ext cx="864096" cy="432048"/>
            <a:chOff x="2185164" y="3670033"/>
            <a:chExt cx="864096" cy="432048"/>
          </a:xfrm>
        </p:grpSpPr>
        <p:sp>
          <p:nvSpPr>
            <p:cNvPr id="30" name="矩形 29"/>
            <p:cNvSpPr/>
            <p:nvPr/>
          </p:nvSpPr>
          <p:spPr>
            <a:xfrm>
              <a:off x="2185164" y="3670033"/>
              <a:ext cx="864096" cy="40744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3" name="对象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5405586"/>
                </p:ext>
              </p:extLst>
            </p:nvPr>
          </p:nvGraphicFramePr>
          <p:xfrm>
            <a:off x="2272172" y="3705206"/>
            <a:ext cx="692150" cy="396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" name="Equation" r:id="rId12" imgW="355320" imgH="203040" progId="Equation.DSMT4">
                    <p:embed/>
                  </p:oleObj>
                </mc:Choice>
                <mc:Fallback>
                  <p:oleObj name="Equation" r:id="rId12" imgW="35532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2172" y="3705206"/>
                          <a:ext cx="692150" cy="396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7" name="直接箭头连接符 36"/>
          <p:cNvCxnSpPr/>
          <p:nvPr/>
        </p:nvCxnSpPr>
        <p:spPr>
          <a:xfrm>
            <a:off x="3626643" y="3429000"/>
            <a:ext cx="1319" cy="22183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194595" y="3659666"/>
            <a:ext cx="864096" cy="432048"/>
            <a:chOff x="3194595" y="3659666"/>
            <a:chExt cx="864096" cy="432048"/>
          </a:xfrm>
        </p:grpSpPr>
        <p:sp>
          <p:nvSpPr>
            <p:cNvPr id="35" name="矩形 34"/>
            <p:cNvSpPr/>
            <p:nvPr/>
          </p:nvSpPr>
          <p:spPr>
            <a:xfrm>
              <a:off x="3194595" y="3659666"/>
              <a:ext cx="864096" cy="40744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8" name="对象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7570129"/>
                </p:ext>
              </p:extLst>
            </p:nvPr>
          </p:nvGraphicFramePr>
          <p:xfrm>
            <a:off x="3281603" y="3694839"/>
            <a:ext cx="692150" cy="396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" name="Equation" r:id="rId14" imgW="355320" imgH="203040" progId="Equation.DSMT4">
                    <p:embed/>
                  </p:oleObj>
                </mc:Choice>
                <mc:Fallback>
                  <p:oleObj name="Equation" r:id="rId14" imgW="35532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1603" y="3694839"/>
                          <a:ext cx="692150" cy="396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组合 24"/>
          <p:cNvGrpSpPr/>
          <p:nvPr/>
        </p:nvGrpSpPr>
        <p:grpSpPr>
          <a:xfrm>
            <a:off x="183771" y="4077072"/>
            <a:ext cx="3743704" cy="544512"/>
            <a:chOff x="183771" y="5059363"/>
            <a:chExt cx="3743704" cy="544512"/>
          </a:xfrm>
        </p:grpSpPr>
        <p:sp>
          <p:nvSpPr>
            <p:cNvPr id="39" name="Rectangle 36"/>
            <p:cNvSpPr>
              <a:spLocks noChangeArrowheads="1"/>
            </p:cNvSpPr>
            <p:nvPr/>
          </p:nvSpPr>
          <p:spPr bwMode="auto">
            <a:xfrm>
              <a:off x="183771" y="5115961"/>
              <a:ext cx="244401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直流激励下，令</a:t>
              </a:r>
              <a:endParaRPr lang="en-US" altLang="zh-CN" sz="2400" dirty="0"/>
            </a:p>
          </p:txBody>
        </p:sp>
        <p:graphicFrame>
          <p:nvGraphicFramePr>
            <p:cNvPr id="40" name="对象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0068643"/>
                </p:ext>
              </p:extLst>
            </p:nvPr>
          </p:nvGraphicFramePr>
          <p:xfrm>
            <a:off x="2487613" y="5059363"/>
            <a:ext cx="1439862" cy="54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4" name="Equation" r:id="rId16" imgW="672840" imgH="253800" progId="Equation.DSMT4">
                    <p:embed/>
                  </p:oleObj>
                </mc:Choice>
                <mc:Fallback>
                  <p:oleObj name="Equation" r:id="rId16" imgW="6728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487613" y="5059363"/>
                          <a:ext cx="1439862" cy="544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组合 26"/>
          <p:cNvGrpSpPr/>
          <p:nvPr/>
        </p:nvGrpSpPr>
        <p:grpSpPr>
          <a:xfrm>
            <a:off x="4122610" y="4133670"/>
            <a:ext cx="1714755" cy="473781"/>
            <a:chOff x="4122610" y="5115961"/>
            <a:chExt cx="1714755" cy="473781"/>
          </a:xfrm>
        </p:grpSpPr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4122610" y="5115961"/>
              <a:ext cx="89878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b="1" dirty="0"/>
                <a:t>则有</a:t>
              </a:r>
              <a:endParaRPr lang="en-US" altLang="zh-CN" sz="2400" b="1" dirty="0"/>
            </a:p>
          </p:txBody>
        </p:sp>
        <p:graphicFrame>
          <p:nvGraphicFramePr>
            <p:cNvPr id="42" name="对象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8749395"/>
                </p:ext>
              </p:extLst>
            </p:nvPr>
          </p:nvGraphicFramePr>
          <p:xfrm>
            <a:off x="5021390" y="5143655"/>
            <a:ext cx="815975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5" name="Equation" r:id="rId18" imgW="419040" imgH="228600" progId="Equation.DSMT4">
                    <p:embed/>
                  </p:oleObj>
                </mc:Choice>
                <mc:Fallback>
                  <p:oleObj name="Equation" r:id="rId18" imgW="41904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1390" y="5143655"/>
                          <a:ext cx="815975" cy="446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609127" y="4700401"/>
            <a:ext cx="15421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齐次方程</a:t>
            </a:r>
            <a:endParaRPr lang="en-US" altLang="zh-CN" sz="2400" dirty="0"/>
          </a:p>
        </p:txBody>
      </p:sp>
      <p:graphicFrame>
        <p:nvGraphicFramePr>
          <p:cNvPr id="46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001455"/>
              </p:ext>
            </p:extLst>
          </p:nvPr>
        </p:nvGraphicFramePr>
        <p:xfrm>
          <a:off x="539552" y="5085184"/>
          <a:ext cx="15589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6" name="Equation" r:id="rId20" imgW="799920" imgH="393480" progId="Equation.DSMT4">
                  <p:embed/>
                </p:oleObj>
              </mc:Choice>
              <mc:Fallback>
                <p:oleObj name="Equation" r:id="rId20" imgW="799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085184"/>
                        <a:ext cx="1558925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36"/>
          <p:cNvSpPr>
            <a:spLocks noChangeArrowheads="1"/>
          </p:cNvSpPr>
          <p:nvPr/>
        </p:nvSpPr>
        <p:spPr bwMode="auto">
          <a:xfrm>
            <a:off x="2597762" y="4721503"/>
            <a:ext cx="15421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特征方程</a:t>
            </a:r>
            <a:endParaRPr lang="en-US" altLang="zh-CN" sz="2400" dirty="0"/>
          </a:p>
        </p:txBody>
      </p:sp>
      <p:graphicFrame>
        <p:nvGraphicFramePr>
          <p:cNvPr id="48" name="对象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05724"/>
              </p:ext>
            </p:extLst>
          </p:nvPr>
        </p:nvGraphicFramePr>
        <p:xfrm>
          <a:off x="2761878" y="5301208"/>
          <a:ext cx="1162050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7" name="Equation" r:id="rId22" imgW="596880" imgH="177480" progId="Equation.DSMT4">
                  <p:embed/>
                </p:oleObj>
              </mc:Choice>
              <mc:Fallback>
                <p:oleObj name="Equation" r:id="rId22" imgW="596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1878" y="5301208"/>
                        <a:ext cx="1162050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36"/>
          <p:cNvSpPr>
            <a:spLocks noChangeArrowheads="1"/>
          </p:cNvSpPr>
          <p:nvPr/>
        </p:nvSpPr>
        <p:spPr bwMode="auto">
          <a:xfrm>
            <a:off x="4644006" y="4686621"/>
            <a:ext cx="12961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特征根</a:t>
            </a:r>
            <a:endParaRPr lang="en-US" altLang="zh-CN" sz="2400" dirty="0"/>
          </a:p>
        </p:txBody>
      </p:sp>
      <p:graphicFrame>
        <p:nvGraphicFramePr>
          <p:cNvPr id="50" name="对象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105422"/>
              </p:ext>
            </p:extLst>
          </p:nvPr>
        </p:nvGraphicFramePr>
        <p:xfrm>
          <a:off x="4676461" y="5085184"/>
          <a:ext cx="963612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8" name="Equation" r:id="rId24" imgW="495000" imgH="393480" progId="Equation.DSMT4">
                  <p:embed/>
                </p:oleObj>
              </mc:Choice>
              <mc:Fallback>
                <p:oleObj name="Equation" r:id="rId24" imgW="495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6461" y="5085184"/>
                        <a:ext cx="963612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36"/>
          <p:cNvSpPr>
            <a:spLocks noChangeArrowheads="1"/>
          </p:cNvSpPr>
          <p:nvPr/>
        </p:nvSpPr>
        <p:spPr bwMode="auto">
          <a:xfrm>
            <a:off x="6993422" y="4767535"/>
            <a:ext cx="11069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/>
              <a:t>通解</a:t>
            </a:r>
            <a:endParaRPr lang="en-US" altLang="zh-CN" sz="2400" b="1" dirty="0"/>
          </a:p>
        </p:txBody>
      </p:sp>
      <p:graphicFrame>
        <p:nvGraphicFramePr>
          <p:cNvPr id="52" name="对象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574691"/>
              </p:ext>
            </p:extLst>
          </p:nvPr>
        </p:nvGraphicFramePr>
        <p:xfrm>
          <a:off x="6192713" y="4971256"/>
          <a:ext cx="27717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9" name="Equation" r:id="rId26" imgW="1295280" imgH="355320" progId="Equation.DSMT4">
                  <p:embed/>
                </p:oleObj>
              </mc:Choice>
              <mc:Fallback>
                <p:oleObj name="Equation" r:id="rId26" imgW="129528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192713" y="4971256"/>
                        <a:ext cx="277177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175" name="直接连接符 7174"/>
          <p:cNvCxnSpPr/>
          <p:nvPr/>
        </p:nvCxnSpPr>
        <p:spPr>
          <a:xfrm>
            <a:off x="323528" y="5148286"/>
            <a:ext cx="8311199" cy="34882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7" name="直接连接符 7176"/>
          <p:cNvCxnSpPr/>
          <p:nvPr/>
        </p:nvCxnSpPr>
        <p:spPr>
          <a:xfrm>
            <a:off x="2267744" y="4917453"/>
            <a:ext cx="0" cy="88781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4353540" y="4831854"/>
            <a:ext cx="0" cy="88781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6084168" y="4837441"/>
            <a:ext cx="0" cy="88781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对象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865869"/>
              </p:ext>
            </p:extLst>
          </p:nvPr>
        </p:nvGraphicFramePr>
        <p:xfrm>
          <a:off x="1350963" y="5949280"/>
          <a:ext cx="22272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0" name="Equation" r:id="rId28" imgW="1041120" imgH="355320" progId="Equation.DSMT4">
                  <p:embed/>
                </p:oleObj>
              </mc:Choice>
              <mc:Fallback>
                <p:oleObj name="Equation" r:id="rId28" imgW="104112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350963" y="5949280"/>
                        <a:ext cx="222726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Rectangle 36"/>
          <p:cNvSpPr>
            <a:spLocks noChangeArrowheads="1"/>
          </p:cNvSpPr>
          <p:nvPr/>
        </p:nvSpPr>
        <p:spPr bwMode="auto">
          <a:xfrm>
            <a:off x="244623" y="5877272"/>
            <a:ext cx="1503013" cy="400110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如何确定？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9" name="任意多边形 7178"/>
          <p:cNvSpPr/>
          <p:nvPr/>
        </p:nvSpPr>
        <p:spPr>
          <a:xfrm>
            <a:off x="1754155" y="6021288"/>
            <a:ext cx="1418253" cy="619511"/>
          </a:xfrm>
          <a:custGeom>
            <a:avLst/>
            <a:gdLst>
              <a:gd name="connsiteX0" fmla="*/ 1101012 w 1418253"/>
              <a:gd name="connsiteY0" fmla="*/ 227625 h 619511"/>
              <a:gd name="connsiteX1" fmla="*/ 1101012 w 1418253"/>
              <a:gd name="connsiteY1" fmla="*/ 227625 h 619511"/>
              <a:gd name="connsiteX2" fmla="*/ 1119674 w 1418253"/>
              <a:gd name="connsiteY2" fmla="*/ 311601 h 619511"/>
              <a:gd name="connsiteX3" fmla="*/ 1138335 w 1418253"/>
              <a:gd name="connsiteY3" fmla="*/ 563528 h 619511"/>
              <a:gd name="connsiteX4" fmla="*/ 1306286 w 1418253"/>
              <a:gd name="connsiteY4" fmla="*/ 619511 h 619511"/>
              <a:gd name="connsiteX5" fmla="*/ 1334278 w 1418253"/>
              <a:gd name="connsiteY5" fmla="*/ 591519 h 619511"/>
              <a:gd name="connsiteX6" fmla="*/ 1352939 w 1418253"/>
              <a:gd name="connsiteY6" fmla="*/ 563528 h 619511"/>
              <a:gd name="connsiteX7" fmla="*/ 1380931 w 1418253"/>
              <a:gd name="connsiteY7" fmla="*/ 544866 h 619511"/>
              <a:gd name="connsiteX8" fmla="*/ 1399592 w 1418253"/>
              <a:gd name="connsiteY8" fmla="*/ 488883 h 619511"/>
              <a:gd name="connsiteX9" fmla="*/ 1418253 w 1418253"/>
              <a:gd name="connsiteY9" fmla="*/ 423568 h 619511"/>
              <a:gd name="connsiteX10" fmla="*/ 1380931 w 1418253"/>
              <a:gd name="connsiteY10" fmla="*/ 302270 h 619511"/>
              <a:gd name="connsiteX11" fmla="*/ 1352939 w 1418253"/>
              <a:gd name="connsiteY11" fmla="*/ 292940 h 619511"/>
              <a:gd name="connsiteX12" fmla="*/ 1324947 w 1418253"/>
              <a:gd name="connsiteY12" fmla="*/ 274279 h 619511"/>
              <a:gd name="connsiteX13" fmla="*/ 1184988 w 1418253"/>
              <a:gd name="connsiteY13" fmla="*/ 255617 h 619511"/>
              <a:gd name="connsiteX14" fmla="*/ 1054359 w 1418253"/>
              <a:gd name="connsiteY14" fmla="*/ 227625 h 619511"/>
              <a:gd name="connsiteX15" fmla="*/ 998376 w 1418253"/>
              <a:gd name="connsiteY15" fmla="*/ 180972 h 619511"/>
              <a:gd name="connsiteX16" fmla="*/ 961053 w 1418253"/>
              <a:gd name="connsiteY16" fmla="*/ 162311 h 619511"/>
              <a:gd name="connsiteX17" fmla="*/ 914400 w 1418253"/>
              <a:gd name="connsiteY17" fmla="*/ 134319 h 619511"/>
              <a:gd name="connsiteX18" fmla="*/ 858416 w 1418253"/>
              <a:gd name="connsiteY18" fmla="*/ 115658 h 619511"/>
              <a:gd name="connsiteX19" fmla="*/ 811763 w 1418253"/>
              <a:gd name="connsiteY19" fmla="*/ 87666 h 619511"/>
              <a:gd name="connsiteX20" fmla="*/ 709127 w 1418253"/>
              <a:gd name="connsiteY20" fmla="*/ 69005 h 619511"/>
              <a:gd name="connsiteX21" fmla="*/ 681135 w 1418253"/>
              <a:gd name="connsiteY21" fmla="*/ 59674 h 619511"/>
              <a:gd name="connsiteX22" fmla="*/ 643812 w 1418253"/>
              <a:gd name="connsiteY22" fmla="*/ 41013 h 619511"/>
              <a:gd name="connsiteX23" fmla="*/ 494523 w 1418253"/>
              <a:gd name="connsiteY23" fmla="*/ 31683 h 619511"/>
              <a:gd name="connsiteX24" fmla="*/ 0 w 1418253"/>
              <a:gd name="connsiteY24" fmla="*/ 13021 h 619511"/>
              <a:gd name="connsiteX25" fmla="*/ 0 w 1418253"/>
              <a:gd name="connsiteY25" fmla="*/ 13021 h 619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418253" h="619511">
                <a:moveTo>
                  <a:pt x="1101012" y="227625"/>
                </a:moveTo>
                <a:lnTo>
                  <a:pt x="1101012" y="227625"/>
                </a:lnTo>
                <a:cubicBezTo>
                  <a:pt x="1107233" y="255617"/>
                  <a:pt x="1116507" y="283102"/>
                  <a:pt x="1119674" y="311601"/>
                </a:cubicBezTo>
                <a:cubicBezTo>
                  <a:pt x="1128973" y="395292"/>
                  <a:pt x="1117294" y="481993"/>
                  <a:pt x="1138335" y="563528"/>
                </a:cubicBezTo>
                <a:cubicBezTo>
                  <a:pt x="1150128" y="609227"/>
                  <a:pt x="1299862" y="618440"/>
                  <a:pt x="1306286" y="619511"/>
                </a:cubicBezTo>
                <a:cubicBezTo>
                  <a:pt x="1315617" y="610180"/>
                  <a:pt x="1325830" y="601656"/>
                  <a:pt x="1334278" y="591519"/>
                </a:cubicBezTo>
                <a:cubicBezTo>
                  <a:pt x="1341457" y="582904"/>
                  <a:pt x="1345010" y="571457"/>
                  <a:pt x="1352939" y="563528"/>
                </a:cubicBezTo>
                <a:cubicBezTo>
                  <a:pt x="1360869" y="555598"/>
                  <a:pt x="1371600" y="551087"/>
                  <a:pt x="1380931" y="544866"/>
                </a:cubicBezTo>
                <a:cubicBezTo>
                  <a:pt x="1387151" y="526205"/>
                  <a:pt x="1394821" y="507966"/>
                  <a:pt x="1399592" y="488883"/>
                </a:cubicBezTo>
                <a:cubicBezTo>
                  <a:pt x="1411308" y="442018"/>
                  <a:pt x="1404868" y="463726"/>
                  <a:pt x="1418253" y="423568"/>
                </a:cubicBezTo>
                <a:cubicBezTo>
                  <a:pt x="1411848" y="359512"/>
                  <a:pt x="1429236" y="334473"/>
                  <a:pt x="1380931" y="302270"/>
                </a:cubicBezTo>
                <a:cubicBezTo>
                  <a:pt x="1372747" y="296814"/>
                  <a:pt x="1362270" y="296050"/>
                  <a:pt x="1352939" y="292940"/>
                </a:cubicBezTo>
                <a:cubicBezTo>
                  <a:pt x="1343608" y="286720"/>
                  <a:pt x="1335586" y="277825"/>
                  <a:pt x="1324947" y="274279"/>
                </a:cubicBezTo>
                <a:cubicBezTo>
                  <a:pt x="1304005" y="267298"/>
                  <a:pt x="1194243" y="256645"/>
                  <a:pt x="1184988" y="255617"/>
                </a:cubicBezTo>
                <a:cubicBezTo>
                  <a:pt x="1091989" y="232368"/>
                  <a:pt x="1135641" y="241173"/>
                  <a:pt x="1054359" y="227625"/>
                </a:cubicBezTo>
                <a:cubicBezTo>
                  <a:pt x="941572" y="171231"/>
                  <a:pt x="1077508" y="246915"/>
                  <a:pt x="998376" y="180972"/>
                </a:cubicBezTo>
                <a:cubicBezTo>
                  <a:pt x="987690" y="172067"/>
                  <a:pt x="973212" y="169066"/>
                  <a:pt x="961053" y="162311"/>
                </a:cubicBezTo>
                <a:cubicBezTo>
                  <a:pt x="945200" y="153504"/>
                  <a:pt x="930910" y="141823"/>
                  <a:pt x="914400" y="134319"/>
                </a:cubicBezTo>
                <a:cubicBezTo>
                  <a:pt x="896492" y="126179"/>
                  <a:pt x="876324" y="123798"/>
                  <a:pt x="858416" y="115658"/>
                </a:cubicBezTo>
                <a:cubicBezTo>
                  <a:pt x="841906" y="108154"/>
                  <a:pt x="829073" y="93075"/>
                  <a:pt x="811763" y="87666"/>
                </a:cubicBezTo>
                <a:cubicBezTo>
                  <a:pt x="778573" y="77294"/>
                  <a:pt x="743128" y="76291"/>
                  <a:pt x="709127" y="69005"/>
                </a:cubicBezTo>
                <a:cubicBezTo>
                  <a:pt x="699510" y="66944"/>
                  <a:pt x="690175" y="63548"/>
                  <a:pt x="681135" y="59674"/>
                </a:cubicBezTo>
                <a:cubicBezTo>
                  <a:pt x="668350" y="54195"/>
                  <a:pt x="657568" y="43076"/>
                  <a:pt x="643812" y="41013"/>
                </a:cubicBezTo>
                <a:cubicBezTo>
                  <a:pt x="594504" y="33617"/>
                  <a:pt x="544286" y="34793"/>
                  <a:pt x="494523" y="31683"/>
                </a:cubicBezTo>
                <a:cubicBezTo>
                  <a:pt x="291644" y="-26284"/>
                  <a:pt x="451851" y="13021"/>
                  <a:pt x="0" y="13021"/>
                </a:cubicBezTo>
                <a:lnTo>
                  <a:pt x="0" y="13021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1" name="任意多边形 7180"/>
          <p:cNvSpPr/>
          <p:nvPr/>
        </p:nvSpPr>
        <p:spPr>
          <a:xfrm>
            <a:off x="1912776" y="2420888"/>
            <a:ext cx="2528595" cy="3873230"/>
          </a:xfrm>
          <a:custGeom>
            <a:avLst/>
            <a:gdLst>
              <a:gd name="connsiteX0" fmla="*/ 2416628 w 2528595"/>
              <a:gd name="connsiteY0" fmla="*/ 0 h 3873230"/>
              <a:gd name="connsiteX1" fmla="*/ 2416628 w 2528595"/>
              <a:gd name="connsiteY1" fmla="*/ 0 h 3873230"/>
              <a:gd name="connsiteX2" fmla="*/ 2472612 w 2528595"/>
              <a:gd name="connsiteY2" fmla="*/ 65314 h 3873230"/>
              <a:gd name="connsiteX3" fmla="*/ 2500604 w 2528595"/>
              <a:gd name="connsiteY3" fmla="*/ 83975 h 3873230"/>
              <a:gd name="connsiteX4" fmla="*/ 2509934 w 2528595"/>
              <a:gd name="connsiteY4" fmla="*/ 111967 h 3873230"/>
              <a:gd name="connsiteX5" fmla="*/ 2528595 w 2528595"/>
              <a:gd name="connsiteY5" fmla="*/ 139959 h 3873230"/>
              <a:gd name="connsiteX6" fmla="*/ 2509934 w 2528595"/>
              <a:gd name="connsiteY6" fmla="*/ 821094 h 3873230"/>
              <a:gd name="connsiteX7" fmla="*/ 2500604 w 2528595"/>
              <a:gd name="connsiteY7" fmla="*/ 895738 h 3873230"/>
              <a:gd name="connsiteX8" fmla="*/ 2453951 w 2528595"/>
              <a:gd name="connsiteY8" fmla="*/ 1073020 h 3873230"/>
              <a:gd name="connsiteX9" fmla="*/ 2435289 w 2528595"/>
              <a:gd name="connsiteY9" fmla="*/ 1184987 h 3873230"/>
              <a:gd name="connsiteX10" fmla="*/ 2416628 w 2528595"/>
              <a:gd name="connsiteY10" fmla="*/ 1240971 h 3873230"/>
              <a:gd name="connsiteX11" fmla="*/ 2407297 w 2528595"/>
              <a:gd name="connsiteY11" fmla="*/ 1278294 h 3873230"/>
              <a:gd name="connsiteX12" fmla="*/ 2388636 w 2528595"/>
              <a:gd name="connsiteY12" fmla="*/ 1334277 h 3873230"/>
              <a:gd name="connsiteX13" fmla="*/ 2360644 w 2528595"/>
              <a:gd name="connsiteY13" fmla="*/ 1408922 h 3873230"/>
              <a:gd name="connsiteX14" fmla="*/ 2341983 w 2528595"/>
              <a:gd name="connsiteY14" fmla="*/ 1558212 h 3873230"/>
              <a:gd name="connsiteX15" fmla="*/ 2313991 w 2528595"/>
              <a:gd name="connsiteY15" fmla="*/ 1614196 h 3873230"/>
              <a:gd name="connsiteX16" fmla="*/ 2295330 w 2528595"/>
              <a:gd name="connsiteY16" fmla="*/ 1754155 h 3873230"/>
              <a:gd name="connsiteX17" fmla="*/ 2267338 w 2528595"/>
              <a:gd name="connsiteY17" fmla="*/ 1894114 h 3873230"/>
              <a:gd name="connsiteX18" fmla="*/ 2258008 w 2528595"/>
              <a:gd name="connsiteY18" fmla="*/ 2416628 h 3873230"/>
              <a:gd name="connsiteX19" fmla="*/ 2220685 w 2528595"/>
              <a:gd name="connsiteY19" fmla="*/ 2593910 h 3873230"/>
              <a:gd name="connsiteX20" fmla="*/ 2183363 w 2528595"/>
              <a:gd name="connsiteY20" fmla="*/ 2705877 h 3873230"/>
              <a:gd name="connsiteX21" fmla="*/ 2174032 w 2528595"/>
              <a:gd name="connsiteY21" fmla="*/ 2752530 h 3873230"/>
              <a:gd name="connsiteX22" fmla="*/ 2164702 w 2528595"/>
              <a:gd name="connsiteY22" fmla="*/ 2808514 h 3873230"/>
              <a:gd name="connsiteX23" fmla="*/ 2155371 w 2528595"/>
              <a:gd name="connsiteY23" fmla="*/ 2836506 h 3873230"/>
              <a:gd name="connsiteX24" fmla="*/ 2136710 w 2528595"/>
              <a:gd name="connsiteY24" fmla="*/ 2901820 h 3873230"/>
              <a:gd name="connsiteX25" fmla="*/ 2127379 w 2528595"/>
              <a:gd name="connsiteY25" fmla="*/ 2995126 h 3873230"/>
              <a:gd name="connsiteX26" fmla="*/ 2118048 w 2528595"/>
              <a:gd name="connsiteY26" fmla="*/ 3107094 h 3873230"/>
              <a:gd name="connsiteX27" fmla="*/ 2090057 w 2528595"/>
              <a:gd name="connsiteY27" fmla="*/ 3181738 h 3873230"/>
              <a:gd name="connsiteX28" fmla="*/ 2080726 w 2528595"/>
              <a:gd name="connsiteY28" fmla="*/ 3209730 h 3873230"/>
              <a:gd name="connsiteX29" fmla="*/ 2062065 w 2528595"/>
              <a:gd name="connsiteY29" fmla="*/ 3237722 h 3873230"/>
              <a:gd name="connsiteX30" fmla="*/ 2015412 w 2528595"/>
              <a:gd name="connsiteY30" fmla="*/ 3321698 h 3873230"/>
              <a:gd name="connsiteX31" fmla="*/ 1968759 w 2528595"/>
              <a:gd name="connsiteY31" fmla="*/ 3368351 h 3873230"/>
              <a:gd name="connsiteX32" fmla="*/ 1922106 w 2528595"/>
              <a:gd name="connsiteY32" fmla="*/ 3405673 h 3873230"/>
              <a:gd name="connsiteX33" fmla="*/ 1884783 w 2528595"/>
              <a:gd name="connsiteY33" fmla="*/ 3442996 h 3873230"/>
              <a:gd name="connsiteX34" fmla="*/ 1828800 w 2528595"/>
              <a:gd name="connsiteY34" fmla="*/ 3461657 h 3873230"/>
              <a:gd name="connsiteX35" fmla="*/ 1800808 w 2528595"/>
              <a:gd name="connsiteY35" fmla="*/ 3470987 h 3873230"/>
              <a:gd name="connsiteX36" fmla="*/ 1595534 w 2528595"/>
              <a:gd name="connsiteY36" fmla="*/ 3489649 h 3873230"/>
              <a:gd name="connsiteX37" fmla="*/ 1539551 w 2528595"/>
              <a:gd name="connsiteY37" fmla="*/ 3498979 h 3873230"/>
              <a:gd name="connsiteX38" fmla="*/ 1502228 w 2528595"/>
              <a:gd name="connsiteY38" fmla="*/ 3508310 h 3873230"/>
              <a:gd name="connsiteX39" fmla="*/ 1054359 w 2528595"/>
              <a:gd name="connsiteY39" fmla="*/ 3517640 h 3873230"/>
              <a:gd name="connsiteX40" fmla="*/ 886408 w 2528595"/>
              <a:gd name="connsiteY40" fmla="*/ 3536302 h 3873230"/>
              <a:gd name="connsiteX41" fmla="*/ 746448 w 2528595"/>
              <a:gd name="connsiteY41" fmla="*/ 3564294 h 3873230"/>
              <a:gd name="connsiteX42" fmla="*/ 597159 w 2528595"/>
              <a:gd name="connsiteY42" fmla="*/ 3620277 h 3873230"/>
              <a:gd name="connsiteX43" fmla="*/ 531844 w 2528595"/>
              <a:gd name="connsiteY43" fmla="*/ 3629608 h 3873230"/>
              <a:gd name="connsiteX44" fmla="*/ 447869 w 2528595"/>
              <a:gd name="connsiteY44" fmla="*/ 3657600 h 3873230"/>
              <a:gd name="connsiteX45" fmla="*/ 373224 w 2528595"/>
              <a:gd name="connsiteY45" fmla="*/ 3685591 h 3873230"/>
              <a:gd name="connsiteX46" fmla="*/ 326571 w 2528595"/>
              <a:gd name="connsiteY46" fmla="*/ 3694922 h 3873230"/>
              <a:gd name="connsiteX47" fmla="*/ 251926 w 2528595"/>
              <a:gd name="connsiteY47" fmla="*/ 3713583 h 3873230"/>
              <a:gd name="connsiteX48" fmla="*/ 223934 w 2528595"/>
              <a:gd name="connsiteY48" fmla="*/ 3732245 h 3873230"/>
              <a:gd name="connsiteX49" fmla="*/ 195942 w 2528595"/>
              <a:gd name="connsiteY49" fmla="*/ 3760236 h 3873230"/>
              <a:gd name="connsiteX50" fmla="*/ 111967 w 2528595"/>
              <a:gd name="connsiteY50" fmla="*/ 3797559 h 3873230"/>
              <a:gd name="connsiteX51" fmla="*/ 46653 w 2528595"/>
              <a:gd name="connsiteY51" fmla="*/ 3853542 h 3873230"/>
              <a:gd name="connsiteX52" fmla="*/ 18661 w 2528595"/>
              <a:gd name="connsiteY52" fmla="*/ 3872204 h 3873230"/>
              <a:gd name="connsiteX53" fmla="*/ 0 w 2528595"/>
              <a:gd name="connsiteY53" fmla="*/ 3872204 h 3873230"/>
              <a:gd name="connsiteX54" fmla="*/ 0 w 2528595"/>
              <a:gd name="connsiteY54" fmla="*/ 3872204 h 387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528595" h="3873230">
                <a:moveTo>
                  <a:pt x="2416628" y="0"/>
                </a:moveTo>
                <a:lnTo>
                  <a:pt x="2416628" y="0"/>
                </a:lnTo>
                <a:cubicBezTo>
                  <a:pt x="2435289" y="21771"/>
                  <a:pt x="2452336" y="45038"/>
                  <a:pt x="2472612" y="65314"/>
                </a:cubicBezTo>
                <a:cubicBezTo>
                  <a:pt x="2480542" y="73243"/>
                  <a:pt x="2493599" y="75218"/>
                  <a:pt x="2500604" y="83975"/>
                </a:cubicBezTo>
                <a:cubicBezTo>
                  <a:pt x="2506748" y="91655"/>
                  <a:pt x="2505536" y="103170"/>
                  <a:pt x="2509934" y="111967"/>
                </a:cubicBezTo>
                <a:cubicBezTo>
                  <a:pt x="2514949" y="121997"/>
                  <a:pt x="2522375" y="130628"/>
                  <a:pt x="2528595" y="139959"/>
                </a:cubicBezTo>
                <a:cubicBezTo>
                  <a:pt x="2522375" y="367004"/>
                  <a:pt x="2518340" y="594119"/>
                  <a:pt x="2509934" y="821094"/>
                </a:cubicBezTo>
                <a:cubicBezTo>
                  <a:pt x="2509006" y="846152"/>
                  <a:pt x="2506161" y="871287"/>
                  <a:pt x="2500604" y="895738"/>
                </a:cubicBezTo>
                <a:cubicBezTo>
                  <a:pt x="2478197" y="994327"/>
                  <a:pt x="2465412" y="998521"/>
                  <a:pt x="2453951" y="1073020"/>
                </a:cubicBezTo>
                <a:cubicBezTo>
                  <a:pt x="2444200" y="1136399"/>
                  <a:pt x="2450103" y="1135607"/>
                  <a:pt x="2435289" y="1184987"/>
                </a:cubicBezTo>
                <a:cubicBezTo>
                  <a:pt x="2429637" y="1203828"/>
                  <a:pt x="2421399" y="1221888"/>
                  <a:pt x="2416628" y="1240971"/>
                </a:cubicBezTo>
                <a:cubicBezTo>
                  <a:pt x="2413518" y="1253412"/>
                  <a:pt x="2410982" y="1266011"/>
                  <a:pt x="2407297" y="1278294"/>
                </a:cubicBezTo>
                <a:cubicBezTo>
                  <a:pt x="2401645" y="1297135"/>
                  <a:pt x="2392493" y="1314989"/>
                  <a:pt x="2388636" y="1334277"/>
                </a:cubicBezTo>
                <a:cubicBezTo>
                  <a:pt x="2377107" y="1391926"/>
                  <a:pt x="2388103" y="1367735"/>
                  <a:pt x="2360644" y="1408922"/>
                </a:cubicBezTo>
                <a:cubicBezTo>
                  <a:pt x="2359520" y="1422411"/>
                  <a:pt x="2357223" y="1522652"/>
                  <a:pt x="2341983" y="1558212"/>
                </a:cubicBezTo>
                <a:cubicBezTo>
                  <a:pt x="2314619" y="1622061"/>
                  <a:pt x="2329716" y="1551294"/>
                  <a:pt x="2313991" y="1614196"/>
                </a:cubicBezTo>
                <a:cubicBezTo>
                  <a:pt x="2298152" y="1677554"/>
                  <a:pt x="2306987" y="1672554"/>
                  <a:pt x="2295330" y="1754155"/>
                </a:cubicBezTo>
                <a:cubicBezTo>
                  <a:pt x="2284852" y="1827502"/>
                  <a:pt x="2281239" y="1838511"/>
                  <a:pt x="2267338" y="1894114"/>
                </a:cubicBezTo>
                <a:cubicBezTo>
                  <a:pt x="2264228" y="2068285"/>
                  <a:pt x="2267806" y="2242705"/>
                  <a:pt x="2258008" y="2416628"/>
                </a:cubicBezTo>
                <a:cubicBezTo>
                  <a:pt x="2254568" y="2477688"/>
                  <a:pt x="2234260" y="2535086"/>
                  <a:pt x="2220685" y="2593910"/>
                </a:cubicBezTo>
                <a:cubicBezTo>
                  <a:pt x="2198350" y="2690694"/>
                  <a:pt x="2218415" y="2653298"/>
                  <a:pt x="2183363" y="2705877"/>
                </a:cubicBezTo>
                <a:cubicBezTo>
                  <a:pt x="2180253" y="2721428"/>
                  <a:pt x="2176869" y="2736927"/>
                  <a:pt x="2174032" y="2752530"/>
                </a:cubicBezTo>
                <a:cubicBezTo>
                  <a:pt x="2170648" y="2771144"/>
                  <a:pt x="2168806" y="2790046"/>
                  <a:pt x="2164702" y="2808514"/>
                </a:cubicBezTo>
                <a:cubicBezTo>
                  <a:pt x="2162568" y="2818115"/>
                  <a:pt x="2158073" y="2827049"/>
                  <a:pt x="2155371" y="2836506"/>
                </a:cubicBezTo>
                <a:cubicBezTo>
                  <a:pt x="2131930" y="2918544"/>
                  <a:pt x="2159087" y="2834684"/>
                  <a:pt x="2136710" y="2901820"/>
                </a:cubicBezTo>
                <a:cubicBezTo>
                  <a:pt x="2133600" y="2932922"/>
                  <a:pt x="2130209" y="2963997"/>
                  <a:pt x="2127379" y="2995126"/>
                </a:cubicBezTo>
                <a:cubicBezTo>
                  <a:pt x="2123988" y="3032424"/>
                  <a:pt x="2122693" y="3069931"/>
                  <a:pt x="2118048" y="3107094"/>
                </a:cubicBezTo>
                <a:cubicBezTo>
                  <a:pt x="2112988" y="3147572"/>
                  <a:pt x="2106162" y="3144160"/>
                  <a:pt x="2090057" y="3181738"/>
                </a:cubicBezTo>
                <a:cubicBezTo>
                  <a:pt x="2086183" y="3190778"/>
                  <a:pt x="2085125" y="3200933"/>
                  <a:pt x="2080726" y="3209730"/>
                </a:cubicBezTo>
                <a:cubicBezTo>
                  <a:pt x="2075711" y="3219760"/>
                  <a:pt x="2067080" y="3227692"/>
                  <a:pt x="2062065" y="3237722"/>
                </a:cubicBezTo>
                <a:cubicBezTo>
                  <a:pt x="2038600" y="3284652"/>
                  <a:pt x="2074247" y="3262863"/>
                  <a:pt x="2015412" y="3321698"/>
                </a:cubicBezTo>
                <a:lnTo>
                  <a:pt x="1968759" y="3368351"/>
                </a:lnTo>
                <a:cubicBezTo>
                  <a:pt x="1905234" y="3431875"/>
                  <a:pt x="2004495" y="3335053"/>
                  <a:pt x="1922106" y="3405673"/>
                </a:cubicBezTo>
                <a:cubicBezTo>
                  <a:pt x="1908748" y="3417123"/>
                  <a:pt x="1901474" y="3437432"/>
                  <a:pt x="1884783" y="3442996"/>
                </a:cubicBezTo>
                <a:lnTo>
                  <a:pt x="1828800" y="3461657"/>
                </a:lnTo>
                <a:cubicBezTo>
                  <a:pt x="1819469" y="3464767"/>
                  <a:pt x="1810583" y="3469901"/>
                  <a:pt x="1800808" y="3470987"/>
                </a:cubicBezTo>
                <a:cubicBezTo>
                  <a:pt x="1676528" y="3484796"/>
                  <a:pt x="1744913" y="3478158"/>
                  <a:pt x="1595534" y="3489649"/>
                </a:cubicBezTo>
                <a:cubicBezTo>
                  <a:pt x="1576873" y="3492759"/>
                  <a:pt x="1558102" y="3495269"/>
                  <a:pt x="1539551" y="3498979"/>
                </a:cubicBezTo>
                <a:cubicBezTo>
                  <a:pt x="1526976" y="3501494"/>
                  <a:pt x="1515042" y="3507817"/>
                  <a:pt x="1502228" y="3508310"/>
                </a:cubicBezTo>
                <a:cubicBezTo>
                  <a:pt x="1353016" y="3514049"/>
                  <a:pt x="1203649" y="3514530"/>
                  <a:pt x="1054359" y="3517640"/>
                </a:cubicBezTo>
                <a:cubicBezTo>
                  <a:pt x="998375" y="3523861"/>
                  <a:pt x="941054" y="3522641"/>
                  <a:pt x="886408" y="3536302"/>
                </a:cubicBezTo>
                <a:cubicBezTo>
                  <a:pt x="790427" y="3560297"/>
                  <a:pt x="837153" y="3551336"/>
                  <a:pt x="746448" y="3564294"/>
                </a:cubicBezTo>
                <a:cubicBezTo>
                  <a:pt x="697538" y="3588749"/>
                  <a:pt x="655570" y="3611932"/>
                  <a:pt x="597159" y="3620277"/>
                </a:cubicBezTo>
                <a:lnTo>
                  <a:pt x="531844" y="3629608"/>
                </a:lnTo>
                <a:cubicBezTo>
                  <a:pt x="469764" y="3660648"/>
                  <a:pt x="520216" y="3639513"/>
                  <a:pt x="447869" y="3657600"/>
                </a:cubicBezTo>
                <a:cubicBezTo>
                  <a:pt x="411593" y="3666669"/>
                  <a:pt x="416058" y="3672741"/>
                  <a:pt x="373224" y="3685591"/>
                </a:cubicBezTo>
                <a:cubicBezTo>
                  <a:pt x="358034" y="3690148"/>
                  <a:pt x="342024" y="3691356"/>
                  <a:pt x="326571" y="3694922"/>
                </a:cubicBezTo>
                <a:cubicBezTo>
                  <a:pt x="301580" y="3700689"/>
                  <a:pt x="251926" y="3713583"/>
                  <a:pt x="251926" y="3713583"/>
                </a:cubicBezTo>
                <a:cubicBezTo>
                  <a:pt x="242595" y="3719804"/>
                  <a:pt x="232549" y="3725066"/>
                  <a:pt x="223934" y="3732245"/>
                </a:cubicBezTo>
                <a:cubicBezTo>
                  <a:pt x="213797" y="3740692"/>
                  <a:pt x="206679" y="3752566"/>
                  <a:pt x="195942" y="3760236"/>
                </a:cubicBezTo>
                <a:cubicBezTo>
                  <a:pt x="179295" y="3772126"/>
                  <a:pt x="128599" y="3790906"/>
                  <a:pt x="111967" y="3797559"/>
                </a:cubicBezTo>
                <a:cubicBezTo>
                  <a:pt x="78055" y="3831471"/>
                  <a:pt x="88549" y="3823616"/>
                  <a:pt x="46653" y="3853542"/>
                </a:cubicBezTo>
                <a:cubicBezTo>
                  <a:pt x="37528" y="3860060"/>
                  <a:pt x="29073" y="3868039"/>
                  <a:pt x="18661" y="3872204"/>
                </a:cubicBezTo>
                <a:cubicBezTo>
                  <a:pt x="12886" y="3874514"/>
                  <a:pt x="6220" y="3872204"/>
                  <a:pt x="0" y="3872204"/>
                </a:cubicBezTo>
                <a:lnTo>
                  <a:pt x="0" y="3872204"/>
                </a:lnTo>
              </a:path>
            </a:pathLst>
          </a:cu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2" name="对象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714464"/>
              </p:ext>
            </p:extLst>
          </p:nvPr>
        </p:nvGraphicFramePr>
        <p:xfrm>
          <a:off x="3905250" y="6126163"/>
          <a:ext cx="2009775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1" name="Equation" r:id="rId30" imgW="939600" imgH="253800" progId="Equation.DSMT4">
                  <p:embed/>
                </p:oleObj>
              </mc:Choice>
              <mc:Fallback>
                <p:oleObj name="Equation" r:id="rId30" imgW="9396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905250" y="6126163"/>
                        <a:ext cx="2009775" cy="544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右箭头 72"/>
          <p:cNvSpPr/>
          <p:nvPr/>
        </p:nvSpPr>
        <p:spPr>
          <a:xfrm>
            <a:off x="5898164" y="6330407"/>
            <a:ext cx="576064" cy="13709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4" name="对象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736522"/>
              </p:ext>
            </p:extLst>
          </p:nvPr>
        </p:nvGraphicFramePr>
        <p:xfrm>
          <a:off x="6637338" y="6115050"/>
          <a:ext cx="1982787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2" name="Equation" r:id="rId32" imgW="927000" imgH="253800" progId="Equation.DSMT4">
                  <p:embed/>
                </p:oleObj>
              </mc:Choice>
              <mc:Fallback>
                <p:oleObj name="Equation" r:id="rId32" imgW="927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637338" y="6115050"/>
                        <a:ext cx="1982787" cy="544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5080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9" grpId="0" animBg="1"/>
      <p:bldP spid="10" grpId="0" animBg="1"/>
      <p:bldP spid="4" grpId="0" animBg="1"/>
      <p:bldP spid="12" grpId="0" animBg="1"/>
      <p:bldP spid="11" grpId="0" animBg="1"/>
      <p:bldP spid="43" grpId="0"/>
      <p:bldP spid="47" grpId="0"/>
      <p:bldP spid="49" grpId="0"/>
      <p:bldP spid="51" grpId="0"/>
      <p:bldP spid="68" grpId="0" animBg="1"/>
      <p:bldP spid="7179" grpId="0" animBg="1"/>
      <p:bldP spid="7181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6"/>
          <p:cNvSpPr>
            <a:spLocks noChangeArrowheads="1"/>
          </p:cNvSpPr>
          <p:nvPr/>
        </p:nvSpPr>
        <p:spPr bwMode="auto">
          <a:xfrm rot="19796346">
            <a:off x="7077460" y="1493943"/>
            <a:ext cx="1728192" cy="52322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划重点！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42250" y="297972"/>
            <a:ext cx="214729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843808" y="260648"/>
            <a:ext cx="936104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23728" y="260648"/>
            <a:ext cx="360040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054292"/>
              </p:ext>
            </p:extLst>
          </p:nvPr>
        </p:nvGraphicFramePr>
        <p:xfrm>
          <a:off x="1259632" y="-27384"/>
          <a:ext cx="4535488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0" name="Equation" r:id="rId5" imgW="2120760" imgH="368280" progId="Equation.DSMT4">
                  <p:embed/>
                </p:oleObj>
              </mc:Choice>
              <mc:Fallback>
                <p:oleObj name="Equation" r:id="rId5" imgW="2120760" imgH="368280" progId="Equation.DSMT4">
                  <p:embed/>
                  <p:pic>
                    <p:nvPicPr>
                      <p:cNvPr id="0" name="对象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-27384"/>
                        <a:ext cx="4535488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6861436" y="259989"/>
            <a:ext cx="2160240" cy="699321"/>
            <a:chOff x="3347864" y="2636912"/>
            <a:chExt cx="2448272" cy="1026115"/>
          </a:xfrm>
        </p:grpSpPr>
        <p:sp>
          <p:nvSpPr>
            <p:cNvPr id="5" name="圆角矩形标注 4"/>
            <p:cNvSpPr/>
            <p:nvPr/>
          </p:nvSpPr>
          <p:spPr>
            <a:xfrm>
              <a:off x="3347864" y="2636912"/>
              <a:ext cx="2448272" cy="1026115"/>
            </a:xfrm>
            <a:prstGeom prst="wedgeRoundRectCallout">
              <a:avLst>
                <a:gd name="adj1" fmla="val -97103"/>
                <a:gd name="adj2" fmla="val -2178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Rectangle 36"/>
            <p:cNvSpPr>
              <a:spLocks noChangeArrowheads="1"/>
            </p:cNvSpPr>
            <p:nvPr/>
          </p:nvSpPr>
          <p:spPr bwMode="auto">
            <a:xfrm>
              <a:off x="3419871" y="2832030"/>
              <a:ext cx="2294655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  <a:cs typeface="Times New Roman" pitchFamily="18" charset="0"/>
                  <a:sym typeface="Wingdings" pitchFamily="2" charset="2"/>
                </a:rPr>
                <a:t>线性一阶动态电路解的一般形式</a:t>
              </a:r>
              <a:endParaRPr lang="en-US" altLang="zh-CN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7842" y="883855"/>
            <a:ext cx="5992392" cy="719948"/>
            <a:chOff x="1133643" y="3778919"/>
            <a:chExt cx="5670338" cy="719948"/>
          </a:xfrm>
        </p:grpSpPr>
        <p:sp>
          <p:nvSpPr>
            <p:cNvPr id="10" name="Rectangle 25"/>
            <p:cNvSpPr>
              <a:spLocks noChangeArrowheads="1"/>
            </p:cNvSpPr>
            <p:nvPr/>
          </p:nvSpPr>
          <p:spPr bwMode="auto">
            <a:xfrm>
              <a:off x="2329222" y="3947477"/>
              <a:ext cx="4474759" cy="46166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r>
                <a:rPr lang="zh-CN" altLang="en-US" sz="2400" b="1" dirty="0"/>
                <a:t>上述方程需要几个要素即可确定？</a:t>
              </a:r>
              <a:endParaRPr lang="en-US" altLang="zh-CN" sz="2400" b="1" dirty="0"/>
            </a:p>
          </p:txBody>
        </p:sp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643" y="3778919"/>
              <a:ext cx="733495" cy="7199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279511" y="1733813"/>
            <a:ext cx="69847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5.4 .2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直流线性一阶动态电路的三要素法</a:t>
            </a:r>
            <a:endParaRPr lang="en-US" altLang="zh-CN" sz="2800" dirty="0"/>
          </a:p>
        </p:txBody>
      </p:sp>
      <p:grpSp>
        <p:nvGrpSpPr>
          <p:cNvPr id="8" name="组合 7"/>
          <p:cNvGrpSpPr/>
          <p:nvPr/>
        </p:nvGrpSpPr>
        <p:grpSpPr>
          <a:xfrm>
            <a:off x="83096" y="2248416"/>
            <a:ext cx="3143910" cy="1471577"/>
            <a:chOff x="1043608" y="3808374"/>
            <a:chExt cx="3143910" cy="1471577"/>
          </a:xfrm>
        </p:grpSpPr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4221088"/>
              <a:ext cx="1760537" cy="1058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/>
          </p:nvGrpSpPr>
          <p:grpSpPr>
            <a:xfrm>
              <a:off x="1043608" y="3808374"/>
              <a:ext cx="3143910" cy="495012"/>
              <a:chOff x="275962" y="3808374"/>
              <a:chExt cx="3143910" cy="495012"/>
            </a:xfrm>
          </p:grpSpPr>
          <p:sp>
            <p:nvSpPr>
              <p:cNvPr id="17" name="Rectangle 36"/>
              <p:cNvSpPr>
                <a:spLocks noChangeArrowheads="1"/>
              </p:cNvSpPr>
              <p:nvPr/>
            </p:nvSpPr>
            <p:spPr bwMode="auto">
              <a:xfrm>
                <a:off x="275962" y="3819817"/>
                <a:ext cx="314391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eaLnBrk="0" hangingPunct="0"/>
                <a:r>
                  <a:rPr lang="zh-CN" altLang="en-US" sz="2400" dirty="0">
                    <a:latin typeface="华文行楷" pitchFamily="2" charset="-122"/>
                    <a:ea typeface="华文行楷" pitchFamily="2" charset="-122"/>
                  </a:rPr>
                  <a:t>初始值           会不会？</a:t>
                </a:r>
                <a:endParaRPr lang="en-US" altLang="zh-CN" sz="2400" dirty="0">
                  <a:latin typeface="华文行楷" pitchFamily="2" charset="-122"/>
                  <a:ea typeface="华文行楷" pitchFamily="2" charset="-122"/>
                </a:endParaRPr>
              </a:p>
            </p:txBody>
          </p:sp>
          <p:graphicFrame>
            <p:nvGraphicFramePr>
              <p:cNvPr id="2" name="对象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54929574"/>
                  </p:ext>
                </p:extLst>
              </p:nvPr>
            </p:nvGraphicFramePr>
            <p:xfrm>
              <a:off x="1304770" y="3808374"/>
              <a:ext cx="815397" cy="495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561" name="Equation" r:id="rId9" imgW="419040" imgH="253800" progId="Equation.DSMT4">
                      <p:embed/>
                    </p:oleObj>
                  </mc:Choice>
                  <mc:Fallback>
                    <p:oleObj name="Equation" r:id="rId9" imgW="419040" imgH="253800" progId="Equation.DSMT4">
                      <p:embed/>
                      <p:pic>
                        <p:nvPicPr>
                          <p:cNvPr id="0" name="对象 7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04770" y="3808374"/>
                            <a:ext cx="815397" cy="4950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8" name="组合 17"/>
          <p:cNvGrpSpPr/>
          <p:nvPr/>
        </p:nvGrpSpPr>
        <p:grpSpPr>
          <a:xfrm>
            <a:off x="3395464" y="2288843"/>
            <a:ext cx="1752600" cy="1410965"/>
            <a:chOff x="4331568" y="3861048"/>
            <a:chExt cx="1752600" cy="1410965"/>
          </a:xfrm>
        </p:grpSpPr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568" y="4221088"/>
              <a:ext cx="1752600" cy="1050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36"/>
            <p:cNvSpPr>
              <a:spLocks noChangeArrowheads="1"/>
            </p:cNvSpPr>
            <p:nvPr/>
          </p:nvSpPr>
          <p:spPr bwMode="auto">
            <a:xfrm>
              <a:off x="4847648" y="3861048"/>
              <a:ext cx="97348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dirty="0">
                  <a:latin typeface="华文行楷" pitchFamily="2" charset="-122"/>
                  <a:ea typeface="华文行楷" pitchFamily="2" charset="-122"/>
                </a:rPr>
                <a:t>会！</a:t>
              </a:r>
              <a:endParaRPr lang="en-US" altLang="zh-CN" sz="2400" dirty="0">
                <a:latin typeface="华文行楷" pitchFamily="2" charset="-122"/>
                <a:ea typeface="华文行楷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5104" y="3598369"/>
            <a:ext cx="3143910" cy="1633792"/>
            <a:chOff x="1043608" y="3646159"/>
            <a:chExt cx="3143910" cy="1633792"/>
          </a:xfrm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4221088"/>
              <a:ext cx="1760537" cy="1058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4" name="组合 23"/>
            <p:cNvGrpSpPr/>
            <p:nvPr/>
          </p:nvGrpSpPr>
          <p:grpSpPr>
            <a:xfrm>
              <a:off x="1043608" y="3646159"/>
              <a:ext cx="3143910" cy="461665"/>
              <a:chOff x="275962" y="3646159"/>
              <a:chExt cx="3143910" cy="461665"/>
            </a:xfrm>
          </p:grpSpPr>
          <p:sp>
            <p:nvSpPr>
              <p:cNvPr id="25" name="Rectangle 36"/>
              <p:cNvSpPr>
                <a:spLocks noChangeArrowheads="1"/>
              </p:cNvSpPr>
              <p:nvPr/>
            </p:nvSpPr>
            <p:spPr bwMode="auto">
              <a:xfrm>
                <a:off x="275962" y="3646159"/>
                <a:ext cx="314391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eaLnBrk="0" hangingPunct="0"/>
                <a:r>
                  <a:rPr lang="zh-CN" altLang="en-US" sz="2400" dirty="0">
                    <a:latin typeface="华文行楷" pitchFamily="2" charset="-122"/>
                    <a:ea typeface="华文行楷" pitchFamily="2" charset="-122"/>
                  </a:rPr>
                  <a:t>时间常数    会不会？</a:t>
                </a:r>
                <a:endParaRPr lang="en-US" altLang="zh-CN" sz="2400" dirty="0">
                  <a:latin typeface="华文行楷" pitchFamily="2" charset="-122"/>
                  <a:ea typeface="华文行楷" pitchFamily="2" charset="-122"/>
                </a:endParaRPr>
              </a:p>
            </p:txBody>
          </p:sp>
          <p:graphicFrame>
            <p:nvGraphicFramePr>
              <p:cNvPr id="26" name="对象 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6209511"/>
                  </p:ext>
                </p:extLst>
              </p:nvPr>
            </p:nvGraphicFramePr>
            <p:xfrm>
              <a:off x="1616569" y="3736829"/>
              <a:ext cx="247650" cy="273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562" name="Equation" r:id="rId12" imgW="126720" imgH="139680" progId="Equation.DSMT4">
                      <p:embed/>
                    </p:oleObj>
                  </mc:Choice>
                  <mc:Fallback>
                    <p:oleObj name="Equation" r:id="rId12" imgW="126720" imgH="13968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6569" y="3736829"/>
                            <a:ext cx="247650" cy="2730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7" name="组合 26"/>
          <p:cNvGrpSpPr/>
          <p:nvPr/>
        </p:nvGrpSpPr>
        <p:grpSpPr>
          <a:xfrm>
            <a:off x="3395464" y="3620619"/>
            <a:ext cx="1752600" cy="1410965"/>
            <a:chOff x="4331568" y="3861048"/>
            <a:chExt cx="1752600" cy="1410965"/>
          </a:xfrm>
        </p:grpSpPr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568" y="4221088"/>
              <a:ext cx="1752600" cy="1050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4847648" y="3861048"/>
              <a:ext cx="97348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dirty="0">
                  <a:latin typeface="华文行楷" pitchFamily="2" charset="-122"/>
                  <a:ea typeface="华文行楷" pitchFamily="2" charset="-122"/>
                </a:rPr>
                <a:t>会！</a:t>
              </a:r>
              <a:endParaRPr lang="en-US" altLang="zh-CN" sz="2400" dirty="0">
                <a:latin typeface="华文行楷" pitchFamily="2" charset="-122"/>
                <a:ea typeface="华文行楷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5184" y="5208418"/>
            <a:ext cx="2016224" cy="1460942"/>
            <a:chOff x="1763688" y="3819009"/>
            <a:chExt cx="2016224" cy="1460942"/>
          </a:xfrm>
        </p:grpSpPr>
        <p:pic>
          <p:nvPicPr>
            <p:cNvPr id="31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4221088"/>
              <a:ext cx="1760537" cy="1058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2" name="组合 31"/>
            <p:cNvGrpSpPr/>
            <p:nvPr/>
          </p:nvGrpSpPr>
          <p:grpSpPr>
            <a:xfrm>
              <a:off x="1835696" y="3819009"/>
              <a:ext cx="1944216" cy="462473"/>
              <a:chOff x="1068050" y="3819009"/>
              <a:chExt cx="1944216" cy="462473"/>
            </a:xfrm>
          </p:grpSpPr>
          <p:sp>
            <p:nvSpPr>
              <p:cNvPr id="33" name="Rectangle 36"/>
              <p:cNvSpPr>
                <a:spLocks noChangeArrowheads="1"/>
              </p:cNvSpPr>
              <p:nvPr/>
            </p:nvSpPr>
            <p:spPr bwMode="auto">
              <a:xfrm>
                <a:off x="1068050" y="3819817"/>
                <a:ext cx="1944216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eaLnBrk="0" hangingPunct="0"/>
                <a:r>
                  <a:rPr lang="zh-CN" altLang="en-US" sz="2400" dirty="0">
                    <a:latin typeface="华文行楷" pitchFamily="2" charset="-122"/>
                    <a:ea typeface="华文行楷" pitchFamily="2" charset="-122"/>
                  </a:rPr>
                  <a:t>     会不会？</a:t>
                </a:r>
                <a:endParaRPr lang="en-US" altLang="zh-CN" sz="2400" dirty="0">
                  <a:latin typeface="华文行楷" pitchFamily="2" charset="-122"/>
                  <a:ea typeface="华文行楷" pitchFamily="2" charset="-122"/>
                </a:endParaRPr>
              </a:p>
            </p:txBody>
          </p:sp>
          <p:graphicFrame>
            <p:nvGraphicFramePr>
              <p:cNvPr id="34" name="对象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6226785"/>
                  </p:ext>
                </p:extLst>
              </p:nvPr>
            </p:nvGraphicFramePr>
            <p:xfrm>
              <a:off x="1222765" y="3819009"/>
              <a:ext cx="296863" cy="444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563" name="Equation" r:id="rId14" imgW="152280" imgH="228600" progId="Equation.DSMT4">
                      <p:embed/>
                    </p:oleObj>
                  </mc:Choice>
                  <mc:Fallback>
                    <p:oleObj name="Equation" r:id="rId14" imgW="152280" imgH="2286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22765" y="3819009"/>
                            <a:ext cx="296863" cy="4445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35" name="组合 34"/>
          <p:cNvGrpSpPr/>
          <p:nvPr/>
        </p:nvGrpSpPr>
        <p:grpSpPr>
          <a:xfrm>
            <a:off x="3323456" y="5229200"/>
            <a:ext cx="1752600" cy="1410965"/>
            <a:chOff x="4331568" y="3861048"/>
            <a:chExt cx="1752600" cy="1410965"/>
          </a:xfrm>
        </p:grpSpPr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568" y="4221088"/>
              <a:ext cx="1752600" cy="1050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4810630" y="3861048"/>
              <a:ext cx="124913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dirty="0">
                  <a:latin typeface="华文行楷" pitchFamily="2" charset="-122"/>
                  <a:ea typeface="华文行楷" pitchFamily="2" charset="-122"/>
                </a:rPr>
                <a:t>不会！</a:t>
              </a:r>
              <a:endParaRPr lang="en-US" altLang="zh-CN" sz="2400" dirty="0">
                <a:latin typeface="华文行楷" pitchFamily="2" charset="-122"/>
                <a:ea typeface="华文行楷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56012" y="2648883"/>
            <a:ext cx="2816549" cy="461665"/>
            <a:chOff x="6003923" y="3942465"/>
            <a:chExt cx="2816549" cy="461665"/>
          </a:xfrm>
        </p:grpSpPr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6003923" y="3942465"/>
              <a:ext cx="28165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把             代入上式</a:t>
              </a:r>
              <a:endParaRPr lang="en-US" altLang="zh-CN" sz="2400" dirty="0"/>
            </a:p>
          </p:txBody>
        </p:sp>
        <p:graphicFrame>
          <p:nvGraphicFramePr>
            <p:cNvPr id="20" name="对象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6939839"/>
                </p:ext>
              </p:extLst>
            </p:nvPr>
          </p:nvGraphicFramePr>
          <p:xfrm>
            <a:off x="6543842" y="4008854"/>
            <a:ext cx="762260" cy="3266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64" name="Equation" r:id="rId16" imgW="355320" imgH="152280" progId="Equation.DSMT4">
                    <p:embed/>
                  </p:oleObj>
                </mc:Choice>
                <mc:Fallback>
                  <p:oleObj name="Equation" r:id="rId16" imgW="355320" imgH="152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6543842" y="4008854"/>
                          <a:ext cx="762260" cy="3266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1" name="对象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752437"/>
              </p:ext>
            </p:extLst>
          </p:nvPr>
        </p:nvGraphicFramePr>
        <p:xfrm>
          <a:off x="6379672" y="3190561"/>
          <a:ext cx="13843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" name="Equation" r:id="rId18" imgW="647640" imgH="253800" progId="Equation.DSMT4">
                  <p:embed/>
                </p:oleObj>
              </mc:Choice>
              <mc:Fallback>
                <p:oleObj name="Equation" r:id="rId18" imgW="647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9672" y="3190561"/>
                        <a:ext cx="13843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组合 41"/>
          <p:cNvGrpSpPr/>
          <p:nvPr/>
        </p:nvGrpSpPr>
        <p:grpSpPr>
          <a:xfrm>
            <a:off x="5982520" y="3904187"/>
            <a:ext cx="1080120" cy="699321"/>
            <a:chOff x="3347864" y="2636912"/>
            <a:chExt cx="1224136" cy="1026115"/>
          </a:xfrm>
        </p:grpSpPr>
        <p:sp>
          <p:nvSpPr>
            <p:cNvPr id="43" name="圆角矩形标注 42"/>
            <p:cNvSpPr/>
            <p:nvPr/>
          </p:nvSpPr>
          <p:spPr>
            <a:xfrm>
              <a:off x="3347864" y="2636912"/>
              <a:ext cx="1224136" cy="1026115"/>
            </a:xfrm>
            <a:prstGeom prst="wedgeRoundRectCallout">
              <a:avLst>
                <a:gd name="adj1" fmla="val 30747"/>
                <a:gd name="adj2" fmla="val -92499"/>
                <a:gd name="adj3" fmla="val 16667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3419871" y="2892431"/>
              <a:ext cx="1147328" cy="5870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/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稳态值</a:t>
              </a:r>
              <a:endParaRPr lang="en-US" altLang="zh-CN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Group 54"/>
          <p:cNvGrpSpPr>
            <a:grpSpLocks/>
          </p:cNvGrpSpPr>
          <p:nvPr/>
        </p:nvGrpSpPr>
        <p:grpSpPr bwMode="auto">
          <a:xfrm>
            <a:off x="5431483" y="5001179"/>
            <a:ext cx="3262313" cy="461963"/>
            <a:chOff x="1247" y="1302"/>
            <a:chExt cx="2055" cy="291"/>
          </a:xfrm>
        </p:grpSpPr>
        <p:sp>
          <p:nvSpPr>
            <p:cNvPr id="46" name="Rectangle 52"/>
            <p:cNvSpPr>
              <a:spLocks noChangeArrowheads="1"/>
            </p:cNvSpPr>
            <p:nvPr/>
          </p:nvSpPr>
          <p:spPr bwMode="auto">
            <a:xfrm>
              <a:off x="1247" y="1302"/>
              <a:ext cx="2055" cy="291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2400" b="1" dirty="0"/>
                <a:t>要在       时刻电路中求</a:t>
              </a:r>
            </a:p>
          </p:txBody>
        </p:sp>
        <p:graphicFrame>
          <p:nvGraphicFramePr>
            <p:cNvPr id="47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2140464"/>
                </p:ext>
              </p:extLst>
            </p:nvPr>
          </p:nvGraphicFramePr>
          <p:xfrm>
            <a:off x="1724" y="1360"/>
            <a:ext cx="2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66" name="Equation" r:id="rId20" imgW="164880" imgH="126720" progId="Equation.DSMT4">
                    <p:embed/>
                  </p:oleObj>
                </mc:Choice>
                <mc:Fallback>
                  <p:oleObj name="Equation" r:id="rId20" imgW="16488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4" y="1360"/>
                          <a:ext cx="236" cy="1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9217" name="直接箭头连接符 9216"/>
          <p:cNvCxnSpPr/>
          <p:nvPr/>
        </p:nvCxnSpPr>
        <p:spPr>
          <a:xfrm>
            <a:off x="6522580" y="4581128"/>
            <a:ext cx="0" cy="4280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120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3" grpId="0" animBg="1"/>
      <p:bldP spid="12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8"/>
          <p:cNvGrpSpPr>
            <a:grpSpLocks/>
          </p:cNvGrpSpPr>
          <p:nvPr/>
        </p:nvGrpSpPr>
        <p:grpSpPr bwMode="auto">
          <a:xfrm>
            <a:off x="299602" y="253144"/>
            <a:ext cx="6349715" cy="461963"/>
            <a:chOff x="1413" y="1257"/>
            <a:chExt cx="2556" cy="291"/>
          </a:xfrm>
        </p:grpSpPr>
        <p:graphicFrame>
          <p:nvGraphicFramePr>
            <p:cNvPr id="11" name="Objec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3894300"/>
                </p:ext>
              </p:extLst>
            </p:nvPr>
          </p:nvGraphicFramePr>
          <p:xfrm>
            <a:off x="1413" y="1336"/>
            <a:ext cx="236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1" name="Equation" r:id="rId5" imgW="164880" imgH="126720" progId="Equation.DSMT4">
                    <p:embed/>
                  </p:oleObj>
                </mc:Choice>
                <mc:Fallback>
                  <p:oleObj name="Equation" r:id="rId5" imgW="164880" imgH="126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3" y="1336"/>
                          <a:ext cx="236" cy="1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56"/>
            <p:cNvSpPr>
              <a:spLocks noChangeArrowheads="1"/>
            </p:cNvSpPr>
            <p:nvPr/>
          </p:nvSpPr>
          <p:spPr bwMode="auto">
            <a:xfrm>
              <a:off x="1564" y="1257"/>
              <a:ext cx="24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/>
                <a:t>时刻电路</a:t>
              </a:r>
              <a:r>
                <a:rPr lang="zh-CN" altLang="en-US" sz="2400" b="1" dirty="0">
                  <a:solidFill>
                    <a:srgbClr val="000000"/>
                  </a:solidFill>
                  <a:sym typeface="Wingdings" pitchFamily="2" charset="2"/>
                </a:rPr>
                <a:t>的做法（只讨论直流激励下）：</a:t>
              </a:r>
              <a:endParaRPr lang="en-US" altLang="zh-CN" sz="2400" b="1" dirty="0">
                <a:solidFill>
                  <a:srgbClr val="000000"/>
                </a:solidFill>
                <a:sym typeface="Wingdings" pitchFamily="2" charset="2"/>
              </a:endParaRPr>
            </a:p>
          </p:txBody>
        </p:sp>
      </p:grpSp>
      <p:sp>
        <p:nvSpPr>
          <p:cNvPr id="13" name="AutoShape 59"/>
          <p:cNvSpPr>
            <a:spLocks noChangeArrowheads="1"/>
          </p:cNvSpPr>
          <p:nvPr/>
        </p:nvSpPr>
        <p:spPr bwMode="auto">
          <a:xfrm>
            <a:off x="2638425" y="886941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500799"/>
              </p:ext>
            </p:extLst>
          </p:nvPr>
        </p:nvGraphicFramePr>
        <p:xfrm>
          <a:off x="3333750" y="913160"/>
          <a:ext cx="16224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2" name="Visio" r:id="rId7" imgW="814879" imgH="178591" progId="Visio.Drawing.11">
                  <p:embed/>
                </p:oleObj>
              </mc:Choice>
              <mc:Fallback>
                <p:oleObj name="Visio" r:id="rId7" imgW="814879" imgH="17859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913160"/>
                        <a:ext cx="1622425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790851"/>
              </p:ext>
            </p:extLst>
          </p:nvPr>
        </p:nvGraphicFramePr>
        <p:xfrm>
          <a:off x="1084263" y="1606079"/>
          <a:ext cx="1400175" cy="19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" name="Visio" r:id="rId9" imgW="710032" imgH="97644" progId="Visio.Drawing.11">
                  <p:embed/>
                </p:oleObj>
              </mc:Choice>
              <mc:Fallback>
                <p:oleObj name="Visio" r:id="rId9" imgW="710032" imgH="9764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4263" y="1606079"/>
                        <a:ext cx="1400175" cy="19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646920"/>
              </p:ext>
            </p:extLst>
          </p:nvPr>
        </p:nvGraphicFramePr>
        <p:xfrm>
          <a:off x="1116013" y="764704"/>
          <a:ext cx="130651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4" name="Visio" r:id="rId11" imgW="655625" imgH="223710" progId="Visio.Drawing.11">
                  <p:embed/>
                </p:oleObj>
              </mc:Choice>
              <mc:Fallback>
                <p:oleObj name="Visio" r:id="rId11" imgW="655625" imgH="22371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764704"/>
                        <a:ext cx="1306512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AutoShape 63"/>
          <p:cNvSpPr>
            <a:spLocks noChangeArrowheads="1"/>
          </p:cNvSpPr>
          <p:nvPr/>
        </p:nvSpPr>
        <p:spPr bwMode="auto">
          <a:xfrm>
            <a:off x="2627313" y="1606079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8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935927"/>
              </p:ext>
            </p:extLst>
          </p:nvPr>
        </p:nvGraphicFramePr>
        <p:xfrm>
          <a:off x="3333750" y="1633240"/>
          <a:ext cx="16224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5" name="Visio" r:id="rId13" imgW="814879" imgH="178591" progId="Visio.Drawing.11">
                  <p:embed/>
                </p:oleObj>
              </mc:Choice>
              <mc:Fallback>
                <p:oleObj name="Visio" r:id="rId13" imgW="814879" imgH="17859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1633240"/>
                        <a:ext cx="1622425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65"/>
          <p:cNvSpPr>
            <a:spLocks/>
          </p:cNvSpPr>
          <p:nvPr/>
        </p:nvSpPr>
        <p:spPr bwMode="auto">
          <a:xfrm>
            <a:off x="5292725" y="886941"/>
            <a:ext cx="358775" cy="1439863"/>
          </a:xfrm>
          <a:prstGeom prst="rightBrace">
            <a:avLst>
              <a:gd name="adj1" fmla="val 33444"/>
              <a:gd name="adj2" fmla="val 50972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5795963" y="1383184"/>
            <a:ext cx="2376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得到电阻电路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21" name="Text Box 67"/>
          <p:cNvSpPr txBox="1">
            <a:spLocks noChangeArrowheads="1"/>
          </p:cNvSpPr>
          <p:nvPr/>
        </p:nvSpPr>
        <p:spPr bwMode="auto">
          <a:xfrm>
            <a:off x="2339974" y="1934046"/>
            <a:ext cx="24480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开关已经动作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23" name="AutoShape 31"/>
          <p:cNvSpPr>
            <a:spLocks noChangeArrowheads="1"/>
          </p:cNvSpPr>
          <p:nvPr/>
        </p:nvSpPr>
        <p:spPr bwMode="auto">
          <a:xfrm rot="5400000">
            <a:off x="6573537" y="2016783"/>
            <a:ext cx="541957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5809391" y="2356803"/>
            <a:ext cx="20749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求出感兴趣的量的稳态值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084420"/>
              </p:ext>
            </p:extLst>
          </p:nvPr>
        </p:nvGraphicFramePr>
        <p:xfrm>
          <a:off x="1100138" y="4005263"/>
          <a:ext cx="5430837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6" name="Equation" r:id="rId15" imgW="2539800" imgH="368280" progId="Equation.DSMT4">
                  <p:embed/>
                </p:oleObj>
              </mc:Choice>
              <mc:Fallback>
                <p:oleObj name="Equation" r:id="rId15" imgW="2539800" imgH="36828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138" y="4005263"/>
                        <a:ext cx="5430837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301011" y="3387769"/>
            <a:ext cx="5350489" cy="461665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直流线性一阶动态电路的三要素公式</a:t>
            </a:r>
            <a:endParaRPr lang="en-US" altLang="zh-CN" sz="2400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118" y="-8722"/>
            <a:ext cx="4572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1395006" y="4911551"/>
            <a:ext cx="1160769" cy="461665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chemeClr val="tx1"/>
                </a:solidFill>
              </a:rPr>
              <a:t>背过！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1395006" y="5550479"/>
            <a:ext cx="1160769" cy="461665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chemeClr val="tx1"/>
                </a:solidFill>
              </a:rPr>
              <a:t>背过！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1395007" y="6135687"/>
            <a:ext cx="1160769" cy="461665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chemeClr val="tx1"/>
                </a:solidFill>
              </a:rPr>
              <a:t>背过！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3563998" y="5431321"/>
            <a:ext cx="2954122" cy="461665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chemeClr val="tx1"/>
                </a:solidFill>
              </a:rPr>
              <a:t>重要的事情说三遍！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2275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9" grpId="0" animBg="1"/>
      <p:bldP spid="20" grpId="0"/>
      <p:bldP spid="21" grpId="0"/>
      <p:bldP spid="23" grpId="0" animBg="1"/>
      <p:bldP spid="24" grpId="0"/>
      <p:bldP spid="29" grpId="0" animBg="1"/>
      <p:bldP spid="22" grpId="0" animBg="1"/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</a:rPr>
              <a:t>求解稳态值的时候需要区分状态量和非状态量吗？</a:t>
            </a: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828800" y="278606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</a:rPr>
              <a:t>需要</a:t>
            </a: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828800" y="364331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</a:rPr>
              <a:t>不需要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A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114425" y="3707606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B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4" name="圆角矩形 13"/>
          <p:cNvSpPr/>
          <p:nvPr>
            <p:custDataLst>
              <p:tags r:id="rId7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>
                <a:solidFill>
                  <a:srgbClr val="FFFFFF"/>
                </a:solidFill>
              </a:rPr>
              <a:t>提交</a:t>
            </a:r>
          </a:p>
        </p:txBody>
      </p:sp>
      <p:grpSp>
        <p:nvGrpSpPr>
          <p:cNvPr id="19" name="组合 18"/>
          <p:cNvGrpSpPr/>
          <p:nvPr>
            <p:custDataLst>
              <p:tags r:id="rId8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5" name="TitleBackground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ColorBlock"/>
            <p:cNvSpPr/>
            <p:nvPr>
              <p:custDataLst>
                <p:tags r:id="rId12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ypeText"/>
            <p:cNvSpPr/>
            <p:nvPr>
              <p:custDataLst>
                <p:tags r:id="rId13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>
                  <a:solidFill>
                    <a:srgbClr val="000000"/>
                  </a:solidFill>
                </a:rPr>
                <a:t>单选题</a:t>
              </a:r>
            </a:p>
          </p:txBody>
        </p:sp>
        <p:sp>
          <p:nvSpPr>
            <p:cNvPr id="18" name="TipText"/>
            <p:cNvSpPr/>
            <p:nvPr>
              <p:custDataLst>
                <p:tags r:id="rId14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000">
                  <a:solidFill>
                    <a:srgbClr val="808080"/>
                  </a:solidFill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</a:rPr>
                <a:t>分</a:t>
              </a: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3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395537" y="980728"/>
            <a:ext cx="7919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解：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101819" y="980728"/>
            <a:ext cx="2972289" cy="499191"/>
            <a:chOff x="1101819" y="1225475"/>
            <a:chExt cx="2972289" cy="499191"/>
          </a:xfrm>
        </p:grpSpPr>
        <p:sp>
          <p:nvSpPr>
            <p:cNvPr id="13" name="矩形 12"/>
            <p:cNvSpPr/>
            <p:nvPr/>
          </p:nvSpPr>
          <p:spPr>
            <a:xfrm>
              <a:off x="1101819" y="1225475"/>
              <a:ext cx="29722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spcAft>
                  <a:spcPct val="50000"/>
                </a:spcAft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（</a:t>
              </a:r>
              <a:r>
                <a:rPr kumimoji="1" lang="en-US" altLang="zh-CN" sz="2400" b="1" dirty="0">
                  <a:solidFill>
                    <a:srgbClr val="000000"/>
                  </a:solidFill>
                  <a:latin typeface="宋体" charset="-122"/>
                </a:rPr>
                <a:t>1</a:t>
              </a: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）作   时刻电路</a:t>
              </a:r>
            </a:p>
          </p:txBody>
        </p:sp>
        <p:graphicFrame>
          <p:nvGraphicFramePr>
            <p:cNvPr id="14" name="对象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2952119"/>
                </p:ext>
              </p:extLst>
            </p:nvPr>
          </p:nvGraphicFramePr>
          <p:xfrm>
            <a:off x="2372712" y="1278578"/>
            <a:ext cx="346075" cy="446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5" name="Equation" r:id="rId5" imgW="177480" imgH="228600" progId="Equation.DSMT4">
                    <p:embed/>
                  </p:oleObj>
                </mc:Choice>
                <mc:Fallback>
                  <p:oleObj name="Equation" r:id="rId5" imgW="1774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372712" y="1278578"/>
                          <a:ext cx="346075" cy="446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718677"/>
              </p:ext>
            </p:extLst>
          </p:nvPr>
        </p:nvGraphicFramePr>
        <p:xfrm>
          <a:off x="2915816" y="1988840"/>
          <a:ext cx="2598737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6" name="Equation" r:id="rId7" imgW="1333440" imgH="253800" progId="Equation.DSMT4">
                  <p:embed/>
                </p:oleObj>
              </mc:Choice>
              <mc:Fallback>
                <p:oleObj name="Equation" r:id="rId7" imgW="13334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15816" y="1988840"/>
                        <a:ext cx="2598737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323528" y="188640"/>
            <a:ext cx="8712968" cy="844823"/>
            <a:chOff x="323528" y="188640"/>
            <a:chExt cx="8712968" cy="844823"/>
          </a:xfrm>
        </p:grpSpPr>
        <p:sp>
          <p:nvSpPr>
            <p:cNvPr id="17" name="矩形 16"/>
            <p:cNvSpPr/>
            <p:nvPr/>
          </p:nvSpPr>
          <p:spPr>
            <a:xfrm>
              <a:off x="323528" y="188640"/>
              <a:ext cx="87129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例  </a:t>
              </a:r>
              <a:r>
                <a:rPr lang="zh-CN" altLang="zh-CN" sz="2400" b="1" dirty="0"/>
                <a:t>已知电路开关</a:t>
              </a:r>
              <a:r>
                <a:rPr lang="en-US" altLang="zh-CN" sz="2400" b="1" dirty="0"/>
                <a:t> </a:t>
              </a:r>
              <a:r>
                <a:rPr lang="zh-CN" altLang="zh-CN" sz="2400" b="1" dirty="0"/>
                <a:t>切换前处于稳态，在</a:t>
              </a:r>
              <a:r>
                <a:rPr lang="en-US" altLang="zh-CN" sz="2400" b="1" dirty="0"/>
                <a:t>          </a:t>
              </a:r>
              <a:r>
                <a:rPr lang="zh-CN" altLang="zh-CN" sz="2400" b="1" dirty="0"/>
                <a:t>时开关</a:t>
              </a:r>
              <a:r>
                <a:rPr lang="en-US" altLang="zh-CN" sz="2400" b="1" dirty="0"/>
                <a:t>S</a:t>
              </a:r>
              <a:r>
                <a:rPr lang="zh-CN" altLang="zh-CN" sz="2400" b="1" dirty="0"/>
                <a:t>由</a:t>
              </a:r>
              <a:r>
                <a:rPr lang="en-US" altLang="zh-CN" sz="2400" b="1" dirty="0"/>
                <a:t>1</a:t>
              </a:r>
              <a:r>
                <a:rPr lang="zh-CN" altLang="zh-CN" sz="2400" b="1" dirty="0"/>
                <a:t>切换到</a:t>
              </a:r>
              <a:r>
                <a:rPr lang="en-US" altLang="zh-CN" sz="2400" b="1" dirty="0"/>
                <a:t>2</a:t>
              </a:r>
              <a:r>
                <a:rPr lang="zh-CN" altLang="zh-CN" sz="2400" b="1" dirty="0"/>
                <a:t>位置，用三要素法求</a:t>
              </a:r>
              <a:r>
                <a:rPr lang="en-US" altLang="zh-CN" sz="2400" b="1" dirty="0"/>
                <a:t>                         </a:t>
              </a:r>
              <a:r>
                <a:rPr lang="zh-CN" altLang="zh-CN" sz="2400" b="1" dirty="0"/>
                <a:t>。</a:t>
              </a:r>
              <a:endParaRPr lang="zh-CN" altLang="en-US" sz="2400" b="1" dirty="0"/>
            </a:p>
          </p:txBody>
        </p:sp>
        <p:graphicFrame>
          <p:nvGraphicFramePr>
            <p:cNvPr id="18" name="对象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310764"/>
                </p:ext>
              </p:extLst>
            </p:nvPr>
          </p:nvGraphicFramePr>
          <p:xfrm>
            <a:off x="3257550" y="538163"/>
            <a:ext cx="1633538" cy="495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7" name="Equation" r:id="rId9" imgW="838080" imgH="253800" progId="Equation.DSMT4">
                    <p:embed/>
                  </p:oleObj>
                </mc:Choice>
                <mc:Fallback>
                  <p:oleObj name="Equation" r:id="rId9" imgW="83808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257550" y="538163"/>
                          <a:ext cx="1633538" cy="495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对象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6929689"/>
                </p:ext>
              </p:extLst>
            </p:nvPr>
          </p:nvGraphicFramePr>
          <p:xfrm>
            <a:off x="5580112" y="231930"/>
            <a:ext cx="619125" cy="347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8" name="Equation" r:id="rId11" imgW="317160" imgH="177480" progId="Equation.DSMT4">
                    <p:embed/>
                  </p:oleObj>
                </mc:Choice>
                <mc:Fallback>
                  <p:oleObj name="Equation" r:id="rId11" imgW="317160" imgH="177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580112" y="231930"/>
                          <a:ext cx="619125" cy="3476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661720"/>
              </p:ext>
            </p:extLst>
          </p:nvPr>
        </p:nvGraphicFramePr>
        <p:xfrm>
          <a:off x="6228184" y="764704"/>
          <a:ext cx="2698254" cy="2049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9" name="Visio" r:id="rId13" imgW="1900676" imgH="1443998" progId="Visio.Drawing.11">
                  <p:embed/>
                </p:oleObj>
              </mc:Choice>
              <mc:Fallback>
                <p:oleObj name="Visio" r:id="rId13" imgW="1900676" imgH="1443998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764704"/>
                        <a:ext cx="2698254" cy="20495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771758"/>
              </p:ext>
            </p:extLst>
          </p:nvPr>
        </p:nvGraphicFramePr>
        <p:xfrm>
          <a:off x="681037" y="1399814"/>
          <a:ext cx="2127250" cy="1929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0" name="Visio" r:id="rId15" imgW="1497489" imgH="1360429" progId="Visio.Drawing.11">
                  <p:embed/>
                </p:oleObj>
              </mc:Choice>
              <mc:Fallback>
                <p:oleObj name="Visio" r:id="rId15" imgW="1497489" imgH="136042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7" y="1399814"/>
                        <a:ext cx="2127250" cy="19295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717158"/>
              </p:ext>
            </p:extLst>
          </p:nvPr>
        </p:nvGraphicFramePr>
        <p:xfrm>
          <a:off x="2843808" y="2564904"/>
          <a:ext cx="28956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1" name="Equation" r:id="rId17" imgW="1485720" imgH="253800" progId="Equation.DSMT4">
                  <p:embed/>
                </p:oleObj>
              </mc:Choice>
              <mc:Fallback>
                <p:oleObj name="Equation" r:id="rId17" imgW="14857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43808" y="2564904"/>
                        <a:ext cx="28956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任意多边形 25"/>
          <p:cNvSpPr/>
          <p:nvPr/>
        </p:nvSpPr>
        <p:spPr>
          <a:xfrm>
            <a:off x="675361" y="1352939"/>
            <a:ext cx="2413072" cy="551492"/>
          </a:xfrm>
          <a:custGeom>
            <a:avLst/>
            <a:gdLst>
              <a:gd name="connsiteX0" fmla="*/ 808206 w 2413072"/>
              <a:gd name="connsiteY0" fmla="*/ 149290 h 551492"/>
              <a:gd name="connsiteX1" fmla="*/ 808206 w 2413072"/>
              <a:gd name="connsiteY1" fmla="*/ 149290 h 551492"/>
              <a:gd name="connsiteX2" fmla="*/ 724231 w 2413072"/>
              <a:gd name="connsiteY2" fmla="*/ 130628 h 551492"/>
              <a:gd name="connsiteX3" fmla="*/ 668247 w 2413072"/>
              <a:gd name="connsiteY3" fmla="*/ 111967 h 551492"/>
              <a:gd name="connsiteX4" fmla="*/ 640255 w 2413072"/>
              <a:gd name="connsiteY4" fmla="*/ 102637 h 551492"/>
              <a:gd name="connsiteX5" fmla="*/ 584272 w 2413072"/>
              <a:gd name="connsiteY5" fmla="*/ 65314 h 551492"/>
              <a:gd name="connsiteX6" fmla="*/ 565610 w 2413072"/>
              <a:gd name="connsiteY6" fmla="*/ 46653 h 551492"/>
              <a:gd name="connsiteX7" fmla="*/ 518957 w 2413072"/>
              <a:gd name="connsiteY7" fmla="*/ 37322 h 551492"/>
              <a:gd name="connsiteX8" fmla="*/ 490966 w 2413072"/>
              <a:gd name="connsiteY8" fmla="*/ 27992 h 551492"/>
              <a:gd name="connsiteX9" fmla="*/ 453643 w 2413072"/>
              <a:gd name="connsiteY9" fmla="*/ 18661 h 551492"/>
              <a:gd name="connsiteX10" fmla="*/ 416321 w 2413072"/>
              <a:gd name="connsiteY10" fmla="*/ 0 h 551492"/>
              <a:gd name="connsiteX11" fmla="*/ 89749 w 2413072"/>
              <a:gd name="connsiteY11" fmla="*/ 9330 h 551492"/>
              <a:gd name="connsiteX12" fmla="*/ 61757 w 2413072"/>
              <a:gd name="connsiteY12" fmla="*/ 27992 h 551492"/>
              <a:gd name="connsiteX13" fmla="*/ 43096 w 2413072"/>
              <a:gd name="connsiteY13" fmla="*/ 55983 h 551492"/>
              <a:gd name="connsiteX14" fmla="*/ 33766 w 2413072"/>
              <a:gd name="connsiteY14" fmla="*/ 83975 h 551492"/>
              <a:gd name="connsiteX15" fmla="*/ 24435 w 2413072"/>
              <a:gd name="connsiteY15" fmla="*/ 307910 h 551492"/>
              <a:gd name="connsiteX16" fmla="*/ 52427 w 2413072"/>
              <a:gd name="connsiteY16" fmla="*/ 335902 h 551492"/>
              <a:gd name="connsiteX17" fmla="*/ 71088 w 2413072"/>
              <a:gd name="connsiteY17" fmla="*/ 363894 h 551492"/>
              <a:gd name="connsiteX18" fmla="*/ 108410 w 2413072"/>
              <a:gd name="connsiteY18" fmla="*/ 391885 h 551492"/>
              <a:gd name="connsiteX19" fmla="*/ 127072 w 2413072"/>
              <a:gd name="connsiteY19" fmla="*/ 419877 h 551492"/>
              <a:gd name="connsiteX20" fmla="*/ 192386 w 2413072"/>
              <a:gd name="connsiteY20" fmla="*/ 457200 h 551492"/>
              <a:gd name="connsiteX21" fmla="*/ 220378 w 2413072"/>
              <a:gd name="connsiteY21" fmla="*/ 485192 h 551492"/>
              <a:gd name="connsiteX22" fmla="*/ 295023 w 2413072"/>
              <a:gd name="connsiteY22" fmla="*/ 513183 h 551492"/>
              <a:gd name="connsiteX23" fmla="*/ 323015 w 2413072"/>
              <a:gd name="connsiteY23" fmla="*/ 531845 h 551492"/>
              <a:gd name="connsiteX24" fmla="*/ 602933 w 2413072"/>
              <a:gd name="connsiteY24" fmla="*/ 541175 h 551492"/>
              <a:gd name="connsiteX25" fmla="*/ 630925 w 2413072"/>
              <a:gd name="connsiteY25" fmla="*/ 513183 h 551492"/>
              <a:gd name="connsiteX26" fmla="*/ 658917 w 2413072"/>
              <a:gd name="connsiteY26" fmla="*/ 494522 h 551492"/>
              <a:gd name="connsiteX27" fmla="*/ 696239 w 2413072"/>
              <a:gd name="connsiteY27" fmla="*/ 419877 h 551492"/>
              <a:gd name="connsiteX28" fmla="*/ 705570 w 2413072"/>
              <a:gd name="connsiteY28" fmla="*/ 354563 h 551492"/>
              <a:gd name="connsiteX29" fmla="*/ 724231 w 2413072"/>
              <a:gd name="connsiteY29" fmla="*/ 298579 h 551492"/>
              <a:gd name="connsiteX30" fmla="*/ 733561 w 2413072"/>
              <a:gd name="connsiteY30" fmla="*/ 205273 h 551492"/>
              <a:gd name="connsiteX31" fmla="*/ 752223 w 2413072"/>
              <a:gd name="connsiteY31" fmla="*/ 186612 h 551492"/>
              <a:gd name="connsiteX32" fmla="*/ 761553 w 2413072"/>
              <a:gd name="connsiteY32" fmla="*/ 158620 h 551492"/>
              <a:gd name="connsiteX33" fmla="*/ 798876 w 2413072"/>
              <a:gd name="connsiteY33" fmla="*/ 139959 h 551492"/>
              <a:gd name="connsiteX34" fmla="*/ 1955872 w 2413072"/>
              <a:gd name="connsiteY34" fmla="*/ 149290 h 551492"/>
              <a:gd name="connsiteX35" fmla="*/ 1993194 w 2413072"/>
              <a:gd name="connsiteY35" fmla="*/ 158620 h 551492"/>
              <a:gd name="connsiteX36" fmla="*/ 2077170 w 2413072"/>
              <a:gd name="connsiteY36" fmla="*/ 186612 h 551492"/>
              <a:gd name="connsiteX37" fmla="*/ 2142484 w 2413072"/>
              <a:gd name="connsiteY37" fmla="*/ 205273 h 551492"/>
              <a:gd name="connsiteX38" fmla="*/ 2170476 w 2413072"/>
              <a:gd name="connsiteY38" fmla="*/ 214604 h 551492"/>
              <a:gd name="connsiteX39" fmla="*/ 2301104 w 2413072"/>
              <a:gd name="connsiteY39" fmla="*/ 242596 h 551492"/>
              <a:gd name="connsiteX40" fmla="*/ 2385080 w 2413072"/>
              <a:gd name="connsiteY40" fmla="*/ 270588 h 551492"/>
              <a:gd name="connsiteX41" fmla="*/ 2413072 w 2413072"/>
              <a:gd name="connsiteY41" fmla="*/ 270588 h 551492"/>
              <a:gd name="connsiteX42" fmla="*/ 2413072 w 2413072"/>
              <a:gd name="connsiteY42" fmla="*/ 270588 h 55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413072" h="551492">
                <a:moveTo>
                  <a:pt x="808206" y="149290"/>
                </a:moveTo>
                <a:lnTo>
                  <a:pt x="808206" y="149290"/>
                </a:lnTo>
                <a:cubicBezTo>
                  <a:pt x="780214" y="143069"/>
                  <a:pt x="751937" y="138016"/>
                  <a:pt x="724231" y="130628"/>
                </a:cubicBezTo>
                <a:cubicBezTo>
                  <a:pt x="705224" y="125560"/>
                  <a:pt x="686908" y="118187"/>
                  <a:pt x="668247" y="111967"/>
                </a:cubicBezTo>
                <a:lnTo>
                  <a:pt x="640255" y="102637"/>
                </a:lnTo>
                <a:cubicBezTo>
                  <a:pt x="569077" y="31459"/>
                  <a:pt x="651786" y="105823"/>
                  <a:pt x="584272" y="65314"/>
                </a:cubicBezTo>
                <a:cubicBezTo>
                  <a:pt x="576729" y="60788"/>
                  <a:pt x="573696" y="50118"/>
                  <a:pt x="565610" y="46653"/>
                </a:cubicBezTo>
                <a:cubicBezTo>
                  <a:pt x="551033" y="40406"/>
                  <a:pt x="534342" y="41168"/>
                  <a:pt x="518957" y="37322"/>
                </a:cubicBezTo>
                <a:cubicBezTo>
                  <a:pt x="509416" y="34937"/>
                  <a:pt x="500423" y="30694"/>
                  <a:pt x="490966" y="27992"/>
                </a:cubicBezTo>
                <a:cubicBezTo>
                  <a:pt x="478635" y="24469"/>
                  <a:pt x="465650" y="23164"/>
                  <a:pt x="453643" y="18661"/>
                </a:cubicBezTo>
                <a:cubicBezTo>
                  <a:pt x="440620" y="13777"/>
                  <a:pt x="428762" y="6220"/>
                  <a:pt x="416321" y="0"/>
                </a:cubicBezTo>
                <a:cubicBezTo>
                  <a:pt x="307464" y="3110"/>
                  <a:pt x="198313" y="759"/>
                  <a:pt x="89749" y="9330"/>
                </a:cubicBezTo>
                <a:cubicBezTo>
                  <a:pt x="78570" y="10213"/>
                  <a:pt x="69687" y="20062"/>
                  <a:pt x="61757" y="27992"/>
                </a:cubicBezTo>
                <a:cubicBezTo>
                  <a:pt x="53828" y="35921"/>
                  <a:pt x="49316" y="46653"/>
                  <a:pt x="43096" y="55983"/>
                </a:cubicBezTo>
                <a:cubicBezTo>
                  <a:pt x="39986" y="65314"/>
                  <a:pt x="37640" y="74935"/>
                  <a:pt x="33766" y="83975"/>
                </a:cubicBezTo>
                <a:cubicBezTo>
                  <a:pt x="-6884" y="178826"/>
                  <a:pt x="-11855" y="99248"/>
                  <a:pt x="24435" y="307910"/>
                </a:cubicBezTo>
                <a:cubicBezTo>
                  <a:pt x="26696" y="320910"/>
                  <a:pt x="43979" y="325765"/>
                  <a:pt x="52427" y="335902"/>
                </a:cubicBezTo>
                <a:cubicBezTo>
                  <a:pt x="59606" y="344517"/>
                  <a:pt x="63159" y="355965"/>
                  <a:pt x="71088" y="363894"/>
                </a:cubicBezTo>
                <a:cubicBezTo>
                  <a:pt x="82084" y="374890"/>
                  <a:pt x="97414" y="380889"/>
                  <a:pt x="108410" y="391885"/>
                </a:cubicBezTo>
                <a:cubicBezTo>
                  <a:pt x="116340" y="399815"/>
                  <a:pt x="119142" y="411947"/>
                  <a:pt x="127072" y="419877"/>
                </a:cubicBezTo>
                <a:cubicBezTo>
                  <a:pt x="140264" y="433069"/>
                  <a:pt x="177744" y="449879"/>
                  <a:pt x="192386" y="457200"/>
                </a:cubicBezTo>
                <a:cubicBezTo>
                  <a:pt x="201717" y="466531"/>
                  <a:pt x="209640" y="477522"/>
                  <a:pt x="220378" y="485192"/>
                </a:cubicBezTo>
                <a:cubicBezTo>
                  <a:pt x="246651" y="503959"/>
                  <a:pt x="264968" y="505670"/>
                  <a:pt x="295023" y="513183"/>
                </a:cubicBezTo>
                <a:cubicBezTo>
                  <a:pt x="304354" y="519404"/>
                  <a:pt x="312297" y="528547"/>
                  <a:pt x="323015" y="531845"/>
                </a:cubicBezTo>
                <a:cubicBezTo>
                  <a:pt x="430912" y="565044"/>
                  <a:pt x="475914" y="547526"/>
                  <a:pt x="602933" y="541175"/>
                </a:cubicBezTo>
                <a:cubicBezTo>
                  <a:pt x="612264" y="531844"/>
                  <a:pt x="620788" y="521631"/>
                  <a:pt x="630925" y="513183"/>
                </a:cubicBezTo>
                <a:cubicBezTo>
                  <a:pt x="639540" y="506004"/>
                  <a:pt x="652974" y="504031"/>
                  <a:pt x="658917" y="494522"/>
                </a:cubicBezTo>
                <a:cubicBezTo>
                  <a:pt x="730400" y="380151"/>
                  <a:pt x="641290" y="474829"/>
                  <a:pt x="696239" y="419877"/>
                </a:cubicBezTo>
                <a:cubicBezTo>
                  <a:pt x="699349" y="398106"/>
                  <a:pt x="700625" y="375992"/>
                  <a:pt x="705570" y="354563"/>
                </a:cubicBezTo>
                <a:cubicBezTo>
                  <a:pt x="709993" y="335396"/>
                  <a:pt x="724231" y="298579"/>
                  <a:pt x="724231" y="298579"/>
                </a:cubicBezTo>
                <a:cubicBezTo>
                  <a:pt x="727341" y="267477"/>
                  <a:pt x="725980" y="235597"/>
                  <a:pt x="733561" y="205273"/>
                </a:cubicBezTo>
                <a:cubicBezTo>
                  <a:pt x="735695" y="196739"/>
                  <a:pt x="747697" y="194155"/>
                  <a:pt x="752223" y="186612"/>
                </a:cubicBezTo>
                <a:cubicBezTo>
                  <a:pt x="757283" y="178178"/>
                  <a:pt x="754598" y="165575"/>
                  <a:pt x="761553" y="158620"/>
                </a:cubicBezTo>
                <a:cubicBezTo>
                  <a:pt x="771388" y="148785"/>
                  <a:pt x="786435" y="146179"/>
                  <a:pt x="798876" y="139959"/>
                </a:cubicBezTo>
                <a:lnTo>
                  <a:pt x="1955872" y="149290"/>
                </a:lnTo>
                <a:cubicBezTo>
                  <a:pt x="1968694" y="149490"/>
                  <a:pt x="1980938" y="154849"/>
                  <a:pt x="1993194" y="158620"/>
                </a:cubicBezTo>
                <a:cubicBezTo>
                  <a:pt x="2021395" y="167297"/>
                  <a:pt x="2049178" y="177281"/>
                  <a:pt x="2077170" y="186612"/>
                </a:cubicBezTo>
                <a:cubicBezTo>
                  <a:pt x="2144302" y="208990"/>
                  <a:pt x="2060447" y="181835"/>
                  <a:pt x="2142484" y="205273"/>
                </a:cubicBezTo>
                <a:cubicBezTo>
                  <a:pt x="2151941" y="207975"/>
                  <a:pt x="2160892" y="212392"/>
                  <a:pt x="2170476" y="214604"/>
                </a:cubicBezTo>
                <a:cubicBezTo>
                  <a:pt x="2171300" y="214794"/>
                  <a:pt x="2275486" y="234056"/>
                  <a:pt x="2301104" y="242596"/>
                </a:cubicBezTo>
                <a:cubicBezTo>
                  <a:pt x="2340799" y="255828"/>
                  <a:pt x="2345952" y="264998"/>
                  <a:pt x="2385080" y="270588"/>
                </a:cubicBezTo>
                <a:cubicBezTo>
                  <a:pt x="2394317" y="271908"/>
                  <a:pt x="2403741" y="270588"/>
                  <a:pt x="2413072" y="270588"/>
                </a:cubicBezTo>
                <a:lnTo>
                  <a:pt x="2413072" y="270588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3088433" y="1473543"/>
            <a:ext cx="1483567" cy="40011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需要求吗？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95752" y="3289849"/>
            <a:ext cx="2972289" cy="499191"/>
            <a:chOff x="1101819" y="1225475"/>
            <a:chExt cx="2972289" cy="499191"/>
          </a:xfrm>
        </p:grpSpPr>
        <p:sp>
          <p:nvSpPr>
            <p:cNvPr id="29" name="矩形 28"/>
            <p:cNvSpPr/>
            <p:nvPr/>
          </p:nvSpPr>
          <p:spPr>
            <a:xfrm>
              <a:off x="1101819" y="1225475"/>
              <a:ext cx="29722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spcAft>
                  <a:spcPct val="50000"/>
                </a:spcAft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（</a:t>
              </a:r>
              <a:r>
                <a:rPr kumimoji="1" lang="en-US" altLang="zh-CN" sz="2400" b="1" dirty="0">
                  <a:solidFill>
                    <a:srgbClr val="000000"/>
                  </a:solidFill>
                  <a:latin typeface="宋体" charset="-122"/>
                </a:rPr>
                <a:t>2</a:t>
              </a: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）作   时刻电路</a:t>
              </a:r>
            </a:p>
          </p:txBody>
        </p:sp>
        <p:graphicFrame>
          <p:nvGraphicFramePr>
            <p:cNvPr id="30" name="对象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1346645"/>
                </p:ext>
              </p:extLst>
            </p:nvPr>
          </p:nvGraphicFramePr>
          <p:xfrm>
            <a:off x="2372712" y="1278578"/>
            <a:ext cx="346075" cy="446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02" name="Equation" r:id="rId19" imgW="177480" imgH="228600" progId="Equation.DSMT4">
                    <p:embed/>
                  </p:oleObj>
                </mc:Choice>
                <mc:Fallback>
                  <p:oleObj name="Equation" r:id="rId19" imgW="1774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2372712" y="1278578"/>
                          <a:ext cx="346075" cy="446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275735"/>
              </p:ext>
            </p:extLst>
          </p:nvPr>
        </p:nvGraphicFramePr>
        <p:xfrm>
          <a:off x="1331640" y="3802964"/>
          <a:ext cx="1473200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3" name="Visio" r:id="rId21" imgW="1036440" imgH="1338840" progId="Visio.Drawing.11">
                  <p:embed/>
                </p:oleObj>
              </mc:Choice>
              <mc:Fallback>
                <p:oleObj name="Visio" r:id="rId21" imgW="1036440" imgH="133884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802964"/>
                        <a:ext cx="1473200" cy="189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501981"/>
              </p:ext>
            </p:extLst>
          </p:nvPr>
        </p:nvGraphicFramePr>
        <p:xfrm>
          <a:off x="668059" y="5589240"/>
          <a:ext cx="3041650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4" name="Equation" r:id="rId23" imgW="1562040" imgH="393480" progId="Equation.DSMT4">
                  <p:embed/>
                </p:oleObj>
              </mc:Choice>
              <mc:Fallback>
                <p:oleObj name="Equation" r:id="rId23" imgW="15620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68059" y="5589240"/>
                        <a:ext cx="3041650" cy="766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组合 32"/>
          <p:cNvGrpSpPr/>
          <p:nvPr/>
        </p:nvGrpSpPr>
        <p:grpSpPr>
          <a:xfrm>
            <a:off x="3635896" y="3284984"/>
            <a:ext cx="2972289" cy="461665"/>
            <a:chOff x="1101819" y="1225475"/>
            <a:chExt cx="2972289" cy="461665"/>
          </a:xfrm>
        </p:grpSpPr>
        <p:sp>
          <p:nvSpPr>
            <p:cNvPr id="34" name="矩形 33"/>
            <p:cNvSpPr/>
            <p:nvPr/>
          </p:nvSpPr>
          <p:spPr>
            <a:xfrm>
              <a:off x="1101819" y="1225475"/>
              <a:ext cx="29722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spcAft>
                  <a:spcPct val="50000"/>
                </a:spcAft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（</a:t>
              </a:r>
              <a:r>
                <a:rPr kumimoji="1" lang="en-US" altLang="zh-CN" sz="2400" b="1" dirty="0">
                  <a:solidFill>
                    <a:srgbClr val="000000"/>
                  </a:solidFill>
                  <a:latin typeface="宋体" charset="-122"/>
                </a:rPr>
                <a:t>3</a:t>
              </a: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）作   时刻电路</a:t>
              </a:r>
            </a:p>
          </p:txBody>
        </p:sp>
        <p:graphicFrame>
          <p:nvGraphicFramePr>
            <p:cNvPr id="35" name="对象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4091499"/>
                </p:ext>
              </p:extLst>
            </p:nvPr>
          </p:nvGraphicFramePr>
          <p:xfrm>
            <a:off x="2396546" y="1376437"/>
            <a:ext cx="296862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05" name="Equation" r:id="rId25" imgW="152280" imgH="126720" progId="Equation.DSMT4">
                    <p:embed/>
                  </p:oleObj>
                </mc:Choice>
                <mc:Fallback>
                  <p:oleObj name="Equation" r:id="rId25" imgW="152280" imgH="12672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2396546" y="1376437"/>
                          <a:ext cx="296862" cy="2476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6" name="对象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051637"/>
              </p:ext>
            </p:extLst>
          </p:nvPr>
        </p:nvGraphicFramePr>
        <p:xfrm>
          <a:off x="4106912" y="3834606"/>
          <a:ext cx="1473200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6" name="Visio" r:id="rId27" imgW="1036462" imgH="1338795" progId="Visio.Drawing.11">
                  <p:embed/>
                </p:oleObj>
              </mc:Choice>
              <mc:Fallback>
                <p:oleObj name="Visio" r:id="rId27" imgW="1036462" imgH="133879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6912" y="3834606"/>
                        <a:ext cx="1473200" cy="189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对象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898531"/>
              </p:ext>
            </p:extLst>
          </p:nvPr>
        </p:nvGraphicFramePr>
        <p:xfrm>
          <a:off x="4067944" y="5742012"/>
          <a:ext cx="14843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7" name="Equation" r:id="rId29" imgW="761760" imgH="253800" progId="Equation.DSMT4">
                  <p:embed/>
                </p:oleObj>
              </mc:Choice>
              <mc:Fallback>
                <p:oleObj name="Equation" r:id="rId29" imgW="761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067944" y="5742012"/>
                        <a:ext cx="1484312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260146"/>
              </p:ext>
            </p:extLst>
          </p:nvPr>
        </p:nvGraphicFramePr>
        <p:xfrm>
          <a:off x="4067944" y="6246068"/>
          <a:ext cx="15589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8" name="Equation" r:id="rId31" imgW="799920" imgH="253800" progId="Equation.DSMT4">
                  <p:embed/>
                </p:oleObj>
              </mc:Choice>
              <mc:Fallback>
                <p:oleObj name="Equation" r:id="rId31" imgW="799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067944" y="6246068"/>
                        <a:ext cx="1558925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组合 38"/>
          <p:cNvGrpSpPr/>
          <p:nvPr/>
        </p:nvGrpSpPr>
        <p:grpSpPr>
          <a:xfrm>
            <a:off x="6588713" y="3289849"/>
            <a:ext cx="1566275" cy="461665"/>
            <a:chOff x="1101819" y="1225475"/>
            <a:chExt cx="1566275" cy="461665"/>
          </a:xfrm>
        </p:grpSpPr>
        <p:sp>
          <p:nvSpPr>
            <p:cNvPr id="40" name="矩形 39"/>
            <p:cNvSpPr/>
            <p:nvPr/>
          </p:nvSpPr>
          <p:spPr>
            <a:xfrm>
              <a:off x="1101819" y="1225475"/>
              <a:ext cx="12682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spcAft>
                  <a:spcPct val="50000"/>
                </a:spcAft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（</a:t>
              </a:r>
              <a:r>
                <a:rPr kumimoji="1" lang="en-US" altLang="zh-CN" sz="2400" b="1" dirty="0">
                  <a:solidFill>
                    <a:srgbClr val="000000"/>
                  </a:solidFill>
                  <a:latin typeface="宋体" charset="-122"/>
                </a:rPr>
                <a:t>4</a:t>
              </a: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）求</a:t>
              </a:r>
            </a:p>
          </p:txBody>
        </p:sp>
        <p:graphicFrame>
          <p:nvGraphicFramePr>
            <p:cNvPr id="41" name="对象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6648224"/>
                </p:ext>
              </p:extLst>
            </p:nvPr>
          </p:nvGraphicFramePr>
          <p:xfrm>
            <a:off x="2420444" y="1364626"/>
            <a:ext cx="247650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09" name="Equation" r:id="rId33" imgW="126720" imgH="139680" progId="Equation.DSMT4">
                    <p:embed/>
                  </p:oleObj>
                </mc:Choice>
                <mc:Fallback>
                  <p:oleObj name="Equation" r:id="rId33" imgW="126720" imgH="1396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4"/>
                        <a:stretch>
                          <a:fillRect/>
                        </a:stretch>
                      </p:blipFill>
                      <p:spPr>
                        <a:xfrm>
                          <a:off x="2420444" y="1364626"/>
                          <a:ext cx="247650" cy="2714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2" name="对象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271467"/>
              </p:ext>
            </p:extLst>
          </p:nvPr>
        </p:nvGraphicFramePr>
        <p:xfrm>
          <a:off x="6238875" y="3759200"/>
          <a:ext cx="1831975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0" name="Visio" r:id="rId35" imgW="1288666" imgH="1338795" progId="Visio.Drawing.11">
                  <p:embed/>
                </p:oleObj>
              </mc:Choice>
              <mc:Fallback>
                <p:oleObj name="Visio" r:id="rId35" imgW="1288666" imgH="133879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8875" y="3759200"/>
                        <a:ext cx="1831975" cy="189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310642"/>
              </p:ext>
            </p:extLst>
          </p:nvPr>
        </p:nvGraphicFramePr>
        <p:xfrm>
          <a:off x="6134100" y="5602288"/>
          <a:ext cx="197961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1" name="Equation" r:id="rId37" imgW="1015920" imgH="241200" progId="Equation.DSMT4">
                  <p:embed/>
                </p:oleObj>
              </mc:Choice>
              <mc:Fallback>
                <p:oleObj name="Equation" r:id="rId37" imgW="10159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134100" y="5602288"/>
                        <a:ext cx="1979613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439655"/>
              </p:ext>
            </p:extLst>
          </p:nvPr>
        </p:nvGraphicFramePr>
        <p:xfrm>
          <a:off x="6084168" y="6021288"/>
          <a:ext cx="24733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2" name="Equation" r:id="rId39" imgW="1269720" imgH="241200" progId="Equation.DSMT4">
                  <p:embed/>
                </p:oleObj>
              </mc:Choice>
              <mc:Fallback>
                <p:oleObj name="Equation" r:id="rId39" imgW="12697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084168" y="6021288"/>
                        <a:ext cx="2473325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5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480077"/>
              </p:ext>
            </p:extLst>
          </p:nvPr>
        </p:nvGraphicFramePr>
        <p:xfrm>
          <a:off x="1475656" y="3735320"/>
          <a:ext cx="749110" cy="503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3" name="Visio" r:id="rId41" imgW="465281" imgH="315185" progId="Visio.Drawing.11">
                  <p:embed/>
                </p:oleObj>
              </mc:Choice>
              <mc:Fallback>
                <p:oleObj name="Visio" r:id="rId41" imgW="465281" imgH="315185" progId="Visio.Drawing.11">
                  <p:embed/>
                  <p:pic>
                    <p:nvPicPr>
                      <p:cNvPr id="0" name="Object 6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735320"/>
                        <a:ext cx="749110" cy="5036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74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332656"/>
            <a:ext cx="3124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（</a:t>
            </a:r>
            <a:r>
              <a:rPr kumimoji="1" lang="en-US" altLang="zh-CN" sz="2400" b="1" dirty="0">
                <a:solidFill>
                  <a:srgbClr val="000000"/>
                </a:solidFill>
                <a:latin typeface="宋体" charset="-122"/>
              </a:rPr>
              <a:t>5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）代入三要素公式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562219"/>
              </p:ext>
            </p:extLst>
          </p:nvPr>
        </p:nvGraphicFramePr>
        <p:xfrm>
          <a:off x="1080712" y="764704"/>
          <a:ext cx="4590762" cy="718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2" name="Equation" r:id="rId5" imgW="2361960" imgH="368280" progId="Equation.DSMT4">
                  <p:embed/>
                </p:oleObj>
              </mc:Choice>
              <mc:Fallback>
                <p:oleObj name="Equation" r:id="rId5" imgW="2361960" imgH="368280" progId="Equation.DSMT4">
                  <p:embed/>
                  <p:pic>
                    <p:nvPicPr>
                      <p:cNvPr id="0" name="对象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712" y="764704"/>
                        <a:ext cx="4590762" cy="7187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101414"/>
              </p:ext>
            </p:extLst>
          </p:nvPr>
        </p:nvGraphicFramePr>
        <p:xfrm>
          <a:off x="1813806" y="1301428"/>
          <a:ext cx="199866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3" name="Equation" r:id="rId7" imgW="1028520" imgH="355320" progId="Equation.DSMT4">
                  <p:embed/>
                </p:oleObj>
              </mc:Choice>
              <mc:Fallback>
                <p:oleObj name="Equation" r:id="rId7" imgW="102852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3806" y="1301428"/>
                        <a:ext cx="1998662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005330"/>
              </p:ext>
            </p:extLst>
          </p:nvPr>
        </p:nvGraphicFramePr>
        <p:xfrm>
          <a:off x="1849506" y="1877492"/>
          <a:ext cx="204787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4" name="Equation" r:id="rId9" imgW="1054080" imgH="355320" progId="Equation.DSMT4">
                  <p:embed/>
                </p:oleObj>
              </mc:Choice>
              <mc:Fallback>
                <p:oleObj name="Equation" r:id="rId9" imgW="105408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506" y="1877492"/>
                        <a:ext cx="2047875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622738"/>
              </p:ext>
            </p:extLst>
          </p:nvPr>
        </p:nvGraphicFramePr>
        <p:xfrm>
          <a:off x="1204913" y="2532063"/>
          <a:ext cx="42703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" name="Equation" r:id="rId11" imgW="2197080" imgH="368280" progId="Equation.DSMT4">
                  <p:embed/>
                </p:oleObj>
              </mc:Choice>
              <mc:Fallback>
                <p:oleObj name="Equation" r:id="rId11" imgW="2197080" imgH="36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2532063"/>
                        <a:ext cx="4270375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787827"/>
              </p:ext>
            </p:extLst>
          </p:nvPr>
        </p:nvGraphicFramePr>
        <p:xfrm>
          <a:off x="1654175" y="3068638"/>
          <a:ext cx="22463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" name="Equation" r:id="rId13" imgW="1155600" imgH="355320" progId="Equation.DSMT4">
                  <p:embed/>
                </p:oleObj>
              </mc:Choice>
              <mc:Fallback>
                <p:oleObj name="Equation" r:id="rId13" imgW="115560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4175" y="3068638"/>
                        <a:ext cx="2246313" cy="693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964411"/>
              </p:ext>
            </p:extLst>
          </p:nvPr>
        </p:nvGraphicFramePr>
        <p:xfrm>
          <a:off x="1692275" y="3644900"/>
          <a:ext cx="2293938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" name="Equation" r:id="rId15" imgW="1180800" imgH="355320" progId="Equation.DSMT4">
                  <p:embed/>
                </p:oleObj>
              </mc:Choice>
              <mc:Fallback>
                <p:oleObj name="Equation" r:id="rId15" imgW="118080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644900"/>
                        <a:ext cx="2293938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任意多边形 10"/>
          <p:cNvSpPr/>
          <p:nvPr/>
        </p:nvSpPr>
        <p:spPr>
          <a:xfrm>
            <a:off x="979714" y="2397967"/>
            <a:ext cx="942392" cy="2202025"/>
          </a:xfrm>
          <a:custGeom>
            <a:avLst/>
            <a:gdLst>
              <a:gd name="connsiteX0" fmla="*/ 494523 w 942392"/>
              <a:gd name="connsiteY0" fmla="*/ 877078 h 2202025"/>
              <a:gd name="connsiteX1" fmla="*/ 494523 w 942392"/>
              <a:gd name="connsiteY1" fmla="*/ 877078 h 2202025"/>
              <a:gd name="connsiteX2" fmla="*/ 410547 w 942392"/>
              <a:gd name="connsiteY2" fmla="*/ 867747 h 2202025"/>
              <a:gd name="connsiteX3" fmla="*/ 373225 w 942392"/>
              <a:gd name="connsiteY3" fmla="*/ 849086 h 2202025"/>
              <a:gd name="connsiteX4" fmla="*/ 298580 w 942392"/>
              <a:gd name="connsiteY4" fmla="*/ 821094 h 2202025"/>
              <a:gd name="connsiteX5" fmla="*/ 261257 w 942392"/>
              <a:gd name="connsiteY5" fmla="*/ 793102 h 2202025"/>
              <a:gd name="connsiteX6" fmla="*/ 205274 w 942392"/>
              <a:gd name="connsiteY6" fmla="*/ 774441 h 2202025"/>
              <a:gd name="connsiteX7" fmla="*/ 149290 w 942392"/>
              <a:gd name="connsiteY7" fmla="*/ 737119 h 2202025"/>
              <a:gd name="connsiteX8" fmla="*/ 130629 w 942392"/>
              <a:gd name="connsiteY8" fmla="*/ 718457 h 2202025"/>
              <a:gd name="connsiteX9" fmla="*/ 102637 w 942392"/>
              <a:gd name="connsiteY9" fmla="*/ 709127 h 2202025"/>
              <a:gd name="connsiteX10" fmla="*/ 74645 w 942392"/>
              <a:gd name="connsiteY10" fmla="*/ 671804 h 2202025"/>
              <a:gd name="connsiteX11" fmla="*/ 46653 w 942392"/>
              <a:gd name="connsiteY11" fmla="*/ 653143 h 2202025"/>
              <a:gd name="connsiteX12" fmla="*/ 0 w 942392"/>
              <a:gd name="connsiteY12" fmla="*/ 597160 h 2202025"/>
              <a:gd name="connsiteX13" fmla="*/ 18662 w 942392"/>
              <a:gd name="connsiteY13" fmla="*/ 317241 h 2202025"/>
              <a:gd name="connsiteX14" fmla="*/ 65315 w 942392"/>
              <a:gd name="connsiteY14" fmla="*/ 270588 h 2202025"/>
              <a:gd name="connsiteX15" fmla="*/ 102637 w 942392"/>
              <a:gd name="connsiteY15" fmla="*/ 223935 h 2202025"/>
              <a:gd name="connsiteX16" fmla="*/ 158621 w 942392"/>
              <a:gd name="connsiteY16" fmla="*/ 205274 h 2202025"/>
              <a:gd name="connsiteX17" fmla="*/ 186613 w 942392"/>
              <a:gd name="connsiteY17" fmla="*/ 186613 h 2202025"/>
              <a:gd name="connsiteX18" fmla="*/ 261257 w 942392"/>
              <a:gd name="connsiteY18" fmla="*/ 158621 h 2202025"/>
              <a:gd name="connsiteX19" fmla="*/ 298580 w 942392"/>
              <a:gd name="connsiteY19" fmla="*/ 139960 h 2202025"/>
              <a:gd name="connsiteX20" fmla="*/ 419878 w 942392"/>
              <a:gd name="connsiteY20" fmla="*/ 102637 h 2202025"/>
              <a:gd name="connsiteX21" fmla="*/ 466531 w 942392"/>
              <a:gd name="connsiteY21" fmla="*/ 83976 h 2202025"/>
              <a:gd name="connsiteX22" fmla="*/ 513184 w 942392"/>
              <a:gd name="connsiteY22" fmla="*/ 55984 h 2202025"/>
              <a:gd name="connsiteX23" fmla="*/ 578498 w 942392"/>
              <a:gd name="connsiteY23" fmla="*/ 46653 h 2202025"/>
              <a:gd name="connsiteX24" fmla="*/ 625151 w 942392"/>
              <a:gd name="connsiteY24" fmla="*/ 27992 h 2202025"/>
              <a:gd name="connsiteX25" fmla="*/ 699796 w 942392"/>
              <a:gd name="connsiteY25" fmla="*/ 18662 h 2202025"/>
              <a:gd name="connsiteX26" fmla="*/ 774441 w 942392"/>
              <a:gd name="connsiteY26" fmla="*/ 0 h 2202025"/>
              <a:gd name="connsiteX27" fmla="*/ 905070 w 942392"/>
              <a:gd name="connsiteY27" fmla="*/ 18662 h 2202025"/>
              <a:gd name="connsiteX28" fmla="*/ 923731 w 942392"/>
              <a:gd name="connsiteY28" fmla="*/ 46653 h 2202025"/>
              <a:gd name="connsiteX29" fmla="*/ 933062 w 942392"/>
              <a:gd name="connsiteY29" fmla="*/ 93306 h 2202025"/>
              <a:gd name="connsiteX30" fmla="*/ 942392 w 942392"/>
              <a:gd name="connsiteY30" fmla="*/ 121298 h 2202025"/>
              <a:gd name="connsiteX31" fmla="*/ 923731 w 942392"/>
              <a:gd name="connsiteY31" fmla="*/ 513184 h 2202025"/>
              <a:gd name="connsiteX32" fmla="*/ 905070 w 942392"/>
              <a:gd name="connsiteY32" fmla="*/ 578498 h 2202025"/>
              <a:gd name="connsiteX33" fmla="*/ 895739 w 942392"/>
              <a:gd name="connsiteY33" fmla="*/ 606490 h 2202025"/>
              <a:gd name="connsiteX34" fmla="*/ 877078 w 942392"/>
              <a:gd name="connsiteY34" fmla="*/ 634482 h 2202025"/>
              <a:gd name="connsiteX35" fmla="*/ 867747 w 942392"/>
              <a:gd name="connsiteY35" fmla="*/ 662474 h 2202025"/>
              <a:gd name="connsiteX36" fmla="*/ 839755 w 942392"/>
              <a:gd name="connsiteY36" fmla="*/ 671804 h 2202025"/>
              <a:gd name="connsiteX37" fmla="*/ 811764 w 942392"/>
              <a:gd name="connsiteY37" fmla="*/ 727788 h 2202025"/>
              <a:gd name="connsiteX38" fmla="*/ 793102 w 942392"/>
              <a:gd name="connsiteY38" fmla="*/ 746449 h 2202025"/>
              <a:gd name="connsiteX39" fmla="*/ 746449 w 942392"/>
              <a:gd name="connsiteY39" fmla="*/ 802433 h 2202025"/>
              <a:gd name="connsiteX40" fmla="*/ 718457 w 942392"/>
              <a:gd name="connsiteY40" fmla="*/ 821094 h 2202025"/>
              <a:gd name="connsiteX41" fmla="*/ 662474 w 942392"/>
              <a:gd name="connsiteY41" fmla="*/ 839755 h 2202025"/>
              <a:gd name="connsiteX42" fmla="*/ 643813 w 942392"/>
              <a:gd name="connsiteY42" fmla="*/ 858417 h 2202025"/>
              <a:gd name="connsiteX43" fmla="*/ 615821 w 942392"/>
              <a:gd name="connsiteY43" fmla="*/ 877078 h 2202025"/>
              <a:gd name="connsiteX44" fmla="*/ 475862 w 942392"/>
              <a:gd name="connsiteY44" fmla="*/ 895739 h 2202025"/>
              <a:gd name="connsiteX45" fmla="*/ 466531 w 942392"/>
              <a:gd name="connsiteY45" fmla="*/ 1184988 h 2202025"/>
              <a:gd name="connsiteX46" fmla="*/ 457200 w 942392"/>
              <a:gd name="connsiteY46" fmla="*/ 1222311 h 2202025"/>
              <a:gd name="connsiteX47" fmla="*/ 438539 w 942392"/>
              <a:gd name="connsiteY47" fmla="*/ 1287625 h 2202025"/>
              <a:gd name="connsiteX48" fmla="*/ 429208 w 942392"/>
              <a:gd name="connsiteY48" fmla="*/ 1315617 h 2202025"/>
              <a:gd name="connsiteX49" fmla="*/ 391886 w 942392"/>
              <a:gd name="connsiteY49" fmla="*/ 1455576 h 2202025"/>
              <a:gd name="connsiteX50" fmla="*/ 363894 w 942392"/>
              <a:gd name="connsiteY50" fmla="*/ 1483568 h 2202025"/>
              <a:gd name="connsiteX51" fmla="*/ 354564 w 942392"/>
              <a:gd name="connsiteY51" fmla="*/ 1670180 h 2202025"/>
              <a:gd name="connsiteX52" fmla="*/ 345233 w 942392"/>
              <a:gd name="connsiteY52" fmla="*/ 1698172 h 2202025"/>
              <a:gd name="connsiteX53" fmla="*/ 354564 w 942392"/>
              <a:gd name="connsiteY53" fmla="*/ 2052735 h 2202025"/>
              <a:gd name="connsiteX54" fmla="*/ 363894 w 942392"/>
              <a:gd name="connsiteY54" fmla="*/ 2080727 h 2202025"/>
              <a:gd name="connsiteX55" fmla="*/ 391886 w 942392"/>
              <a:gd name="connsiteY55" fmla="*/ 2108719 h 2202025"/>
              <a:gd name="connsiteX56" fmla="*/ 466531 w 942392"/>
              <a:gd name="connsiteY56" fmla="*/ 2192694 h 2202025"/>
              <a:gd name="connsiteX57" fmla="*/ 494523 w 942392"/>
              <a:gd name="connsiteY57" fmla="*/ 2202025 h 2202025"/>
              <a:gd name="connsiteX58" fmla="*/ 494523 w 942392"/>
              <a:gd name="connsiteY58" fmla="*/ 2202025 h 220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942392" h="2202025">
                <a:moveTo>
                  <a:pt x="494523" y="877078"/>
                </a:moveTo>
                <a:lnTo>
                  <a:pt x="494523" y="877078"/>
                </a:lnTo>
                <a:cubicBezTo>
                  <a:pt x="466531" y="873968"/>
                  <a:pt x="437990" y="874080"/>
                  <a:pt x="410547" y="867747"/>
                </a:cubicBezTo>
                <a:cubicBezTo>
                  <a:pt x="396994" y="864619"/>
                  <a:pt x="386009" y="854565"/>
                  <a:pt x="373225" y="849086"/>
                </a:cubicBezTo>
                <a:cubicBezTo>
                  <a:pt x="336565" y="833374"/>
                  <a:pt x="342068" y="845254"/>
                  <a:pt x="298580" y="821094"/>
                </a:cubicBezTo>
                <a:cubicBezTo>
                  <a:pt x="284986" y="813542"/>
                  <a:pt x="275166" y="800057"/>
                  <a:pt x="261257" y="793102"/>
                </a:cubicBezTo>
                <a:cubicBezTo>
                  <a:pt x="243663" y="784305"/>
                  <a:pt x="221641" y="785352"/>
                  <a:pt x="205274" y="774441"/>
                </a:cubicBezTo>
                <a:cubicBezTo>
                  <a:pt x="186613" y="762000"/>
                  <a:pt x="165149" y="752978"/>
                  <a:pt x="149290" y="737119"/>
                </a:cubicBezTo>
                <a:cubicBezTo>
                  <a:pt x="143070" y="730898"/>
                  <a:pt x="138172" y="722983"/>
                  <a:pt x="130629" y="718457"/>
                </a:cubicBezTo>
                <a:cubicBezTo>
                  <a:pt x="122195" y="713397"/>
                  <a:pt x="111968" y="712237"/>
                  <a:pt x="102637" y="709127"/>
                </a:cubicBezTo>
                <a:cubicBezTo>
                  <a:pt x="93306" y="696686"/>
                  <a:pt x="85641" y="682800"/>
                  <a:pt x="74645" y="671804"/>
                </a:cubicBezTo>
                <a:cubicBezTo>
                  <a:pt x="66716" y="663875"/>
                  <a:pt x="55268" y="660322"/>
                  <a:pt x="46653" y="653143"/>
                </a:cubicBezTo>
                <a:cubicBezTo>
                  <a:pt x="19716" y="630695"/>
                  <a:pt x="18348" y="624679"/>
                  <a:pt x="0" y="597160"/>
                </a:cubicBezTo>
                <a:cubicBezTo>
                  <a:pt x="6221" y="503854"/>
                  <a:pt x="322" y="408938"/>
                  <a:pt x="18662" y="317241"/>
                </a:cubicBezTo>
                <a:cubicBezTo>
                  <a:pt x="22975" y="295676"/>
                  <a:pt x="50603" y="286935"/>
                  <a:pt x="65315" y="270588"/>
                </a:cubicBezTo>
                <a:cubicBezTo>
                  <a:pt x="78637" y="255785"/>
                  <a:pt x="86322" y="235355"/>
                  <a:pt x="102637" y="223935"/>
                </a:cubicBezTo>
                <a:cubicBezTo>
                  <a:pt x="118752" y="212655"/>
                  <a:pt x="140646" y="213263"/>
                  <a:pt x="158621" y="205274"/>
                </a:cubicBezTo>
                <a:cubicBezTo>
                  <a:pt x="168869" y="200720"/>
                  <a:pt x="176877" y="192177"/>
                  <a:pt x="186613" y="186613"/>
                </a:cubicBezTo>
                <a:cubicBezTo>
                  <a:pt x="224565" y="164926"/>
                  <a:pt x="220434" y="168826"/>
                  <a:pt x="261257" y="158621"/>
                </a:cubicBezTo>
                <a:cubicBezTo>
                  <a:pt x="273698" y="152401"/>
                  <a:pt x="285508" y="144713"/>
                  <a:pt x="298580" y="139960"/>
                </a:cubicBezTo>
                <a:cubicBezTo>
                  <a:pt x="399801" y="103152"/>
                  <a:pt x="327651" y="139528"/>
                  <a:pt x="419878" y="102637"/>
                </a:cubicBezTo>
                <a:cubicBezTo>
                  <a:pt x="435429" y="96417"/>
                  <a:pt x="451550" y="91466"/>
                  <a:pt x="466531" y="83976"/>
                </a:cubicBezTo>
                <a:cubicBezTo>
                  <a:pt x="482752" y="75866"/>
                  <a:pt x="495979" y="61719"/>
                  <a:pt x="513184" y="55984"/>
                </a:cubicBezTo>
                <a:cubicBezTo>
                  <a:pt x="534048" y="49029"/>
                  <a:pt x="556727" y="49763"/>
                  <a:pt x="578498" y="46653"/>
                </a:cubicBezTo>
                <a:cubicBezTo>
                  <a:pt x="594049" y="40433"/>
                  <a:pt x="608831" y="31758"/>
                  <a:pt x="625151" y="27992"/>
                </a:cubicBezTo>
                <a:cubicBezTo>
                  <a:pt x="649584" y="22354"/>
                  <a:pt x="675150" y="23283"/>
                  <a:pt x="699796" y="18662"/>
                </a:cubicBezTo>
                <a:cubicBezTo>
                  <a:pt x="725004" y="13935"/>
                  <a:pt x="749559" y="6221"/>
                  <a:pt x="774441" y="0"/>
                </a:cubicBezTo>
                <a:cubicBezTo>
                  <a:pt x="817984" y="6221"/>
                  <a:pt x="863087" y="5542"/>
                  <a:pt x="905070" y="18662"/>
                </a:cubicBezTo>
                <a:cubicBezTo>
                  <a:pt x="915773" y="22007"/>
                  <a:pt x="919794" y="36153"/>
                  <a:pt x="923731" y="46653"/>
                </a:cubicBezTo>
                <a:cubicBezTo>
                  <a:pt x="929300" y="61502"/>
                  <a:pt x="929216" y="77921"/>
                  <a:pt x="933062" y="93306"/>
                </a:cubicBezTo>
                <a:cubicBezTo>
                  <a:pt x="935447" y="102848"/>
                  <a:pt x="939282" y="111967"/>
                  <a:pt x="942392" y="121298"/>
                </a:cubicBezTo>
                <a:cubicBezTo>
                  <a:pt x="936172" y="251927"/>
                  <a:pt x="934371" y="382841"/>
                  <a:pt x="923731" y="513184"/>
                </a:cubicBezTo>
                <a:cubicBezTo>
                  <a:pt x="921889" y="535751"/>
                  <a:pt x="911576" y="556810"/>
                  <a:pt x="905070" y="578498"/>
                </a:cubicBezTo>
                <a:cubicBezTo>
                  <a:pt x="902244" y="587919"/>
                  <a:pt x="900138" y="597693"/>
                  <a:pt x="895739" y="606490"/>
                </a:cubicBezTo>
                <a:cubicBezTo>
                  <a:pt x="890724" y="616520"/>
                  <a:pt x="882093" y="624452"/>
                  <a:pt x="877078" y="634482"/>
                </a:cubicBezTo>
                <a:cubicBezTo>
                  <a:pt x="872679" y="643279"/>
                  <a:pt x="874702" y="655519"/>
                  <a:pt x="867747" y="662474"/>
                </a:cubicBezTo>
                <a:cubicBezTo>
                  <a:pt x="860792" y="669429"/>
                  <a:pt x="849086" y="668694"/>
                  <a:pt x="839755" y="671804"/>
                </a:cubicBezTo>
                <a:cubicBezTo>
                  <a:pt x="829901" y="701369"/>
                  <a:pt x="832435" y="701949"/>
                  <a:pt x="811764" y="727788"/>
                </a:cubicBezTo>
                <a:cubicBezTo>
                  <a:pt x="806268" y="734657"/>
                  <a:pt x="798598" y="739580"/>
                  <a:pt x="793102" y="746449"/>
                </a:cubicBezTo>
                <a:cubicBezTo>
                  <a:pt x="763742" y="783149"/>
                  <a:pt x="786348" y="769184"/>
                  <a:pt x="746449" y="802433"/>
                </a:cubicBezTo>
                <a:cubicBezTo>
                  <a:pt x="737834" y="809612"/>
                  <a:pt x="728704" y="816540"/>
                  <a:pt x="718457" y="821094"/>
                </a:cubicBezTo>
                <a:cubicBezTo>
                  <a:pt x="700482" y="829083"/>
                  <a:pt x="662474" y="839755"/>
                  <a:pt x="662474" y="839755"/>
                </a:cubicBezTo>
                <a:cubicBezTo>
                  <a:pt x="656254" y="845976"/>
                  <a:pt x="650682" y="852921"/>
                  <a:pt x="643813" y="858417"/>
                </a:cubicBezTo>
                <a:cubicBezTo>
                  <a:pt x="635056" y="865422"/>
                  <a:pt x="625851" y="872063"/>
                  <a:pt x="615821" y="877078"/>
                </a:cubicBezTo>
                <a:cubicBezTo>
                  <a:pt x="577706" y="896136"/>
                  <a:pt x="500887" y="893654"/>
                  <a:pt x="475862" y="895739"/>
                </a:cubicBezTo>
                <a:cubicBezTo>
                  <a:pt x="472752" y="992155"/>
                  <a:pt x="472035" y="1088679"/>
                  <a:pt x="466531" y="1184988"/>
                </a:cubicBezTo>
                <a:cubicBezTo>
                  <a:pt x="465799" y="1197791"/>
                  <a:pt x="460574" y="1209939"/>
                  <a:pt x="457200" y="1222311"/>
                </a:cubicBezTo>
                <a:cubicBezTo>
                  <a:pt x="451242" y="1244156"/>
                  <a:pt x="445045" y="1265937"/>
                  <a:pt x="438539" y="1287625"/>
                </a:cubicBezTo>
                <a:cubicBezTo>
                  <a:pt x="435713" y="1297046"/>
                  <a:pt x="431796" y="1306128"/>
                  <a:pt x="429208" y="1315617"/>
                </a:cubicBezTo>
                <a:cubicBezTo>
                  <a:pt x="426431" y="1325799"/>
                  <a:pt x="398722" y="1441905"/>
                  <a:pt x="391886" y="1455576"/>
                </a:cubicBezTo>
                <a:cubicBezTo>
                  <a:pt x="385985" y="1467378"/>
                  <a:pt x="373225" y="1474237"/>
                  <a:pt x="363894" y="1483568"/>
                </a:cubicBezTo>
                <a:cubicBezTo>
                  <a:pt x="360784" y="1545772"/>
                  <a:pt x="359959" y="1608132"/>
                  <a:pt x="354564" y="1670180"/>
                </a:cubicBezTo>
                <a:cubicBezTo>
                  <a:pt x="353712" y="1679978"/>
                  <a:pt x="345233" y="1688337"/>
                  <a:pt x="345233" y="1698172"/>
                </a:cubicBezTo>
                <a:cubicBezTo>
                  <a:pt x="345233" y="1816401"/>
                  <a:pt x="348804" y="1934647"/>
                  <a:pt x="354564" y="2052735"/>
                </a:cubicBezTo>
                <a:cubicBezTo>
                  <a:pt x="355043" y="2062559"/>
                  <a:pt x="358438" y="2072543"/>
                  <a:pt x="363894" y="2080727"/>
                </a:cubicBezTo>
                <a:cubicBezTo>
                  <a:pt x="371213" y="2091706"/>
                  <a:pt x="382555" y="2099388"/>
                  <a:pt x="391886" y="2108719"/>
                </a:cubicBezTo>
                <a:cubicBezTo>
                  <a:pt x="410844" y="2156114"/>
                  <a:pt x="407367" y="2172972"/>
                  <a:pt x="466531" y="2192694"/>
                </a:cubicBezTo>
                <a:lnTo>
                  <a:pt x="494523" y="2202025"/>
                </a:lnTo>
                <a:lnTo>
                  <a:pt x="494523" y="2202025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460038" y="4399937"/>
            <a:ext cx="2607906" cy="40011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还有别的方法求吗？</a:t>
            </a: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781949"/>
              </p:ext>
            </p:extLst>
          </p:nvPr>
        </p:nvGraphicFramePr>
        <p:xfrm>
          <a:off x="2695575" y="5275263"/>
          <a:ext cx="1728788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8" name="Equation" r:id="rId17" imgW="888840" imgH="393480" progId="Equation.DSMT4">
                  <p:embed/>
                </p:oleObj>
              </mc:Choice>
              <mc:Fallback>
                <p:oleObj name="Equation" r:id="rId17" imgW="8888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5575" y="5275263"/>
                        <a:ext cx="1728788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118" y="-8722"/>
            <a:ext cx="4572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529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</a:rPr>
              <a:t>如图所示电路原已处于稳态，求</a:t>
            </a:r>
          </a:p>
        </p:txBody>
      </p:sp>
      <p:sp>
        <p:nvSpPr>
          <p:cNvPr id="4" name="圆角矩形 3"/>
          <p:cNvSpPr/>
          <p:nvPr>
            <p:custDataLst>
              <p:tags r:id="rId4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>
                <a:solidFill>
                  <a:srgbClr val="FFFFFF"/>
                </a:solidFill>
              </a:rPr>
              <a:t>作答</a:t>
            </a: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>
                <a:solidFill>
                  <a:srgbClr val="F84F41"/>
                </a:solidFill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</a:rPr>
              <a:t>2.0</a:t>
            </a:r>
            <a:r>
              <a:rPr lang="zh-CN" altLang="en-US" sz="1200">
                <a:solidFill>
                  <a:srgbClr val="F84F41"/>
                </a:solidFill>
              </a:rPr>
              <a:t>以上版本雨课堂</a:t>
            </a:r>
          </a:p>
        </p:txBody>
      </p:sp>
      <p:sp>
        <p:nvSpPr>
          <p:cNvPr id="12" name="矩形 11"/>
          <p:cNvSpPr/>
          <p:nvPr>
            <p:custDataLst>
              <p:tags r:id="rId6"/>
            </p:custDataLst>
          </p:nvPr>
        </p:nvSpPr>
        <p:spPr>
          <a:xfrm>
            <a:off x="971600" y="1988840"/>
            <a:ext cx="2681739" cy="50405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</a:rPr>
              <a:t>将结果拍照上传。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035146"/>
              </p:ext>
            </p:extLst>
          </p:nvPr>
        </p:nvGraphicFramePr>
        <p:xfrm>
          <a:off x="2148044" y="2708920"/>
          <a:ext cx="4224156" cy="1850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9" name="Visio" r:id="rId15" imgW="2634748" imgH="1157659" progId="Visio.Drawing.11">
                  <p:embed/>
                </p:oleObj>
              </mc:Choice>
              <mc:Fallback>
                <p:oleObj name="Visio" r:id="rId15" imgW="2634748" imgH="115765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8044" y="2708920"/>
                        <a:ext cx="4224156" cy="18505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815866"/>
              </p:ext>
            </p:extLst>
          </p:nvPr>
        </p:nvGraphicFramePr>
        <p:xfrm>
          <a:off x="5620264" y="1252537"/>
          <a:ext cx="1981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0" name="Equation" r:id="rId17" imgW="1015920" imgH="253800" progId="Equation.DSMT4">
                  <p:embed/>
                </p:oleObj>
              </mc:Choice>
              <mc:Fallback>
                <p:oleObj name="Equation" r:id="rId17" imgW="1015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620264" y="1252537"/>
                        <a:ext cx="19812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5" name="TitleBackground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ColorBlock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ypeText"/>
            <p:cNvSpPr/>
            <p:nvPr>
              <p:custDataLst>
                <p:tags r:id="rId1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>
                  <a:solidFill>
                    <a:srgbClr val="000000"/>
                  </a:solidFill>
                </a:rPr>
                <a:t>主观题</a:t>
              </a:r>
            </a:p>
          </p:txBody>
        </p:sp>
        <p:sp>
          <p:nvSpPr>
            <p:cNvPr id="8" name="TipText"/>
            <p:cNvSpPr/>
            <p:nvPr>
              <p:custDataLst>
                <p:tags r:id="rId13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3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9420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3896388" cy="291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759048" y="3573016"/>
            <a:ext cx="6913780" cy="1384995"/>
            <a:chOff x="875972" y="3485813"/>
            <a:chExt cx="6913780" cy="1384995"/>
          </a:xfrm>
        </p:grpSpPr>
        <p:sp>
          <p:nvSpPr>
            <p:cNvPr id="6" name="Rectangle 25"/>
            <p:cNvSpPr>
              <a:spLocks noChangeArrowheads="1"/>
            </p:cNvSpPr>
            <p:nvPr/>
          </p:nvSpPr>
          <p:spPr bwMode="auto">
            <a:xfrm>
              <a:off x="2434440" y="3485813"/>
              <a:ext cx="5355312" cy="138499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anchor="ctr">
              <a:spAutoFit/>
            </a:bodyPr>
            <a:lstStyle/>
            <a:p>
              <a:pPr indent="611188"/>
              <a:r>
                <a:rPr lang="zh-CN" altLang="en-US" sz="2800" dirty="0">
                  <a:latin typeface="微软雅黑" pitchFamily="34" charset="-122"/>
                  <a:ea typeface="微软雅黑" pitchFamily="34" charset="-122"/>
                </a:rPr>
                <a:t>我们会列动态电路的微分方程了，想要求解这个微分方程，还需要知道什么？</a:t>
              </a:r>
            </a:p>
          </p:txBody>
        </p:sp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72" y="3587760"/>
              <a:ext cx="1203325" cy="1181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4003248" y="5085184"/>
            <a:ext cx="2592288" cy="1368152"/>
            <a:chOff x="2699792" y="5301208"/>
            <a:chExt cx="2592288" cy="1368152"/>
          </a:xfrm>
        </p:grpSpPr>
        <p:sp>
          <p:nvSpPr>
            <p:cNvPr id="9" name="爆炸形 2 8"/>
            <p:cNvSpPr/>
            <p:nvPr/>
          </p:nvSpPr>
          <p:spPr>
            <a:xfrm>
              <a:off x="2699792" y="5301208"/>
              <a:ext cx="2592288" cy="1368152"/>
            </a:xfrm>
            <a:prstGeom prst="irregularSeal2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3373298" y="5711872"/>
              <a:ext cx="1054042" cy="605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kumimoji="1" lang="zh-CN" altLang="en-US" sz="28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弹幕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8590E6B8-6BE2-4178-95E5-E48ACA78E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317" y="6032979"/>
            <a:ext cx="3067683" cy="825021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024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4643" y="116632"/>
            <a:ext cx="2664296" cy="544471"/>
            <a:chOff x="179512" y="178015"/>
            <a:chExt cx="2664296" cy="544471"/>
          </a:xfrm>
        </p:grpSpPr>
        <p:sp>
          <p:nvSpPr>
            <p:cNvPr id="4" name="Rectangle 36"/>
            <p:cNvSpPr>
              <a:spLocks noChangeArrowheads="1"/>
            </p:cNvSpPr>
            <p:nvPr/>
          </p:nvSpPr>
          <p:spPr bwMode="auto">
            <a:xfrm>
              <a:off x="179512" y="188640"/>
              <a:ext cx="180530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altLang="zh-CN" sz="28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5.3 </a:t>
              </a:r>
              <a:r>
                <a:rPr lang="zh-CN" altLang="en-US" sz="28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初始值</a:t>
              </a:r>
              <a:endParaRPr lang="en-US" altLang="zh-CN" sz="2800" dirty="0"/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5266899"/>
                </p:ext>
              </p:extLst>
            </p:nvPr>
          </p:nvGraphicFramePr>
          <p:xfrm>
            <a:off x="1945431" y="178015"/>
            <a:ext cx="898377" cy="5444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5" name="Equation" r:id="rId5" imgW="419040" imgH="253800" progId="Equation.DSMT4">
                    <p:embed/>
                  </p:oleObj>
                </mc:Choice>
                <mc:Fallback>
                  <p:oleObj name="Equation" r:id="rId5" imgW="4190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945431" y="178015"/>
                          <a:ext cx="898377" cy="5444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组合 12"/>
          <p:cNvGrpSpPr/>
          <p:nvPr/>
        </p:nvGrpSpPr>
        <p:grpSpPr>
          <a:xfrm>
            <a:off x="539552" y="2708920"/>
            <a:ext cx="4156644" cy="752725"/>
            <a:chOff x="666294" y="5482661"/>
            <a:chExt cx="4156644" cy="752725"/>
          </a:xfrm>
        </p:grpSpPr>
        <p:grpSp>
          <p:nvGrpSpPr>
            <p:cNvPr id="14" name="组合 13"/>
            <p:cNvGrpSpPr/>
            <p:nvPr/>
          </p:nvGrpSpPr>
          <p:grpSpPr>
            <a:xfrm>
              <a:off x="666294" y="5482661"/>
              <a:ext cx="4156644" cy="752725"/>
              <a:chOff x="672786" y="3071316"/>
              <a:chExt cx="4156644" cy="75272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1763687" y="3223727"/>
                <a:ext cx="3065743" cy="467464"/>
                <a:chOff x="2699791" y="5167943"/>
                <a:chExt cx="3065743" cy="467464"/>
              </a:xfrm>
            </p:grpSpPr>
            <p:sp>
              <p:nvSpPr>
                <p:cNvPr id="18" name="圆角矩形标注 17"/>
                <p:cNvSpPr/>
                <p:nvPr/>
              </p:nvSpPr>
              <p:spPr>
                <a:xfrm>
                  <a:off x="2699791" y="5167943"/>
                  <a:ext cx="3065743" cy="467464"/>
                </a:xfrm>
                <a:prstGeom prst="wedgeRoundRectCallout">
                  <a:avLst>
                    <a:gd name="adj1" fmla="val -55630"/>
                    <a:gd name="adj2" fmla="val 22187"/>
                    <a:gd name="adj3" fmla="val 16667"/>
                  </a:avLst>
                </a:prstGeom>
                <a:solidFill>
                  <a:srgbClr val="A4E78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97398" y="5235297"/>
                  <a:ext cx="2627916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哪个时刻处于稳态呢？</a:t>
                  </a:r>
                </a:p>
              </p:txBody>
            </p:sp>
          </p:grpSp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786" y="3071316"/>
                <a:ext cx="718674" cy="752725"/>
              </a:xfrm>
              <a:prstGeom prst="rect">
                <a:avLst/>
              </a:prstGeom>
              <a:solidFill>
                <a:srgbClr val="48EF31"/>
              </a:solidFill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5" name="Picture 2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0710" y="5740051"/>
              <a:ext cx="332369" cy="281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525924" y="561755"/>
            <a:ext cx="7223445" cy="752725"/>
            <a:chOff x="546044" y="1006905"/>
            <a:chExt cx="7223445" cy="752725"/>
          </a:xfrm>
        </p:grpSpPr>
        <p:grpSp>
          <p:nvGrpSpPr>
            <p:cNvPr id="21" name="组合 20"/>
            <p:cNvGrpSpPr/>
            <p:nvPr/>
          </p:nvGrpSpPr>
          <p:grpSpPr>
            <a:xfrm>
              <a:off x="546044" y="1006905"/>
              <a:ext cx="7223445" cy="752725"/>
              <a:chOff x="672786" y="3071316"/>
              <a:chExt cx="7223445" cy="752725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530390" y="3212976"/>
                <a:ext cx="6365841" cy="478215"/>
                <a:chOff x="2466494" y="5157192"/>
                <a:chExt cx="6365841" cy="478215"/>
              </a:xfrm>
            </p:grpSpPr>
            <p:sp>
              <p:nvSpPr>
                <p:cNvPr id="25" name="圆角矩形标注 24"/>
                <p:cNvSpPr/>
                <p:nvPr/>
              </p:nvSpPr>
              <p:spPr>
                <a:xfrm>
                  <a:off x="2699792" y="5157192"/>
                  <a:ext cx="6132543" cy="478215"/>
                </a:xfrm>
                <a:prstGeom prst="wedgeRoundRectCallout">
                  <a:avLst>
                    <a:gd name="adj1" fmla="val -55630"/>
                    <a:gd name="adj2" fmla="val -21725"/>
                    <a:gd name="adj3" fmla="val 16667"/>
                  </a:avLst>
                </a:prstGeom>
                <a:solidFill>
                  <a:srgbClr val="A4E78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Rectangle 415"/>
                <p:cNvSpPr>
                  <a:spLocks noChangeArrowheads="1"/>
                </p:cNvSpPr>
                <p:nvPr/>
              </p:nvSpPr>
              <p:spPr bwMode="auto">
                <a:xfrm>
                  <a:off x="2466494" y="5235297"/>
                  <a:ext cx="6365841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        时刻处于哪一个时间段内？旧稳态？动态？新稳态？</a:t>
                  </a:r>
                </a:p>
              </p:txBody>
            </p:sp>
          </p:grpSp>
          <p:pic>
            <p:nvPicPr>
              <p:cNvPr id="24" name="Picture 1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786" y="3071316"/>
                <a:ext cx="718674" cy="752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aphicFrame>
          <p:nvGraphicFramePr>
            <p:cNvPr id="48" name="对象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96959"/>
                </p:ext>
              </p:extLst>
            </p:nvPr>
          </p:nvGraphicFramePr>
          <p:xfrm>
            <a:off x="1675311" y="1248749"/>
            <a:ext cx="314876" cy="405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6" name="Equation" r:id="rId9" imgW="177480" imgH="228600" progId="Equation.DSMT4">
                    <p:embed/>
                  </p:oleObj>
                </mc:Choice>
                <mc:Fallback>
                  <p:oleObj name="Equation" r:id="rId9" imgW="1774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675311" y="1248749"/>
                          <a:ext cx="314876" cy="4054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0" name="组合 49"/>
          <p:cNvGrpSpPr/>
          <p:nvPr/>
        </p:nvGrpSpPr>
        <p:grpSpPr>
          <a:xfrm>
            <a:off x="5940152" y="3212976"/>
            <a:ext cx="2721459" cy="692965"/>
            <a:chOff x="6012162" y="4176195"/>
            <a:chExt cx="2721459" cy="692965"/>
          </a:xfrm>
        </p:grpSpPr>
        <p:grpSp>
          <p:nvGrpSpPr>
            <p:cNvPr id="27" name="组合 26"/>
            <p:cNvGrpSpPr/>
            <p:nvPr/>
          </p:nvGrpSpPr>
          <p:grpSpPr>
            <a:xfrm>
              <a:off x="6012162" y="4176195"/>
              <a:ext cx="2721459" cy="692965"/>
              <a:chOff x="6138904" y="5932883"/>
              <a:chExt cx="2721459" cy="692965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6138904" y="5932883"/>
                <a:ext cx="2721459" cy="692965"/>
                <a:chOff x="6070648" y="4082313"/>
                <a:chExt cx="2721459" cy="692965"/>
              </a:xfrm>
            </p:grpSpPr>
            <p:pic>
              <p:nvPicPr>
                <p:cNvPr id="30" name="Picture 19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13266" y="4082313"/>
                  <a:ext cx="778841" cy="6929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31" name="组合 30"/>
                <p:cNvGrpSpPr/>
                <p:nvPr/>
              </p:nvGrpSpPr>
              <p:grpSpPr>
                <a:xfrm>
                  <a:off x="6070648" y="4183651"/>
                  <a:ext cx="1669707" cy="480235"/>
                  <a:chOff x="6650012" y="5023926"/>
                  <a:chExt cx="1901624" cy="480235"/>
                </a:xfrm>
              </p:grpSpPr>
              <p:sp>
                <p:nvSpPr>
                  <p:cNvPr id="32" name="圆角矩形标注 31"/>
                  <p:cNvSpPr/>
                  <p:nvPr/>
                </p:nvSpPr>
                <p:spPr>
                  <a:xfrm>
                    <a:off x="6650012" y="5023926"/>
                    <a:ext cx="1901624" cy="480235"/>
                  </a:xfrm>
                  <a:prstGeom prst="wedgeRoundRectCallout">
                    <a:avLst>
                      <a:gd name="adj1" fmla="val 57045"/>
                      <a:gd name="adj2" fmla="val 24486"/>
                      <a:gd name="adj3" fmla="val 16667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Rectangle 415"/>
                  <p:cNvSpPr>
                    <a:spLocks noChangeArrowheads="1"/>
                  </p:cNvSpPr>
                  <p:nvPr/>
                </p:nvSpPr>
                <p:spPr bwMode="auto">
                  <a:xfrm>
                    <a:off x="6701644" y="5090796"/>
                    <a:ext cx="1517179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zh-CN" altLang="en-US" sz="2000" b="1" dirty="0"/>
                      <a:t>       时刻！</a:t>
                    </a:r>
                  </a:p>
                </p:txBody>
              </p:sp>
            </p:grpSp>
          </p:grpSp>
          <p:pic>
            <p:nvPicPr>
              <p:cNvPr id="29" name="Picture 30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16734" y="6167115"/>
                <a:ext cx="290532" cy="2905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aphicFrame>
          <p:nvGraphicFramePr>
            <p:cNvPr id="54" name="对象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8072122"/>
                </p:ext>
              </p:extLst>
            </p:nvPr>
          </p:nvGraphicFramePr>
          <p:xfrm>
            <a:off x="6156176" y="4372396"/>
            <a:ext cx="381000" cy="404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7" name="Equation" r:id="rId13" imgW="215640" imgH="228600" progId="Equation.DSMT4">
                    <p:embed/>
                  </p:oleObj>
                </mc:Choice>
                <mc:Fallback>
                  <p:oleObj name="Equation" r:id="rId13" imgW="2156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6156176" y="4372396"/>
                          <a:ext cx="381000" cy="404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1" name="组合 50"/>
          <p:cNvGrpSpPr/>
          <p:nvPr/>
        </p:nvGrpSpPr>
        <p:grpSpPr>
          <a:xfrm>
            <a:off x="539552" y="3645024"/>
            <a:ext cx="5112568" cy="752725"/>
            <a:chOff x="539552" y="4581128"/>
            <a:chExt cx="5112568" cy="752725"/>
          </a:xfrm>
        </p:grpSpPr>
        <p:grpSp>
          <p:nvGrpSpPr>
            <p:cNvPr id="56" name="组合 55"/>
            <p:cNvGrpSpPr/>
            <p:nvPr/>
          </p:nvGrpSpPr>
          <p:grpSpPr>
            <a:xfrm>
              <a:off x="539552" y="4581128"/>
              <a:ext cx="5112568" cy="752725"/>
              <a:chOff x="666294" y="5482661"/>
              <a:chExt cx="5112568" cy="752725"/>
            </a:xfrm>
          </p:grpSpPr>
          <p:grpSp>
            <p:nvGrpSpPr>
              <p:cNvPr id="57" name="组合 56"/>
              <p:cNvGrpSpPr/>
              <p:nvPr/>
            </p:nvGrpSpPr>
            <p:grpSpPr>
              <a:xfrm>
                <a:off x="666294" y="5482661"/>
                <a:ext cx="5112568" cy="752725"/>
                <a:chOff x="672786" y="3071316"/>
                <a:chExt cx="5112568" cy="752725"/>
              </a:xfrm>
            </p:grpSpPr>
            <p:grpSp>
              <p:nvGrpSpPr>
                <p:cNvPr id="59" name="组合 58"/>
                <p:cNvGrpSpPr/>
                <p:nvPr/>
              </p:nvGrpSpPr>
              <p:grpSpPr>
                <a:xfrm>
                  <a:off x="1763687" y="3223727"/>
                  <a:ext cx="4021667" cy="467464"/>
                  <a:chOff x="2699791" y="5167943"/>
                  <a:chExt cx="4021667" cy="467464"/>
                </a:xfrm>
              </p:grpSpPr>
              <p:sp>
                <p:nvSpPr>
                  <p:cNvPr id="61" name="圆角矩形标注 60"/>
                  <p:cNvSpPr/>
                  <p:nvPr/>
                </p:nvSpPr>
                <p:spPr>
                  <a:xfrm>
                    <a:off x="2699791" y="5167943"/>
                    <a:ext cx="4021667" cy="467464"/>
                  </a:xfrm>
                  <a:prstGeom prst="wedgeRoundRectCallout">
                    <a:avLst>
                      <a:gd name="adj1" fmla="val -55630"/>
                      <a:gd name="adj2" fmla="val 22187"/>
                      <a:gd name="adj3" fmla="val 16667"/>
                    </a:avLst>
                  </a:prstGeom>
                  <a:solidFill>
                    <a:srgbClr val="A4E789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" name="Rectangle 415"/>
                  <p:cNvSpPr>
                    <a:spLocks noChangeArrowheads="1"/>
                  </p:cNvSpPr>
                  <p:nvPr/>
                </p:nvSpPr>
                <p:spPr bwMode="auto">
                  <a:xfrm>
                    <a:off x="2797397" y="5235297"/>
                    <a:ext cx="3658197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zh-CN" altLang="en-US" sz="2000" b="1" dirty="0"/>
                      <a:t>但咱们要求的可是       时刻呀！</a:t>
                    </a:r>
                  </a:p>
                </p:txBody>
              </p:sp>
            </p:grpSp>
            <p:pic>
              <p:nvPicPr>
                <p:cNvPr id="60" name="Picture 16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2786" y="3071316"/>
                  <a:ext cx="718674" cy="752725"/>
                </a:xfrm>
                <a:prstGeom prst="rect">
                  <a:avLst/>
                </a:prstGeom>
                <a:solidFill>
                  <a:srgbClr val="48EF31"/>
                </a:solidFill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58" name="Picture 27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6814" y="5740051"/>
                <a:ext cx="332369" cy="2812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aphicFrame>
          <p:nvGraphicFramePr>
            <p:cNvPr id="63" name="对象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9559197"/>
                </p:ext>
              </p:extLst>
            </p:nvPr>
          </p:nvGraphicFramePr>
          <p:xfrm>
            <a:off x="3907906" y="4800804"/>
            <a:ext cx="314876" cy="405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8" name="Equation" r:id="rId15" imgW="177480" imgH="228600" progId="Equation.DSMT4">
                    <p:embed/>
                  </p:oleObj>
                </mc:Choice>
                <mc:Fallback>
                  <p:oleObj name="Equation" r:id="rId15" imgW="1774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907906" y="4800804"/>
                          <a:ext cx="314876" cy="4054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2" name="组合 51"/>
          <p:cNvGrpSpPr/>
          <p:nvPr/>
        </p:nvGrpSpPr>
        <p:grpSpPr>
          <a:xfrm>
            <a:off x="5652120" y="1124744"/>
            <a:ext cx="3011089" cy="692965"/>
            <a:chOff x="5652120" y="1890732"/>
            <a:chExt cx="3011089" cy="692965"/>
          </a:xfrm>
        </p:grpSpPr>
        <p:grpSp>
          <p:nvGrpSpPr>
            <p:cNvPr id="45" name="组合 44"/>
            <p:cNvGrpSpPr/>
            <p:nvPr/>
          </p:nvGrpSpPr>
          <p:grpSpPr>
            <a:xfrm>
              <a:off x="5652120" y="1997098"/>
              <a:ext cx="1789072" cy="480235"/>
              <a:chOff x="6071669" y="5047747"/>
              <a:chExt cx="2479964" cy="480235"/>
            </a:xfrm>
          </p:grpSpPr>
          <p:sp>
            <p:nvSpPr>
              <p:cNvPr id="46" name="圆角矩形标注 45"/>
              <p:cNvSpPr/>
              <p:nvPr/>
            </p:nvSpPr>
            <p:spPr>
              <a:xfrm>
                <a:off x="6071669" y="5047747"/>
                <a:ext cx="2479964" cy="480235"/>
              </a:xfrm>
              <a:prstGeom prst="wedgeRoundRectCallout">
                <a:avLst>
                  <a:gd name="adj1" fmla="val 71030"/>
                  <a:gd name="adj2" fmla="val 28372"/>
                  <a:gd name="adj3" fmla="val 16667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Rectangle 415"/>
              <p:cNvSpPr>
                <a:spLocks noChangeArrowheads="1"/>
              </p:cNvSpPr>
              <p:nvPr/>
            </p:nvSpPr>
            <p:spPr bwMode="auto">
              <a:xfrm>
                <a:off x="6090869" y="5086603"/>
                <a:ext cx="221769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/>
                  <a:t>显然是动态</a:t>
                </a:r>
              </a:p>
            </p:txBody>
          </p:sp>
        </p:grpSp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3109" y="2094816"/>
              <a:ext cx="234750" cy="267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2" name="Picture 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1890732"/>
              <a:ext cx="778841" cy="692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3" name="组合 52"/>
          <p:cNvGrpSpPr/>
          <p:nvPr/>
        </p:nvGrpSpPr>
        <p:grpSpPr>
          <a:xfrm>
            <a:off x="3557155" y="4221088"/>
            <a:ext cx="5122088" cy="887329"/>
            <a:chOff x="3557155" y="5349983"/>
            <a:chExt cx="5122088" cy="887329"/>
          </a:xfrm>
        </p:grpSpPr>
        <p:grpSp>
          <p:nvGrpSpPr>
            <p:cNvPr id="66" name="组合 65"/>
            <p:cNvGrpSpPr/>
            <p:nvPr/>
          </p:nvGrpSpPr>
          <p:grpSpPr>
            <a:xfrm>
              <a:off x="3557155" y="5349983"/>
              <a:ext cx="5122088" cy="887329"/>
              <a:chOff x="3670019" y="4082313"/>
              <a:chExt cx="5122088" cy="887329"/>
            </a:xfrm>
          </p:grpSpPr>
          <p:pic>
            <p:nvPicPr>
              <p:cNvPr id="68" name="Picture 19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13266" y="4082313"/>
                <a:ext cx="778841" cy="692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69" name="组合 68"/>
              <p:cNvGrpSpPr/>
              <p:nvPr/>
            </p:nvGrpSpPr>
            <p:grpSpPr>
              <a:xfrm>
                <a:off x="3670019" y="4183651"/>
                <a:ext cx="3895163" cy="785991"/>
                <a:chOff x="3915944" y="5023926"/>
                <a:chExt cx="4436190" cy="785991"/>
              </a:xfrm>
            </p:grpSpPr>
            <p:sp>
              <p:nvSpPr>
                <p:cNvPr id="70" name="圆角矩形标注 69"/>
                <p:cNvSpPr/>
                <p:nvPr/>
              </p:nvSpPr>
              <p:spPr>
                <a:xfrm>
                  <a:off x="3915944" y="5023926"/>
                  <a:ext cx="4436190" cy="785991"/>
                </a:xfrm>
                <a:prstGeom prst="wedgeRoundRectCallout">
                  <a:avLst>
                    <a:gd name="adj1" fmla="val 60159"/>
                    <a:gd name="adj2" fmla="val -7566"/>
                    <a:gd name="adj3" fmla="val 16667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Rectangle 415"/>
                <p:cNvSpPr>
                  <a:spLocks noChangeArrowheads="1"/>
                </p:cNvSpPr>
                <p:nvPr/>
              </p:nvSpPr>
              <p:spPr bwMode="auto">
                <a:xfrm>
                  <a:off x="3915945" y="5102031"/>
                  <a:ext cx="4430667" cy="7078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反正离得又不远。。。咦？这两个时刻的值会不会一样呀？</a:t>
                  </a:r>
                </a:p>
              </p:txBody>
            </p:sp>
          </p:grpSp>
        </p:grpSp>
        <p:pic>
          <p:nvPicPr>
            <p:cNvPr id="2063" name="Picture 1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005" y="5913835"/>
              <a:ext cx="294019" cy="258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5" name="组合 54"/>
          <p:cNvGrpSpPr/>
          <p:nvPr/>
        </p:nvGrpSpPr>
        <p:grpSpPr>
          <a:xfrm>
            <a:off x="539552" y="1700808"/>
            <a:ext cx="6606839" cy="855643"/>
            <a:chOff x="539552" y="2132856"/>
            <a:chExt cx="6606839" cy="855643"/>
          </a:xfrm>
        </p:grpSpPr>
        <p:grpSp>
          <p:nvGrpSpPr>
            <p:cNvPr id="49" name="组合 48"/>
            <p:cNvGrpSpPr/>
            <p:nvPr/>
          </p:nvGrpSpPr>
          <p:grpSpPr>
            <a:xfrm>
              <a:off x="1619672" y="2213259"/>
              <a:ext cx="5526719" cy="775240"/>
              <a:chOff x="1874356" y="2501291"/>
              <a:chExt cx="5526719" cy="775240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874356" y="2501291"/>
                <a:ext cx="5526719" cy="775240"/>
                <a:chOff x="2699791" y="5167943"/>
                <a:chExt cx="4612165" cy="775240"/>
              </a:xfrm>
            </p:grpSpPr>
            <p:sp>
              <p:nvSpPr>
                <p:cNvPr id="11" name="圆角矩形标注 10"/>
                <p:cNvSpPr/>
                <p:nvPr/>
              </p:nvSpPr>
              <p:spPr>
                <a:xfrm>
                  <a:off x="2699791" y="5167943"/>
                  <a:ext cx="4612165" cy="467464"/>
                </a:xfrm>
                <a:prstGeom prst="wedgeRoundRectCallout">
                  <a:avLst>
                    <a:gd name="adj1" fmla="val -55630"/>
                    <a:gd name="adj2" fmla="val 22187"/>
                    <a:gd name="adj3" fmla="val 16667"/>
                  </a:avLst>
                </a:prstGeom>
                <a:solidFill>
                  <a:srgbClr val="A4E78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97398" y="5235297"/>
                  <a:ext cx="4514558" cy="7078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怎么求处于动态电路中的某一个时刻的值？</a:t>
                  </a:r>
                </a:p>
              </p:txBody>
            </p:sp>
          </p:grpSp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00687" y="2580439"/>
                <a:ext cx="337483" cy="323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6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132856"/>
              <a:ext cx="718674" cy="752725"/>
            </a:xfrm>
            <a:prstGeom prst="rect">
              <a:avLst/>
            </a:prstGeom>
            <a:solidFill>
              <a:srgbClr val="48EF31"/>
            </a:solidFill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48" name="组合 2047"/>
          <p:cNvGrpSpPr/>
          <p:nvPr/>
        </p:nvGrpSpPr>
        <p:grpSpPr>
          <a:xfrm>
            <a:off x="553403" y="5013176"/>
            <a:ext cx="5386749" cy="752725"/>
            <a:chOff x="553403" y="5013176"/>
            <a:chExt cx="5386749" cy="752725"/>
          </a:xfrm>
        </p:grpSpPr>
        <p:grpSp>
          <p:nvGrpSpPr>
            <p:cNvPr id="81" name="组合 80"/>
            <p:cNvGrpSpPr/>
            <p:nvPr/>
          </p:nvGrpSpPr>
          <p:grpSpPr>
            <a:xfrm>
              <a:off x="553403" y="5013176"/>
              <a:ext cx="5386749" cy="752725"/>
              <a:chOff x="672786" y="3071316"/>
              <a:chExt cx="5386749" cy="752725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1763687" y="3223727"/>
                <a:ext cx="4295848" cy="467464"/>
                <a:chOff x="2699791" y="5167943"/>
                <a:chExt cx="4295848" cy="467464"/>
              </a:xfrm>
            </p:grpSpPr>
            <p:sp>
              <p:nvSpPr>
                <p:cNvPr id="85" name="圆角矩形标注 84"/>
                <p:cNvSpPr/>
                <p:nvPr/>
              </p:nvSpPr>
              <p:spPr>
                <a:xfrm>
                  <a:off x="2699791" y="5167943"/>
                  <a:ext cx="4295848" cy="467464"/>
                </a:xfrm>
                <a:prstGeom prst="wedgeRoundRectCallout">
                  <a:avLst>
                    <a:gd name="adj1" fmla="val -55630"/>
                    <a:gd name="adj2" fmla="val 22187"/>
                    <a:gd name="adj3" fmla="val 16667"/>
                  </a:avLst>
                </a:prstGeom>
                <a:solidFill>
                  <a:srgbClr val="A4E78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97397" y="5235297"/>
                  <a:ext cx="3824382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满足什么条件它俩才能一样呢？</a:t>
                  </a:r>
                </a:p>
              </p:txBody>
            </p:sp>
          </p:grpSp>
          <p:pic>
            <p:nvPicPr>
              <p:cNvPr id="84" name="Picture 1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786" y="3071316"/>
                <a:ext cx="718674" cy="752725"/>
              </a:xfrm>
              <a:prstGeom prst="rect">
                <a:avLst/>
              </a:prstGeom>
              <a:solidFill>
                <a:srgbClr val="48EF31"/>
              </a:solidFill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71" name="Picture 23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256" y="5252623"/>
              <a:ext cx="309361" cy="323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49" name="组合 2048"/>
          <p:cNvGrpSpPr/>
          <p:nvPr/>
        </p:nvGrpSpPr>
        <p:grpSpPr>
          <a:xfrm>
            <a:off x="4716016" y="5616355"/>
            <a:ext cx="3957604" cy="692965"/>
            <a:chOff x="4893081" y="5591451"/>
            <a:chExt cx="3957604" cy="692965"/>
          </a:xfrm>
        </p:grpSpPr>
        <p:grpSp>
          <p:nvGrpSpPr>
            <p:cNvPr id="88" name="组合 87"/>
            <p:cNvGrpSpPr/>
            <p:nvPr/>
          </p:nvGrpSpPr>
          <p:grpSpPr>
            <a:xfrm>
              <a:off x="4893081" y="5591451"/>
              <a:ext cx="3957604" cy="692965"/>
              <a:chOff x="4834503" y="4082313"/>
              <a:chExt cx="3957604" cy="692965"/>
            </a:xfrm>
          </p:grpSpPr>
          <p:pic>
            <p:nvPicPr>
              <p:cNvPr id="90" name="Picture 19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13266" y="4082313"/>
                <a:ext cx="778841" cy="692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91" name="组合 90"/>
              <p:cNvGrpSpPr/>
              <p:nvPr/>
            </p:nvGrpSpPr>
            <p:grpSpPr>
              <a:xfrm>
                <a:off x="4834503" y="4183651"/>
                <a:ext cx="2739140" cy="480235"/>
                <a:chOff x="5242171" y="5023926"/>
                <a:chExt cx="3119598" cy="480235"/>
              </a:xfrm>
            </p:grpSpPr>
            <p:sp>
              <p:nvSpPr>
                <p:cNvPr id="92" name="圆角矩形标注 91"/>
                <p:cNvSpPr/>
                <p:nvPr/>
              </p:nvSpPr>
              <p:spPr>
                <a:xfrm>
                  <a:off x="5242171" y="5023926"/>
                  <a:ext cx="3119598" cy="480235"/>
                </a:xfrm>
                <a:prstGeom prst="wedgeRoundRectCallout">
                  <a:avLst>
                    <a:gd name="adj1" fmla="val 57045"/>
                    <a:gd name="adj2" fmla="val 24486"/>
                    <a:gd name="adj3" fmla="val 16667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Rectangle 415"/>
                <p:cNvSpPr>
                  <a:spLocks noChangeArrowheads="1"/>
                </p:cNvSpPr>
                <p:nvPr/>
              </p:nvSpPr>
              <p:spPr bwMode="auto">
                <a:xfrm>
                  <a:off x="5450561" y="5102031"/>
                  <a:ext cx="2309353" cy="4001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b="1" dirty="0"/>
                    <a:t>连续函数就可以！</a:t>
                  </a:r>
                </a:p>
              </p:txBody>
            </p:sp>
          </p:grpSp>
        </p:grpSp>
        <p:pic>
          <p:nvPicPr>
            <p:cNvPr id="2072" name="Picture 24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2938" y="5797315"/>
              <a:ext cx="281237" cy="281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50" name="组合 2049"/>
          <p:cNvGrpSpPr/>
          <p:nvPr/>
        </p:nvGrpSpPr>
        <p:grpSpPr>
          <a:xfrm>
            <a:off x="625411" y="5937933"/>
            <a:ext cx="1714341" cy="752725"/>
            <a:chOff x="553403" y="5937933"/>
            <a:chExt cx="1714341" cy="752725"/>
          </a:xfrm>
        </p:grpSpPr>
        <p:grpSp>
          <p:nvGrpSpPr>
            <p:cNvPr id="102" name="组合 101"/>
            <p:cNvGrpSpPr/>
            <p:nvPr/>
          </p:nvGrpSpPr>
          <p:grpSpPr>
            <a:xfrm>
              <a:off x="553403" y="5937933"/>
              <a:ext cx="1714341" cy="752725"/>
              <a:chOff x="672786" y="3071316"/>
              <a:chExt cx="1714341" cy="752725"/>
            </a:xfrm>
          </p:grpSpPr>
          <p:sp>
            <p:nvSpPr>
              <p:cNvPr id="106" name="圆角矩形标注 105"/>
              <p:cNvSpPr/>
              <p:nvPr/>
            </p:nvSpPr>
            <p:spPr>
              <a:xfrm>
                <a:off x="1763687" y="3223727"/>
                <a:ext cx="623440" cy="467464"/>
              </a:xfrm>
              <a:prstGeom prst="wedgeRoundRectCallout">
                <a:avLst>
                  <a:gd name="adj1" fmla="val -97536"/>
                  <a:gd name="adj2" fmla="val 16199"/>
                  <a:gd name="adj3" fmla="val 16667"/>
                </a:avLst>
              </a:prstGeom>
              <a:solidFill>
                <a:srgbClr val="A4E78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5" name="Picture 1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786" y="3071316"/>
                <a:ext cx="718674" cy="752725"/>
              </a:xfrm>
              <a:prstGeom prst="rect">
                <a:avLst/>
              </a:prstGeom>
              <a:solidFill>
                <a:srgbClr val="48EF31"/>
              </a:solidFill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73" name="Picture 2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6310" y="6173024"/>
              <a:ext cx="306803" cy="319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979712" y="2204864"/>
            <a:ext cx="6696744" cy="692965"/>
            <a:chOff x="1979712" y="2204864"/>
            <a:chExt cx="6696744" cy="692965"/>
          </a:xfrm>
        </p:grpSpPr>
        <p:grpSp>
          <p:nvGrpSpPr>
            <p:cNvPr id="34" name="组合 33"/>
            <p:cNvGrpSpPr/>
            <p:nvPr/>
          </p:nvGrpSpPr>
          <p:grpSpPr>
            <a:xfrm>
              <a:off x="1979712" y="2204864"/>
              <a:ext cx="6696744" cy="692965"/>
              <a:chOff x="2095363" y="4767822"/>
              <a:chExt cx="6696744" cy="692965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095363" y="4767822"/>
                <a:ext cx="6696744" cy="692965"/>
                <a:chOff x="2095363" y="4082313"/>
                <a:chExt cx="6696744" cy="692965"/>
              </a:xfrm>
            </p:grpSpPr>
            <p:pic>
              <p:nvPicPr>
                <p:cNvPr id="37" name="Picture 19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13266" y="4082313"/>
                  <a:ext cx="778841" cy="6929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38" name="组合 37"/>
                <p:cNvGrpSpPr/>
                <p:nvPr/>
              </p:nvGrpSpPr>
              <p:grpSpPr>
                <a:xfrm>
                  <a:off x="2095363" y="4183651"/>
                  <a:ext cx="5478280" cy="480235"/>
                  <a:chOff x="2122573" y="5023926"/>
                  <a:chExt cx="6239196" cy="480235"/>
                </a:xfrm>
              </p:grpSpPr>
              <p:sp>
                <p:nvSpPr>
                  <p:cNvPr id="39" name="圆角矩形标注 38"/>
                  <p:cNvSpPr/>
                  <p:nvPr/>
                </p:nvSpPr>
                <p:spPr>
                  <a:xfrm>
                    <a:off x="2122573" y="5023926"/>
                    <a:ext cx="6239196" cy="480235"/>
                  </a:xfrm>
                  <a:prstGeom prst="wedgeRoundRectCallout">
                    <a:avLst>
                      <a:gd name="adj1" fmla="val 57045"/>
                      <a:gd name="adj2" fmla="val 24486"/>
                      <a:gd name="adj3" fmla="val 16667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Rectangle 415"/>
                  <p:cNvSpPr>
                    <a:spLocks noChangeArrowheads="1"/>
                  </p:cNvSpPr>
                  <p:nvPr/>
                </p:nvSpPr>
                <p:spPr bwMode="auto">
                  <a:xfrm>
                    <a:off x="2204583" y="5102031"/>
                    <a:ext cx="5719350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zh-CN" altLang="en-US" sz="2000" b="1" dirty="0"/>
                      <a:t>不会              能不能求一个稳态时刻的值呀！</a:t>
                    </a:r>
                  </a:p>
                </p:txBody>
              </p:sp>
            </p:grpSp>
          </p:grpSp>
          <p:pic>
            <p:nvPicPr>
              <p:cNvPr id="36" name="Picture 31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5923" y="5010050"/>
                <a:ext cx="267290" cy="2463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290" name="Picture 242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2314" y="2472554"/>
              <a:ext cx="246371" cy="246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7" name="Picture 242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205" y="2465464"/>
              <a:ext cx="246371" cy="246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7123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1520" y="188640"/>
            <a:ext cx="5544616" cy="461665"/>
            <a:chOff x="251520" y="188640"/>
            <a:chExt cx="5544616" cy="461665"/>
          </a:xfrm>
        </p:grpSpPr>
        <p:sp>
          <p:nvSpPr>
            <p:cNvPr id="4" name="Rectangle 415"/>
            <p:cNvSpPr>
              <a:spLocks noChangeArrowheads="1"/>
            </p:cNvSpPr>
            <p:nvPr/>
          </p:nvSpPr>
          <p:spPr bwMode="auto">
            <a:xfrm>
              <a:off x="251520" y="188640"/>
              <a:ext cx="554461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考查电容电压            和电感电流           ：</a:t>
              </a: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4034325"/>
                </p:ext>
              </p:extLst>
            </p:nvPr>
          </p:nvGraphicFramePr>
          <p:xfrm>
            <a:off x="2312860" y="200329"/>
            <a:ext cx="674964" cy="449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0" name="Equation" r:id="rId5" imgW="380880" imgH="253800" progId="Equation.DSMT4">
                    <p:embed/>
                  </p:oleObj>
                </mc:Choice>
                <mc:Fallback>
                  <p:oleObj name="Equation" r:id="rId5" imgW="38088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312860" y="200329"/>
                          <a:ext cx="674964" cy="4499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391094"/>
                </p:ext>
              </p:extLst>
            </p:nvPr>
          </p:nvGraphicFramePr>
          <p:xfrm>
            <a:off x="4676775" y="188913"/>
            <a:ext cx="608013" cy="449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1" name="Equation" r:id="rId7" imgW="342720" imgH="253800" progId="Equation.DSMT4">
                    <p:embed/>
                  </p:oleObj>
                </mc:Choice>
                <mc:Fallback>
                  <p:oleObj name="Equation" r:id="rId7" imgW="34272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76775" y="188913"/>
                          <a:ext cx="608013" cy="4492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449683"/>
              </p:ext>
            </p:extLst>
          </p:nvPr>
        </p:nvGraphicFramePr>
        <p:xfrm>
          <a:off x="827584" y="650305"/>
          <a:ext cx="3509957" cy="747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" name="Equation" r:id="rId9" imgW="1854000" imgH="393480" progId="Equation.DSMT4">
                  <p:embed/>
                </p:oleObj>
              </mc:Choice>
              <mc:Fallback>
                <p:oleObj name="Equation" r:id="rId9" imgW="1854000" imgH="393480" progId="Equation.DSMT4">
                  <p:embed/>
                  <p:pic>
                    <p:nvPicPr>
                      <p:cNvPr id="0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650305"/>
                        <a:ext cx="3509957" cy="747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395536" y="1544455"/>
            <a:ext cx="2109539" cy="473258"/>
            <a:chOff x="251520" y="188640"/>
            <a:chExt cx="2109539" cy="473258"/>
          </a:xfrm>
        </p:grpSpPr>
        <p:sp>
          <p:nvSpPr>
            <p:cNvPr id="10" name="Rectangle 415"/>
            <p:cNvSpPr>
              <a:spLocks noChangeArrowheads="1"/>
            </p:cNvSpPr>
            <p:nvPr/>
          </p:nvSpPr>
          <p:spPr bwMode="auto">
            <a:xfrm>
              <a:off x="251520" y="188640"/>
              <a:ext cx="43204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令</a:t>
              </a: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9520305"/>
                </p:ext>
              </p:extLst>
            </p:nvPr>
          </p:nvGraphicFramePr>
          <p:xfrm>
            <a:off x="654497" y="214223"/>
            <a:ext cx="1706562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3" name="Equation" r:id="rId11" imgW="876240" imgH="228600" progId="Equation.DSMT4">
                    <p:embed/>
                  </p:oleObj>
                </mc:Choice>
                <mc:Fallback>
                  <p:oleObj name="Equation" r:id="rId11" imgW="8762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54497" y="214223"/>
                          <a:ext cx="1706562" cy="4476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任意多边形 13"/>
          <p:cNvSpPr/>
          <p:nvPr/>
        </p:nvSpPr>
        <p:spPr>
          <a:xfrm rot="318476">
            <a:off x="2565293" y="1375619"/>
            <a:ext cx="499709" cy="505627"/>
          </a:xfrm>
          <a:custGeom>
            <a:avLst/>
            <a:gdLst>
              <a:gd name="connsiteX0" fmla="*/ 0 w 261257"/>
              <a:gd name="connsiteY0" fmla="*/ 382555 h 382555"/>
              <a:gd name="connsiteX1" fmla="*/ 0 w 261257"/>
              <a:gd name="connsiteY1" fmla="*/ 382555 h 382555"/>
              <a:gd name="connsiteX2" fmla="*/ 111967 w 261257"/>
              <a:gd name="connsiteY2" fmla="*/ 373224 h 382555"/>
              <a:gd name="connsiteX3" fmla="*/ 167951 w 261257"/>
              <a:gd name="connsiteY3" fmla="*/ 345232 h 382555"/>
              <a:gd name="connsiteX4" fmla="*/ 195942 w 261257"/>
              <a:gd name="connsiteY4" fmla="*/ 335902 h 382555"/>
              <a:gd name="connsiteX5" fmla="*/ 242596 w 261257"/>
              <a:gd name="connsiteY5" fmla="*/ 298579 h 382555"/>
              <a:gd name="connsiteX6" fmla="*/ 261257 w 261257"/>
              <a:gd name="connsiteY6" fmla="*/ 251926 h 382555"/>
              <a:gd name="connsiteX7" fmla="*/ 223934 w 261257"/>
              <a:gd name="connsiteY7" fmla="*/ 37322 h 382555"/>
              <a:gd name="connsiteX8" fmla="*/ 195942 w 261257"/>
              <a:gd name="connsiteY8" fmla="*/ 9330 h 382555"/>
              <a:gd name="connsiteX9" fmla="*/ 177281 w 261257"/>
              <a:gd name="connsiteY9" fmla="*/ 0 h 382555"/>
              <a:gd name="connsiteX10" fmla="*/ 177281 w 261257"/>
              <a:gd name="connsiteY10" fmla="*/ 0 h 382555"/>
              <a:gd name="connsiteX11" fmla="*/ 177281 w 261257"/>
              <a:gd name="connsiteY11" fmla="*/ 0 h 38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1257" h="382555">
                <a:moveTo>
                  <a:pt x="0" y="382555"/>
                </a:moveTo>
                <a:lnTo>
                  <a:pt x="0" y="382555"/>
                </a:lnTo>
                <a:cubicBezTo>
                  <a:pt x="37322" y="379445"/>
                  <a:pt x="74844" y="378174"/>
                  <a:pt x="111967" y="373224"/>
                </a:cubicBezTo>
                <a:cubicBezTo>
                  <a:pt x="143952" y="368959"/>
                  <a:pt x="139353" y="359531"/>
                  <a:pt x="167951" y="345232"/>
                </a:cubicBezTo>
                <a:cubicBezTo>
                  <a:pt x="176748" y="340834"/>
                  <a:pt x="186612" y="339012"/>
                  <a:pt x="195942" y="335902"/>
                </a:cubicBezTo>
                <a:cubicBezTo>
                  <a:pt x="207784" y="328007"/>
                  <a:pt x="234415" y="312895"/>
                  <a:pt x="242596" y="298579"/>
                </a:cubicBezTo>
                <a:cubicBezTo>
                  <a:pt x="250906" y="284037"/>
                  <a:pt x="255037" y="267477"/>
                  <a:pt x="261257" y="251926"/>
                </a:cubicBezTo>
                <a:cubicBezTo>
                  <a:pt x="251616" y="155510"/>
                  <a:pt x="275455" y="99147"/>
                  <a:pt x="223934" y="37322"/>
                </a:cubicBezTo>
                <a:cubicBezTo>
                  <a:pt x="215486" y="27185"/>
                  <a:pt x="206246" y="17573"/>
                  <a:pt x="195942" y="9330"/>
                </a:cubicBezTo>
                <a:cubicBezTo>
                  <a:pt x="190511" y="4986"/>
                  <a:pt x="183501" y="3110"/>
                  <a:pt x="177281" y="0"/>
                </a:cubicBezTo>
                <a:lnTo>
                  <a:pt x="177281" y="0"/>
                </a:lnTo>
                <a:lnTo>
                  <a:pt x="177281" y="0"/>
                </a:ln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238574"/>
              </p:ext>
            </p:extLst>
          </p:nvPr>
        </p:nvGraphicFramePr>
        <p:xfrm>
          <a:off x="1835150" y="1916832"/>
          <a:ext cx="394335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" name="Equation" r:id="rId13" imgW="2082600" imgH="393480" progId="Equation.DSMT4">
                  <p:embed/>
                </p:oleObj>
              </mc:Choice>
              <mc:Fallback>
                <p:oleObj name="Equation" r:id="rId13" imgW="20826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916832"/>
                        <a:ext cx="394335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任意多边形 18"/>
          <p:cNvSpPr/>
          <p:nvPr/>
        </p:nvSpPr>
        <p:spPr>
          <a:xfrm>
            <a:off x="4067944" y="1700808"/>
            <a:ext cx="1707502" cy="942392"/>
          </a:xfrm>
          <a:custGeom>
            <a:avLst/>
            <a:gdLst>
              <a:gd name="connsiteX0" fmla="*/ 1119674 w 1707502"/>
              <a:gd name="connsiteY0" fmla="*/ 849086 h 942392"/>
              <a:gd name="connsiteX1" fmla="*/ 1119674 w 1707502"/>
              <a:gd name="connsiteY1" fmla="*/ 849086 h 942392"/>
              <a:gd name="connsiteX2" fmla="*/ 970384 w 1707502"/>
              <a:gd name="connsiteY2" fmla="*/ 914400 h 942392"/>
              <a:gd name="connsiteX3" fmla="*/ 923731 w 1707502"/>
              <a:gd name="connsiteY3" fmla="*/ 933061 h 942392"/>
              <a:gd name="connsiteX4" fmla="*/ 821094 w 1707502"/>
              <a:gd name="connsiteY4" fmla="*/ 942392 h 942392"/>
              <a:gd name="connsiteX5" fmla="*/ 233266 w 1707502"/>
              <a:gd name="connsiteY5" fmla="*/ 933061 h 942392"/>
              <a:gd name="connsiteX6" fmla="*/ 186613 w 1707502"/>
              <a:gd name="connsiteY6" fmla="*/ 923731 h 942392"/>
              <a:gd name="connsiteX7" fmla="*/ 158621 w 1707502"/>
              <a:gd name="connsiteY7" fmla="*/ 914400 h 942392"/>
              <a:gd name="connsiteX8" fmla="*/ 111968 w 1707502"/>
              <a:gd name="connsiteY8" fmla="*/ 867747 h 942392"/>
              <a:gd name="connsiteX9" fmla="*/ 102637 w 1707502"/>
              <a:gd name="connsiteY9" fmla="*/ 830424 h 942392"/>
              <a:gd name="connsiteX10" fmla="*/ 65315 w 1707502"/>
              <a:gd name="connsiteY10" fmla="*/ 765110 h 942392"/>
              <a:gd name="connsiteX11" fmla="*/ 46653 w 1707502"/>
              <a:gd name="connsiteY11" fmla="*/ 727788 h 942392"/>
              <a:gd name="connsiteX12" fmla="*/ 37323 w 1707502"/>
              <a:gd name="connsiteY12" fmla="*/ 690465 h 942392"/>
              <a:gd name="connsiteX13" fmla="*/ 18662 w 1707502"/>
              <a:gd name="connsiteY13" fmla="*/ 662473 h 942392"/>
              <a:gd name="connsiteX14" fmla="*/ 9331 w 1707502"/>
              <a:gd name="connsiteY14" fmla="*/ 634482 h 942392"/>
              <a:gd name="connsiteX15" fmla="*/ 0 w 1707502"/>
              <a:gd name="connsiteY15" fmla="*/ 494522 h 942392"/>
              <a:gd name="connsiteX16" fmla="*/ 9331 w 1707502"/>
              <a:gd name="connsiteY16" fmla="*/ 242596 h 942392"/>
              <a:gd name="connsiteX17" fmla="*/ 18662 w 1707502"/>
              <a:gd name="connsiteY17" fmla="*/ 214604 h 942392"/>
              <a:gd name="connsiteX18" fmla="*/ 46653 w 1707502"/>
              <a:gd name="connsiteY18" fmla="*/ 177282 h 942392"/>
              <a:gd name="connsiteX19" fmla="*/ 83976 w 1707502"/>
              <a:gd name="connsiteY19" fmla="*/ 121298 h 942392"/>
              <a:gd name="connsiteX20" fmla="*/ 102637 w 1707502"/>
              <a:gd name="connsiteY20" fmla="*/ 93306 h 942392"/>
              <a:gd name="connsiteX21" fmla="*/ 149290 w 1707502"/>
              <a:gd name="connsiteY21" fmla="*/ 74645 h 942392"/>
              <a:gd name="connsiteX22" fmla="*/ 177282 w 1707502"/>
              <a:gd name="connsiteY22" fmla="*/ 55984 h 942392"/>
              <a:gd name="connsiteX23" fmla="*/ 233266 w 1707502"/>
              <a:gd name="connsiteY23" fmla="*/ 37322 h 942392"/>
              <a:gd name="connsiteX24" fmla="*/ 261257 w 1707502"/>
              <a:gd name="connsiteY24" fmla="*/ 27992 h 942392"/>
              <a:gd name="connsiteX25" fmla="*/ 373225 w 1707502"/>
              <a:gd name="connsiteY25" fmla="*/ 0 h 942392"/>
              <a:gd name="connsiteX26" fmla="*/ 699796 w 1707502"/>
              <a:gd name="connsiteY26" fmla="*/ 18661 h 942392"/>
              <a:gd name="connsiteX27" fmla="*/ 755780 w 1707502"/>
              <a:gd name="connsiteY27" fmla="*/ 27992 h 942392"/>
              <a:gd name="connsiteX28" fmla="*/ 793102 w 1707502"/>
              <a:gd name="connsiteY28" fmla="*/ 46653 h 942392"/>
              <a:gd name="connsiteX29" fmla="*/ 886408 w 1707502"/>
              <a:gd name="connsiteY29" fmla="*/ 74645 h 942392"/>
              <a:gd name="connsiteX30" fmla="*/ 933062 w 1707502"/>
              <a:gd name="connsiteY30" fmla="*/ 102637 h 942392"/>
              <a:gd name="connsiteX31" fmla="*/ 1073021 w 1707502"/>
              <a:gd name="connsiteY31" fmla="*/ 130629 h 942392"/>
              <a:gd name="connsiteX32" fmla="*/ 1119674 w 1707502"/>
              <a:gd name="connsiteY32" fmla="*/ 158620 h 942392"/>
              <a:gd name="connsiteX33" fmla="*/ 1147666 w 1707502"/>
              <a:gd name="connsiteY33" fmla="*/ 177282 h 942392"/>
              <a:gd name="connsiteX34" fmla="*/ 1175657 w 1707502"/>
              <a:gd name="connsiteY34" fmla="*/ 186612 h 942392"/>
              <a:gd name="connsiteX35" fmla="*/ 1250302 w 1707502"/>
              <a:gd name="connsiteY35" fmla="*/ 233265 h 942392"/>
              <a:gd name="connsiteX36" fmla="*/ 1268964 w 1707502"/>
              <a:gd name="connsiteY36" fmla="*/ 251927 h 942392"/>
              <a:gd name="connsiteX37" fmla="*/ 1296955 w 1707502"/>
              <a:gd name="connsiteY37" fmla="*/ 261257 h 942392"/>
              <a:gd name="connsiteX38" fmla="*/ 1324947 w 1707502"/>
              <a:gd name="connsiteY38" fmla="*/ 279918 h 942392"/>
              <a:gd name="connsiteX39" fmla="*/ 1343608 w 1707502"/>
              <a:gd name="connsiteY39" fmla="*/ 298580 h 942392"/>
              <a:gd name="connsiteX40" fmla="*/ 1390262 w 1707502"/>
              <a:gd name="connsiteY40" fmla="*/ 317241 h 942392"/>
              <a:gd name="connsiteX41" fmla="*/ 1418253 w 1707502"/>
              <a:gd name="connsiteY41" fmla="*/ 354563 h 942392"/>
              <a:gd name="connsiteX42" fmla="*/ 1455576 w 1707502"/>
              <a:gd name="connsiteY42" fmla="*/ 373224 h 942392"/>
              <a:gd name="connsiteX43" fmla="*/ 1483568 w 1707502"/>
              <a:gd name="connsiteY43" fmla="*/ 391886 h 942392"/>
              <a:gd name="connsiteX44" fmla="*/ 1558213 w 1707502"/>
              <a:gd name="connsiteY44" fmla="*/ 438539 h 942392"/>
              <a:gd name="connsiteX45" fmla="*/ 1586204 w 1707502"/>
              <a:gd name="connsiteY45" fmla="*/ 475861 h 942392"/>
              <a:gd name="connsiteX46" fmla="*/ 1623527 w 1707502"/>
              <a:gd name="connsiteY46" fmla="*/ 494522 h 942392"/>
              <a:gd name="connsiteX47" fmla="*/ 1651519 w 1707502"/>
              <a:gd name="connsiteY47" fmla="*/ 513184 h 942392"/>
              <a:gd name="connsiteX48" fmla="*/ 1614196 w 1707502"/>
              <a:gd name="connsiteY48" fmla="*/ 662473 h 942392"/>
              <a:gd name="connsiteX49" fmla="*/ 1595535 w 1707502"/>
              <a:gd name="connsiteY49" fmla="*/ 690465 h 942392"/>
              <a:gd name="connsiteX50" fmla="*/ 1539551 w 1707502"/>
              <a:gd name="connsiteY50" fmla="*/ 709127 h 942392"/>
              <a:gd name="connsiteX51" fmla="*/ 1511559 w 1707502"/>
              <a:gd name="connsiteY51" fmla="*/ 718457 h 942392"/>
              <a:gd name="connsiteX52" fmla="*/ 1455576 w 1707502"/>
              <a:gd name="connsiteY52" fmla="*/ 746449 h 942392"/>
              <a:gd name="connsiteX53" fmla="*/ 1418253 w 1707502"/>
              <a:gd name="connsiteY53" fmla="*/ 765110 h 942392"/>
              <a:gd name="connsiteX54" fmla="*/ 1371600 w 1707502"/>
              <a:gd name="connsiteY54" fmla="*/ 774441 h 942392"/>
              <a:gd name="connsiteX55" fmla="*/ 1278294 w 1707502"/>
              <a:gd name="connsiteY55" fmla="*/ 802433 h 942392"/>
              <a:gd name="connsiteX56" fmla="*/ 1250302 w 1707502"/>
              <a:gd name="connsiteY56" fmla="*/ 811763 h 942392"/>
              <a:gd name="connsiteX57" fmla="*/ 1212980 w 1707502"/>
              <a:gd name="connsiteY57" fmla="*/ 821094 h 942392"/>
              <a:gd name="connsiteX58" fmla="*/ 1166327 w 1707502"/>
              <a:gd name="connsiteY58" fmla="*/ 839755 h 942392"/>
              <a:gd name="connsiteX59" fmla="*/ 1073021 w 1707502"/>
              <a:gd name="connsiteY59" fmla="*/ 858416 h 942392"/>
              <a:gd name="connsiteX60" fmla="*/ 1184988 w 1707502"/>
              <a:gd name="connsiteY60" fmla="*/ 895739 h 942392"/>
              <a:gd name="connsiteX61" fmla="*/ 1268964 w 1707502"/>
              <a:gd name="connsiteY61" fmla="*/ 914400 h 942392"/>
              <a:gd name="connsiteX62" fmla="*/ 1352939 w 1707502"/>
              <a:gd name="connsiteY62" fmla="*/ 933061 h 942392"/>
              <a:gd name="connsiteX63" fmla="*/ 1707502 w 1707502"/>
              <a:gd name="connsiteY63" fmla="*/ 933061 h 942392"/>
              <a:gd name="connsiteX64" fmla="*/ 1707502 w 1707502"/>
              <a:gd name="connsiteY64" fmla="*/ 933061 h 9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07502" h="942392">
                <a:moveTo>
                  <a:pt x="1119674" y="849086"/>
                </a:moveTo>
                <a:lnTo>
                  <a:pt x="1119674" y="849086"/>
                </a:lnTo>
                <a:cubicBezTo>
                  <a:pt x="869654" y="974094"/>
                  <a:pt x="1087088" y="875498"/>
                  <a:pt x="970384" y="914400"/>
                </a:cubicBezTo>
                <a:cubicBezTo>
                  <a:pt x="954495" y="919697"/>
                  <a:pt x="940193" y="929974"/>
                  <a:pt x="923731" y="933061"/>
                </a:cubicBezTo>
                <a:cubicBezTo>
                  <a:pt x="889966" y="939392"/>
                  <a:pt x="855306" y="939282"/>
                  <a:pt x="821094" y="942392"/>
                </a:cubicBezTo>
                <a:lnTo>
                  <a:pt x="233266" y="933061"/>
                </a:lnTo>
                <a:cubicBezTo>
                  <a:pt x="217414" y="932595"/>
                  <a:pt x="201998" y="927577"/>
                  <a:pt x="186613" y="923731"/>
                </a:cubicBezTo>
                <a:cubicBezTo>
                  <a:pt x="177071" y="921346"/>
                  <a:pt x="167952" y="917510"/>
                  <a:pt x="158621" y="914400"/>
                </a:cubicBezTo>
                <a:cubicBezTo>
                  <a:pt x="143070" y="898849"/>
                  <a:pt x="117302" y="889083"/>
                  <a:pt x="111968" y="867747"/>
                </a:cubicBezTo>
                <a:cubicBezTo>
                  <a:pt x="108858" y="855306"/>
                  <a:pt x="107140" y="842431"/>
                  <a:pt x="102637" y="830424"/>
                </a:cubicBezTo>
                <a:cubicBezTo>
                  <a:pt x="87259" y="789417"/>
                  <a:pt x="85001" y="799560"/>
                  <a:pt x="65315" y="765110"/>
                </a:cubicBezTo>
                <a:cubicBezTo>
                  <a:pt x="58414" y="753033"/>
                  <a:pt x="52874" y="740229"/>
                  <a:pt x="46653" y="727788"/>
                </a:cubicBezTo>
                <a:cubicBezTo>
                  <a:pt x="43543" y="715347"/>
                  <a:pt x="42374" y="702252"/>
                  <a:pt x="37323" y="690465"/>
                </a:cubicBezTo>
                <a:cubicBezTo>
                  <a:pt x="32906" y="680158"/>
                  <a:pt x="23677" y="672503"/>
                  <a:pt x="18662" y="662473"/>
                </a:cubicBezTo>
                <a:cubicBezTo>
                  <a:pt x="14264" y="653676"/>
                  <a:pt x="12441" y="643812"/>
                  <a:pt x="9331" y="634482"/>
                </a:cubicBezTo>
                <a:cubicBezTo>
                  <a:pt x="6221" y="587829"/>
                  <a:pt x="0" y="541279"/>
                  <a:pt x="0" y="494522"/>
                </a:cubicBezTo>
                <a:cubicBezTo>
                  <a:pt x="0" y="410489"/>
                  <a:pt x="3741" y="326443"/>
                  <a:pt x="9331" y="242596"/>
                </a:cubicBezTo>
                <a:cubicBezTo>
                  <a:pt x="9985" y="232782"/>
                  <a:pt x="13782" y="223144"/>
                  <a:pt x="18662" y="214604"/>
                </a:cubicBezTo>
                <a:cubicBezTo>
                  <a:pt x="26377" y="201102"/>
                  <a:pt x="37323" y="189723"/>
                  <a:pt x="46653" y="177282"/>
                </a:cubicBezTo>
                <a:cubicBezTo>
                  <a:pt x="63051" y="128088"/>
                  <a:pt x="45146" y="167894"/>
                  <a:pt x="83976" y="121298"/>
                </a:cubicBezTo>
                <a:cubicBezTo>
                  <a:pt x="91155" y="112683"/>
                  <a:pt x="93512" y="99824"/>
                  <a:pt x="102637" y="93306"/>
                </a:cubicBezTo>
                <a:cubicBezTo>
                  <a:pt x="116266" y="83571"/>
                  <a:pt x="134309" y="82135"/>
                  <a:pt x="149290" y="74645"/>
                </a:cubicBezTo>
                <a:cubicBezTo>
                  <a:pt x="159320" y="69630"/>
                  <a:pt x="167035" y="60538"/>
                  <a:pt x="177282" y="55984"/>
                </a:cubicBezTo>
                <a:cubicBezTo>
                  <a:pt x="195257" y="47995"/>
                  <a:pt x="214605" y="43543"/>
                  <a:pt x="233266" y="37322"/>
                </a:cubicBezTo>
                <a:cubicBezTo>
                  <a:pt x="242596" y="34212"/>
                  <a:pt x="251716" y="30377"/>
                  <a:pt x="261257" y="27992"/>
                </a:cubicBezTo>
                <a:lnTo>
                  <a:pt x="373225" y="0"/>
                </a:lnTo>
                <a:lnTo>
                  <a:pt x="699796" y="18661"/>
                </a:lnTo>
                <a:cubicBezTo>
                  <a:pt x="718664" y="20042"/>
                  <a:pt x="737659" y="22556"/>
                  <a:pt x="755780" y="27992"/>
                </a:cubicBezTo>
                <a:cubicBezTo>
                  <a:pt x="769102" y="31989"/>
                  <a:pt x="780079" y="41769"/>
                  <a:pt x="793102" y="46653"/>
                </a:cubicBezTo>
                <a:cubicBezTo>
                  <a:pt x="870443" y="75656"/>
                  <a:pt x="786147" y="29072"/>
                  <a:pt x="886408" y="74645"/>
                </a:cubicBezTo>
                <a:cubicBezTo>
                  <a:pt x="902918" y="82150"/>
                  <a:pt x="916321" y="95662"/>
                  <a:pt x="933062" y="102637"/>
                </a:cubicBezTo>
                <a:cubicBezTo>
                  <a:pt x="982336" y="123168"/>
                  <a:pt x="1020373" y="124048"/>
                  <a:pt x="1073021" y="130629"/>
                </a:cubicBezTo>
                <a:cubicBezTo>
                  <a:pt x="1088572" y="139959"/>
                  <a:pt x="1104295" y="149008"/>
                  <a:pt x="1119674" y="158620"/>
                </a:cubicBezTo>
                <a:cubicBezTo>
                  <a:pt x="1129184" y="164563"/>
                  <a:pt x="1137636" y="172267"/>
                  <a:pt x="1147666" y="177282"/>
                </a:cubicBezTo>
                <a:cubicBezTo>
                  <a:pt x="1156463" y="181680"/>
                  <a:pt x="1166327" y="183502"/>
                  <a:pt x="1175657" y="186612"/>
                </a:cubicBezTo>
                <a:cubicBezTo>
                  <a:pt x="1259363" y="270318"/>
                  <a:pt x="1168714" y="192471"/>
                  <a:pt x="1250302" y="233265"/>
                </a:cubicBezTo>
                <a:cubicBezTo>
                  <a:pt x="1258171" y="237199"/>
                  <a:pt x="1261420" y="247401"/>
                  <a:pt x="1268964" y="251927"/>
                </a:cubicBezTo>
                <a:cubicBezTo>
                  <a:pt x="1277397" y="256987"/>
                  <a:pt x="1287625" y="258147"/>
                  <a:pt x="1296955" y="261257"/>
                </a:cubicBezTo>
                <a:cubicBezTo>
                  <a:pt x="1306286" y="267477"/>
                  <a:pt x="1316190" y="272913"/>
                  <a:pt x="1324947" y="279918"/>
                </a:cubicBezTo>
                <a:cubicBezTo>
                  <a:pt x="1331816" y="285414"/>
                  <a:pt x="1335970" y="294215"/>
                  <a:pt x="1343608" y="298580"/>
                </a:cubicBezTo>
                <a:cubicBezTo>
                  <a:pt x="1358150" y="306890"/>
                  <a:pt x="1374711" y="311021"/>
                  <a:pt x="1390262" y="317241"/>
                </a:cubicBezTo>
                <a:cubicBezTo>
                  <a:pt x="1399592" y="329682"/>
                  <a:pt x="1406446" y="344443"/>
                  <a:pt x="1418253" y="354563"/>
                </a:cubicBezTo>
                <a:cubicBezTo>
                  <a:pt x="1428814" y="363615"/>
                  <a:pt x="1443499" y="366323"/>
                  <a:pt x="1455576" y="373224"/>
                </a:cubicBezTo>
                <a:cubicBezTo>
                  <a:pt x="1465313" y="378788"/>
                  <a:pt x="1474597" y="385157"/>
                  <a:pt x="1483568" y="391886"/>
                </a:cubicBezTo>
                <a:cubicBezTo>
                  <a:pt x="1544420" y="437525"/>
                  <a:pt x="1508109" y="421837"/>
                  <a:pt x="1558213" y="438539"/>
                </a:cubicBezTo>
                <a:cubicBezTo>
                  <a:pt x="1567543" y="450980"/>
                  <a:pt x="1574397" y="465741"/>
                  <a:pt x="1586204" y="475861"/>
                </a:cubicBezTo>
                <a:cubicBezTo>
                  <a:pt x="1596765" y="484913"/>
                  <a:pt x="1611450" y="487621"/>
                  <a:pt x="1623527" y="494522"/>
                </a:cubicBezTo>
                <a:cubicBezTo>
                  <a:pt x="1633264" y="500086"/>
                  <a:pt x="1642188" y="506963"/>
                  <a:pt x="1651519" y="513184"/>
                </a:cubicBezTo>
                <a:cubicBezTo>
                  <a:pt x="1638224" y="686015"/>
                  <a:pt x="1671824" y="593320"/>
                  <a:pt x="1614196" y="662473"/>
                </a:cubicBezTo>
                <a:cubicBezTo>
                  <a:pt x="1607017" y="671088"/>
                  <a:pt x="1605044" y="684522"/>
                  <a:pt x="1595535" y="690465"/>
                </a:cubicBezTo>
                <a:cubicBezTo>
                  <a:pt x="1578854" y="700891"/>
                  <a:pt x="1558212" y="702907"/>
                  <a:pt x="1539551" y="709127"/>
                </a:cubicBezTo>
                <a:lnTo>
                  <a:pt x="1511559" y="718457"/>
                </a:lnTo>
                <a:cubicBezTo>
                  <a:pt x="1457771" y="754317"/>
                  <a:pt x="1509655" y="723272"/>
                  <a:pt x="1455576" y="746449"/>
                </a:cubicBezTo>
                <a:cubicBezTo>
                  <a:pt x="1442791" y="751928"/>
                  <a:pt x="1431449" y="760711"/>
                  <a:pt x="1418253" y="765110"/>
                </a:cubicBezTo>
                <a:cubicBezTo>
                  <a:pt x="1403208" y="770125"/>
                  <a:pt x="1387151" y="771331"/>
                  <a:pt x="1371600" y="774441"/>
                </a:cubicBezTo>
                <a:cubicBezTo>
                  <a:pt x="1307109" y="806686"/>
                  <a:pt x="1361936" y="783846"/>
                  <a:pt x="1278294" y="802433"/>
                </a:cubicBezTo>
                <a:cubicBezTo>
                  <a:pt x="1268693" y="804567"/>
                  <a:pt x="1259759" y="809061"/>
                  <a:pt x="1250302" y="811763"/>
                </a:cubicBezTo>
                <a:cubicBezTo>
                  <a:pt x="1237972" y="815286"/>
                  <a:pt x="1225146" y="817039"/>
                  <a:pt x="1212980" y="821094"/>
                </a:cubicBezTo>
                <a:cubicBezTo>
                  <a:pt x="1197091" y="826391"/>
                  <a:pt x="1182216" y="834459"/>
                  <a:pt x="1166327" y="839755"/>
                </a:cubicBezTo>
                <a:cubicBezTo>
                  <a:pt x="1138485" y="849036"/>
                  <a:pt x="1100591" y="853821"/>
                  <a:pt x="1073021" y="858416"/>
                </a:cubicBezTo>
                <a:cubicBezTo>
                  <a:pt x="1133105" y="903480"/>
                  <a:pt x="1090555" y="881211"/>
                  <a:pt x="1184988" y="895739"/>
                </a:cubicBezTo>
                <a:cubicBezTo>
                  <a:pt x="1224989" y="901893"/>
                  <a:pt x="1231803" y="905824"/>
                  <a:pt x="1268964" y="914400"/>
                </a:cubicBezTo>
                <a:cubicBezTo>
                  <a:pt x="1296904" y="920848"/>
                  <a:pt x="1324290" y="931842"/>
                  <a:pt x="1352939" y="933061"/>
                </a:cubicBezTo>
                <a:cubicBezTo>
                  <a:pt x="1471020" y="938086"/>
                  <a:pt x="1589314" y="933061"/>
                  <a:pt x="1707502" y="933061"/>
                </a:cubicBezTo>
                <a:lnTo>
                  <a:pt x="1707502" y="933061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415"/>
          <p:cNvSpPr>
            <a:spLocks noChangeArrowheads="1"/>
          </p:cNvSpPr>
          <p:nvPr/>
        </p:nvSpPr>
        <p:spPr bwMode="auto">
          <a:xfrm>
            <a:off x="5796136" y="2420888"/>
            <a:ext cx="2124236" cy="461665"/>
          </a:xfrm>
          <a:prstGeom prst="rect">
            <a:avLst/>
          </a:prstGeom>
          <a:solidFill>
            <a:srgbClr val="00B0F0"/>
          </a:solidFill>
          <a:ln/>
          <a:ex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等于</a:t>
            </a:r>
            <a:r>
              <a:rPr lang="en-US" altLang="zh-CN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就好了！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51520" y="3539917"/>
            <a:ext cx="2897495" cy="931032"/>
            <a:chOff x="666393" y="2930016"/>
            <a:chExt cx="2897495" cy="931032"/>
          </a:xfrm>
        </p:grpSpPr>
        <p:sp>
          <p:nvSpPr>
            <p:cNvPr id="22" name="Rectangle 415"/>
            <p:cNvSpPr>
              <a:spLocks noChangeArrowheads="1"/>
            </p:cNvSpPr>
            <p:nvPr/>
          </p:nvSpPr>
          <p:spPr bwMode="auto">
            <a:xfrm>
              <a:off x="666393" y="3140968"/>
              <a:ext cx="275348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除了两种特殊情况</a:t>
              </a: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3275856" y="2930016"/>
              <a:ext cx="288032" cy="931032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Rectangle 415"/>
          <p:cNvSpPr>
            <a:spLocks noChangeArrowheads="1"/>
          </p:cNvSpPr>
          <p:nvPr/>
        </p:nvSpPr>
        <p:spPr bwMode="auto">
          <a:xfrm>
            <a:off x="3149015" y="3212976"/>
            <a:ext cx="4297275" cy="830997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/>
              <a:t>电源为有限值，但电路中存在</a:t>
            </a:r>
            <a:r>
              <a:rPr lang="en-US" altLang="zh-CN" sz="2400" b="1" dirty="0"/>
              <a:t>C-E</a:t>
            </a:r>
            <a:r>
              <a:rPr lang="zh-CN" altLang="en-US" sz="2400" b="1" dirty="0"/>
              <a:t>回路或</a:t>
            </a:r>
            <a:r>
              <a:rPr lang="en-US" altLang="zh-CN" sz="2400" b="1" dirty="0"/>
              <a:t>L-I</a:t>
            </a:r>
            <a:r>
              <a:rPr lang="zh-CN" altLang="en-US" sz="2400" b="1" dirty="0"/>
              <a:t>割集</a:t>
            </a:r>
          </a:p>
        </p:txBody>
      </p:sp>
      <p:sp>
        <p:nvSpPr>
          <p:cNvPr id="26" name="Rectangle 415"/>
          <p:cNvSpPr>
            <a:spLocks noChangeArrowheads="1"/>
          </p:cNvSpPr>
          <p:nvPr/>
        </p:nvSpPr>
        <p:spPr bwMode="auto">
          <a:xfrm>
            <a:off x="3149015" y="4191200"/>
            <a:ext cx="2148637" cy="461665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/>
              <a:t>电源为无穷大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876256" y="4125989"/>
            <a:ext cx="2019240" cy="671163"/>
            <a:chOff x="7524328" y="4182917"/>
            <a:chExt cx="2019240" cy="671163"/>
          </a:xfrm>
        </p:grpSpPr>
        <p:sp>
          <p:nvSpPr>
            <p:cNvPr id="27" name="圆角矩形标注 26"/>
            <p:cNvSpPr/>
            <p:nvPr/>
          </p:nvSpPr>
          <p:spPr>
            <a:xfrm>
              <a:off x="7596336" y="4182917"/>
              <a:ext cx="1800200" cy="671163"/>
            </a:xfrm>
            <a:prstGeom prst="wedgeRoundRectCallout">
              <a:avLst>
                <a:gd name="adj1" fmla="val -127026"/>
                <a:gd name="adj2" fmla="val -109352"/>
                <a:gd name="adj3" fmla="val 16667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Rectangle 415"/>
            <p:cNvSpPr>
              <a:spLocks noChangeArrowheads="1"/>
            </p:cNvSpPr>
            <p:nvPr/>
          </p:nvSpPr>
          <p:spPr bwMode="auto">
            <a:xfrm>
              <a:off x="7524328" y="4293096"/>
              <a:ext cx="201924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我们不学哦！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771800" y="4936948"/>
            <a:ext cx="2160240" cy="652292"/>
            <a:chOff x="2771800" y="4936948"/>
            <a:chExt cx="2160240" cy="65229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2771800" y="4936948"/>
              <a:ext cx="2160240" cy="6522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0" name="对象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2776172"/>
                </p:ext>
              </p:extLst>
            </p:nvPr>
          </p:nvGraphicFramePr>
          <p:xfrm>
            <a:off x="2815147" y="5061622"/>
            <a:ext cx="2066925" cy="481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5" name="Equation" r:id="rId15" imgW="1091880" imgH="253800" progId="Equation.DSMT4">
                    <p:embed/>
                  </p:oleObj>
                </mc:Choice>
                <mc:Fallback>
                  <p:oleObj name="Equation" r:id="rId15" imgW="10918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5147" y="5061622"/>
                          <a:ext cx="2066925" cy="481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Rectangle 415"/>
          <p:cNvSpPr>
            <a:spLocks noChangeArrowheads="1"/>
          </p:cNvSpPr>
          <p:nvPr/>
        </p:nvSpPr>
        <p:spPr bwMode="auto">
          <a:xfrm>
            <a:off x="827584" y="5824919"/>
            <a:ext cx="15841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/>
              <a:t>同理可得：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771800" y="5733256"/>
            <a:ext cx="2160240" cy="652292"/>
            <a:chOff x="2771800" y="5733256"/>
            <a:chExt cx="2160240" cy="652292"/>
          </a:xfrm>
        </p:grpSpPr>
        <p:sp>
          <p:nvSpPr>
            <p:cNvPr id="44" name="矩形 43"/>
            <p:cNvSpPr/>
            <p:nvPr/>
          </p:nvSpPr>
          <p:spPr>
            <a:xfrm>
              <a:off x="2771800" y="5733256"/>
              <a:ext cx="2160240" cy="65229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2" name="对象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6687675"/>
                </p:ext>
              </p:extLst>
            </p:nvPr>
          </p:nvGraphicFramePr>
          <p:xfrm>
            <a:off x="2882900" y="5805488"/>
            <a:ext cx="1924050" cy="481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6" name="Equation" r:id="rId17" imgW="1015920" imgH="253800" progId="Equation.DSMT4">
                    <p:embed/>
                  </p:oleObj>
                </mc:Choice>
                <mc:Fallback>
                  <p:oleObj name="Equation" r:id="rId17" imgW="101592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2900" y="5805488"/>
                          <a:ext cx="1924050" cy="4810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组合 40"/>
          <p:cNvGrpSpPr/>
          <p:nvPr/>
        </p:nvGrpSpPr>
        <p:grpSpPr>
          <a:xfrm>
            <a:off x="4932040" y="5301208"/>
            <a:ext cx="648072" cy="792088"/>
            <a:chOff x="4932040" y="5301208"/>
            <a:chExt cx="648072" cy="792088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4932040" y="5301208"/>
              <a:ext cx="648072" cy="432048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4932040" y="5733256"/>
              <a:ext cx="648072" cy="360040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5"/>
          <p:cNvSpPr>
            <a:spLocks noChangeArrowheads="1"/>
          </p:cNvSpPr>
          <p:nvPr/>
        </p:nvSpPr>
        <p:spPr bwMode="auto">
          <a:xfrm>
            <a:off x="5724128" y="5502423"/>
            <a:ext cx="144016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x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换路定则</a:t>
            </a: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0602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0" grpId="0" animBg="1"/>
      <p:bldP spid="24" grpId="0" animBg="1"/>
      <p:bldP spid="26" grpId="0" animBg="1"/>
      <p:bldP spid="31" grpId="0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512" y="549400"/>
            <a:ext cx="1455613" cy="461516"/>
            <a:chOff x="2257425" y="189359"/>
            <a:chExt cx="1455613" cy="461516"/>
          </a:xfrm>
        </p:grpSpPr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5831043"/>
                </p:ext>
              </p:extLst>
            </p:nvPr>
          </p:nvGraphicFramePr>
          <p:xfrm>
            <a:off x="2257425" y="200025"/>
            <a:ext cx="787400" cy="450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77" name="Equation" r:id="rId5" imgW="444240" imgH="253800" progId="Equation.DSMT4">
                    <p:embed/>
                  </p:oleObj>
                </mc:Choice>
                <mc:Fallback>
                  <p:oleObj name="Equation" r:id="rId5" imgW="4442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57425" y="200025"/>
                          <a:ext cx="787400" cy="450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3753899"/>
                </p:ext>
              </p:extLst>
            </p:nvPr>
          </p:nvGraphicFramePr>
          <p:xfrm>
            <a:off x="3016126" y="189359"/>
            <a:ext cx="696912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78" name="Equation" r:id="rId7" imgW="393480" imgH="253800" progId="Equation.DSMT4">
                    <p:embed/>
                  </p:oleObj>
                </mc:Choice>
                <mc:Fallback>
                  <p:oleObj name="Equation" r:id="rId7" imgW="39348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016126" y="189359"/>
                          <a:ext cx="696912" cy="4492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Rectangle 415"/>
          <p:cNvSpPr>
            <a:spLocks noChangeArrowheads="1"/>
          </p:cNvSpPr>
          <p:nvPr/>
        </p:nvSpPr>
        <p:spPr bwMode="auto">
          <a:xfrm>
            <a:off x="1619672" y="548681"/>
            <a:ext cx="13681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/>
              <a:t>状态量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58212" y="1844825"/>
            <a:ext cx="8302220" cy="461665"/>
            <a:chOff x="323527" y="1052736"/>
            <a:chExt cx="8302220" cy="461665"/>
          </a:xfrm>
        </p:grpSpPr>
        <p:sp>
          <p:nvSpPr>
            <p:cNvPr id="9" name="Rectangle 415"/>
            <p:cNvSpPr>
              <a:spLocks noChangeArrowheads="1"/>
            </p:cNvSpPr>
            <p:nvPr/>
          </p:nvSpPr>
          <p:spPr bwMode="auto">
            <a:xfrm>
              <a:off x="323527" y="1052736"/>
              <a:ext cx="830222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状态量       时刻值（起始值）的求法</a:t>
              </a:r>
              <a:r>
                <a:rPr lang="zh-CN" altLang="en-US" sz="2400" b="1" dirty="0">
                  <a:solidFill>
                    <a:srgbClr val="000000"/>
                  </a:solidFill>
                  <a:sym typeface="Wingdings" pitchFamily="2" charset="2"/>
                </a:rPr>
                <a:t>（只讨论</a:t>
              </a:r>
              <a:r>
                <a:rPr lang="zh-CN" altLang="en-US" sz="2400" b="1" dirty="0">
                  <a:solidFill>
                    <a:srgbClr val="FF0000"/>
                  </a:solidFill>
                  <a:sym typeface="Wingdings" pitchFamily="2" charset="2"/>
                </a:rPr>
                <a:t>直流</a:t>
              </a:r>
              <a:r>
                <a:rPr lang="zh-CN" altLang="en-US" sz="2400" b="1" dirty="0">
                  <a:solidFill>
                    <a:srgbClr val="000000"/>
                  </a:solidFill>
                  <a:sym typeface="Wingdings" pitchFamily="2" charset="2"/>
                </a:rPr>
                <a:t>激励下）：</a:t>
              </a:r>
              <a:r>
                <a:rPr lang="zh-CN" altLang="en-US" sz="2400" b="1" dirty="0"/>
                <a:t>  </a:t>
              </a:r>
            </a:p>
          </p:txBody>
        </p:sp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3220873"/>
                </p:ext>
              </p:extLst>
            </p:nvPr>
          </p:nvGraphicFramePr>
          <p:xfrm>
            <a:off x="1429172" y="1104922"/>
            <a:ext cx="381000" cy="404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79" name="Equation" r:id="rId9" imgW="215640" imgH="228600" progId="Equation.DSMT4">
                    <p:embed/>
                  </p:oleObj>
                </mc:Choice>
                <mc:Fallback>
                  <p:oleObj name="Equation" r:id="rId9" imgW="2156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429172" y="1104922"/>
                          <a:ext cx="381000" cy="404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组合 1"/>
          <p:cNvGrpSpPr/>
          <p:nvPr/>
        </p:nvGrpSpPr>
        <p:grpSpPr>
          <a:xfrm>
            <a:off x="158213" y="1194925"/>
            <a:ext cx="3223526" cy="462679"/>
            <a:chOff x="158213" y="978900"/>
            <a:chExt cx="3223526" cy="462679"/>
          </a:xfrm>
        </p:grpSpPr>
        <p:sp>
          <p:nvSpPr>
            <p:cNvPr id="12" name="Rectangle 415"/>
            <p:cNvSpPr>
              <a:spLocks noChangeArrowheads="1"/>
            </p:cNvSpPr>
            <p:nvPr/>
          </p:nvSpPr>
          <p:spPr bwMode="auto">
            <a:xfrm>
              <a:off x="1725555" y="979914"/>
              <a:ext cx="16561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非状态量</a:t>
              </a:r>
            </a:p>
          </p:txBody>
        </p:sp>
        <p:sp>
          <p:nvSpPr>
            <p:cNvPr id="13" name="Rectangle 415"/>
            <p:cNvSpPr>
              <a:spLocks noChangeArrowheads="1"/>
            </p:cNvSpPr>
            <p:nvPr/>
          </p:nvSpPr>
          <p:spPr bwMode="auto">
            <a:xfrm>
              <a:off x="158213" y="978900"/>
              <a:ext cx="156734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其余响应：</a:t>
              </a:r>
            </a:p>
          </p:txBody>
        </p:sp>
      </p:grpSp>
      <p:sp>
        <p:nvSpPr>
          <p:cNvPr id="15" name="AutoShape 31"/>
          <p:cNvSpPr>
            <a:spLocks noChangeArrowheads="1"/>
          </p:cNvSpPr>
          <p:nvPr/>
        </p:nvSpPr>
        <p:spPr bwMode="auto">
          <a:xfrm>
            <a:off x="2608652" y="2636913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723907"/>
              </p:ext>
            </p:extLst>
          </p:nvPr>
        </p:nvGraphicFramePr>
        <p:xfrm>
          <a:off x="3352800" y="2643884"/>
          <a:ext cx="16224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0" name="Visio" r:id="rId11" imgW="814879" imgH="178591" progId="Visio.Drawing.11">
                  <p:embed/>
                </p:oleObj>
              </mc:Choice>
              <mc:Fallback>
                <p:oleObj name="Visio" r:id="rId11" imgW="814879" imgH="17859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43884"/>
                        <a:ext cx="1622425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80112"/>
              </p:ext>
            </p:extLst>
          </p:nvPr>
        </p:nvGraphicFramePr>
        <p:xfrm>
          <a:off x="885825" y="3114800"/>
          <a:ext cx="1430338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1" name="Visio" r:id="rId13" imgW="725140" imgH="196832" progId="Visio.Drawing.11">
                  <p:embed/>
                </p:oleObj>
              </mc:Choice>
              <mc:Fallback>
                <p:oleObj name="Visio" r:id="rId13" imgW="725140" imgH="19683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3114800"/>
                        <a:ext cx="1430338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088976"/>
              </p:ext>
            </p:extLst>
          </p:nvPr>
        </p:nvGraphicFramePr>
        <p:xfrm>
          <a:off x="941884" y="2492897"/>
          <a:ext cx="130651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" name="Visio" r:id="rId15" imgW="655625" imgH="223710" progId="Visio.Drawing.11">
                  <p:embed/>
                </p:oleObj>
              </mc:Choice>
              <mc:Fallback>
                <p:oleObj name="Visio" r:id="rId15" imgW="655625" imgH="22371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884" y="2492897"/>
                        <a:ext cx="1306512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2627263" y="3140969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0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5622151"/>
              </p:ext>
            </p:extLst>
          </p:nvPr>
        </p:nvGraphicFramePr>
        <p:xfrm>
          <a:off x="3333750" y="3189984"/>
          <a:ext cx="16224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3" name="Visio" r:id="rId17" imgW="814879" imgH="178591" progId="Visio.Drawing.11">
                  <p:embed/>
                </p:oleObj>
              </mc:Choice>
              <mc:Fallback>
                <p:oleObj name="Visio" r:id="rId17" imgW="814879" imgH="17859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3189984"/>
                        <a:ext cx="1622425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AutoShape 37"/>
          <p:cNvSpPr>
            <a:spLocks/>
          </p:cNvSpPr>
          <p:nvPr/>
        </p:nvSpPr>
        <p:spPr bwMode="auto">
          <a:xfrm>
            <a:off x="5292675" y="2492897"/>
            <a:ext cx="358775" cy="1439863"/>
          </a:xfrm>
          <a:prstGeom prst="rightBrace">
            <a:avLst>
              <a:gd name="adj1" fmla="val 33444"/>
              <a:gd name="adj2" fmla="val 50972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Text Box 38"/>
          <p:cNvSpPr txBox="1">
            <a:spLocks noChangeArrowheads="1"/>
          </p:cNvSpPr>
          <p:nvPr/>
        </p:nvSpPr>
        <p:spPr bwMode="auto">
          <a:xfrm>
            <a:off x="5795913" y="2989140"/>
            <a:ext cx="2376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得到电阻电路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35926" y="4356193"/>
            <a:ext cx="1000370" cy="1338159"/>
            <a:chOff x="6523958" y="4140168"/>
            <a:chExt cx="1000370" cy="1338159"/>
          </a:xfrm>
        </p:grpSpPr>
        <p:sp>
          <p:nvSpPr>
            <p:cNvPr id="30" name="AutoShape 31"/>
            <p:cNvSpPr>
              <a:spLocks noChangeArrowheads="1"/>
            </p:cNvSpPr>
            <p:nvPr/>
          </p:nvSpPr>
          <p:spPr bwMode="auto">
            <a:xfrm rot="5400000">
              <a:off x="6375507" y="4329507"/>
              <a:ext cx="1297271" cy="100037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Text Box 45"/>
            <p:cNvSpPr txBox="1">
              <a:spLocks noChangeArrowheads="1"/>
            </p:cNvSpPr>
            <p:nvPr/>
          </p:nvSpPr>
          <p:spPr bwMode="auto">
            <a:xfrm>
              <a:off x="6828925" y="4140168"/>
              <a:ext cx="390433" cy="1323439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>
                  <a:solidFill>
                    <a:srgbClr val="000000"/>
                  </a:solidFill>
                  <a:latin typeface="宋体" charset="-122"/>
                </a:rPr>
                <a:t>换路定则</a:t>
              </a:r>
              <a:endParaRPr lang="zh-CN" altLang="en-US" sz="2000" b="1" dirty="0">
                <a:solidFill>
                  <a:srgbClr val="000000"/>
                </a:solidFill>
                <a:latin typeface="宋体" charset="-122"/>
              </a:endParaRPr>
            </a:p>
          </p:txBody>
        </p:sp>
      </p:grpSp>
      <p:sp>
        <p:nvSpPr>
          <p:cNvPr id="28" name="Text Box 47"/>
          <p:cNvSpPr txBox="1">
            <a:spLocks noChangeArrowheads="1"/>
          </p:cNvSpPr>
          <p:nvPr/>
        </p:nvSpPr>
        <p:spPr bwMode="auto">
          <a:xfrm>
            <a:off x="2045202" y="3540622"/>
            <a:ext cx="24547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开关尚未动作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29" name="AutoShape 31"/>
          <p:cNvSpPr>
            <a:spLocks noChangeArrowheads="1"/>
          </p:cNvSpPr>
          <p:nvPr/>
        </p:nvSpPr>
        <p:spPr bwMode="auto">
          <a:xfrm rot="5400000">
            <a:off x="6429398" y="3581439"/>
            <a:ext cx="541957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5472062" y="3955456"/>
            <a:ext cx="2719453" cy="504200"/>
            <a:chOff x="868355" y="5846813"/>
            <a:chExt cx="2719453" cy="504200"/>
          </a:xfrm>
        </p:grpSpPr>
        <p:sp>
          <p:nvSpPr>
            <p:cNvPr id="25" name="Text Box 40"/>
            <p:cNvSpPr txBox="1">
              <a:spLocks noChangeArrowheads="1"/>
            </p:cNvSpPr>
            <p:nvPr/>
          </p:nvSpPr>
          <p:spPr bwMode="auto">
            <a:xfrm>
              <a:off x="868355" y="5846813"/>
              <a:ext cx="85738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求出</a:t>
              </a:r>
              <a:endParaRPr lang="zh-CN" altLang="en-US" sz="2400" b="1" dirty="0">
                <a:solidFill>
                  <a:srgbClr val="000000"/>
                </a:solidFill>
                <a:latin typeface="宋体" charset="-122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8578246"/>
                </p:ext>
              </p:extLst>
            </p:nvPr>
          </p:nvGraphicFramePr>
          <p:xfrm>
            <a:off x="1583113" y="5855078"/>
            <a:ext cx="2004695" cy="495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4" name="Equation" r:id="rId19" imgW="1028520" imgH="253800" progId="Equation.DSMT4">
                    <p:embed/>
                  </p:oleObj>
                </mc:Choice>
                <mc:Fallback>
                  <p:oleObj name="Equation" r:id="rId19" imgW="1028520" imgH="253800" progId="Equation.DSMT4">
                    <p:embed/>
                    <p:pic>
                      <p:nvPicPr>
                        <p:cNvPr id="0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3113" y="5855078"/>
                          <a:ext cx="2004695" cy="495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" name="组合 33"/>
          <p:cNvGrpSpPr/>
          <p:nvPr/>
        </p:nvGrpSpPr>
        <p:grpSpPr>
          <a:xfrm>
            <a:off x="5472062" y="5671811"/>
            <a:ext cx="2719453" cy="495935"/>
            <a:chOff x="868355" y="5855078"/>
            <a:chExt cx="2719453" cy="495935"/>
          </a:xfrm>
        </p:grpSpPr>
        <p:sp>
          <p:nvSpPr>
            <p:cNvPr id="35" name="Text Box 40"/>
            <p:cNvSpPr txBox="1">
              <a:spLocks noChangeArrowheads="1"/>
            </p:cNvSpPr>
            <p:nvPr/>
          </p:nvSpPr>
          <p:spPr bwMode="auto">
            <a:xfrm>
              <a:off x="868355" y="5874806"/>
              <a:ext cx="86671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rgbClr val="000000"/>
                  </a:solidFill>
                  <a:latin typeface="宋体" charset="-122"/>
                </a:rPr>
                <a:t>得到</a:t>
              </a:r>
              <a:endParaRPr lang="zh-CN" altLang="en-US" sz="2400" b="1" dirty="0">
                <a:solidFill>
                  <a:srgbClr val="000000"/>
                </a:solidFill>
                <a:latin typeface="宋体" charset="-122"/>
              </a:endParaRPr>
            </a:p>
          </p:txBody>
        </p:sp>
        <p:graphicFrame>
          <p:nvGraphicFramePr>
            <p:cNvPr id="36" name="对象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6935024"/>
                </p:ext>
              </p:extLst>
            </p:nvPr>
          </p:nvGraphicFramePr>
          <p:xfrm>
            <a:off x="1583113" y="5855078"/>
            <a:ext cx="2004695" cy="495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5" name="Equation" r:id="rId21" imgW="1028520" imgH="253800" progId="Equation.DSMT4">
                    <p:embed/>
                  </p:oleObj>
                </mc:Choice>
                <mc:Fallback>
                  <p:oleObj name="Equation" r:id="rId21" imgW="102852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3113" y="5855078"/>
                          <a:ext cx="2004695" cy="495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Rectangle 415"/>
          <p:cNvSpPr>
            <a:spLocks noChangeArrowheads="1"/>
          </p:cNvSpPr>
          <p:nvPr/>
        </p:nvSpPr>
        <p:spPr bwMode="auto">
          <a:xfrm>
            <a:off x="3849711" y="548680"/>
            <a:ext cx="4959466" cy="1200329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/>
              <a:t>换路定则说明：状态量在换路前后瞬间</a:t>
            </a:r>
            <a:r>
              <a:rPr lang="zh-CN" altLang="en-US" sz="2400" b="1" dirty="0">
                <a:solidFill>
                  <a:srgbClr val="FF0000"/>
                </a:solidFill>
              </a:rPr>
              <a:t>连续变化</a:t>
            </a:r>
            <a:r>
              <a:rPr lang="zh-CN" altLang="en-US" sz="2400" b="1" dirty="0"/>
              <a:t>，不发生跃变。非状态量则不然。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118" y="-8722"/>
            <a:ext cx="4572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" name="Picture 410" descr="https://timgsa.baidu.com/timg?image&amp;quality=80&amp;size=b9999_10000&amp;sec=1522822482410&amp;di=3df053130aff8f5d1ff10f5efd430ce1&amp;imgtype=0&amp;src=http%3A%2F%2F5b0988e595225.cdn.sohucs.com%2Fimages%2F20171219%2Fb8569a346ad442969428a65aa9ce369b.gif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50" y="3954399"/>
            <a:ext cx="2066889" cy="206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 Box 47"/>
          <p:cNvSpPr txBox="1">
            <a:spLocks noChangeArrowheads="1"/>
          </p:cNvSpPr>
          <p:nvPr/>
        </p:nvSpPr>
        <p:spPr bwMode="auto">
          <a:xfrm>
            <a:off x="1020209" y="6022344"/>
            <a:ext cx="27248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舒体" pitchFamily="2" charset="-122"/>
                <a:ea typeface="方正舒体" pitchFamily="2" charset="-122"/>
              </a:rPr>
              <a:t>换路定则很棒棒哦！</a:t>
            </a:r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626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9" grpId="0" animBg="1"/>
      <p:bldP spid="21" grpId="0" animBg="1"/>
      <p:bldP spid="22" grpId="0"/>
      <p:bldP spid="28" grpId="0"/>
      <p:bldP spid="29" grpId="0" animBg="1"/>
      <p:bldP spid="39" grpId="0" animBg="1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开关</a:t>
            </a:r>
            <a:r>
              <a:rPr lang="en-US" altLang="zh-CN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S</a:t>
            </a:r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动作前电路处于稳态，        时开关闭合。</a:t>
            </a:r>
            <a:endParaRPr lang="en-US" altLang="zh-CN" sz="2600" dirty="0">
              <a:solidFill>
                <a:srgbClr val="000000"/>
              </a:solidFill>
              <a:latin typeface="Microsoft Yahei"/>
              <a:ea typeface="Microsoft Yahei"/>
              <a:sym typeface="Microsoft Yahei"/>
            </a:endParaRPr>
          </a:p>
          <a:p>
            <a:endParaRPr lang="en-US" altLang="zh-CN" sz="2600" dirty="0">
              <a:solidFill>
                <a:srgbClr val="000000"/>
              </a:solidFill>
              <a:latin typeface="Microsoft Yahei"/>
              <a:ea typeface="Microsoft Yahei"/>
              <a:sym typeface="Microsoft Yahei"/>
            </a:endParaRPr>
          </a:p>
          <a:p>
            <a:r>
              <a:rPr lang="zh-CN" altLang="en-US" sz="2600" dirty="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rPr>
              <a:t>求            将解题过程拍照上传。</a:t>
            </a:r>
          </a:p>
        </p:txBody>
      </p:sp>
      <p:sp>
        <p:nvSpPr>
          <p:cNvPr id="6" name="圆角矩形 5"/>
          <p:cNvSpPr/>
          <p:nvPr>
            <p:custDataLst>
              <p:tags r:id="rId4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作答</a:t>
            </a: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以上版本雨课堂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723030"/>
              </p:ext>
            </p:extLst>
          </p:nvPr>
        </p:nvGraphicFramePr>
        <p:xfrm>
          <a:off x="1403648" y="1628800"/>
          <a:ext cx="1061719" cy="544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6" name="Equation" r:id="rId14" imgW="495000" imgH="253800" progId="Equation.DSMT4">
                  <p:embed/>
                </p:oleObj>
              </mc:Choice>
              <mc:Fallback>
                <p:oleObj name="Equation" r:id="rId14" imgW="495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03648" y="1628800"/>
                        <a:ext cx="1061719" cy="544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013967"/>
              </p:ext>
            </p:extLst>
          </p:nvPr>
        </p:nvGraphicFramePr>
        <p:xfrm>
          <a:off x="5220072" y="908720"/>
          <a:ext cx="5445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7" name="Equation" r:id="rId16" imgW="253800" imgH="177480" progId="Equation.DSMT4">
                  <p:embed/>
                </p:oleObj>
              </mc:Choice>
              <mc:Fallback>
                <p:oleObj name="Equation" r:id="rId16" imgW="253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220072" y="908720"/>
                        <a:ext cx="544513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739519"/>
              </p:ext>
            </p:extLst>
          </p:nvPr>
        </p:nvGraphicFramePr>
        <p:xfrm>
          <a:off x="1987550" y="2610612"/>
          <a:ext cx="4184650" cy="183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8" name="Visio" r:id="rId18" imgW="2447615" imgH="1075363" progId="Visio.Drawing.11">
                  <p:embed/>
                </p:oleObj>
              </mc:Choice>
              <mc:Fallback>
                <p:oleObj name="Visio" r:id="rId18" imgW="2447615" imgH="1075363" progId="Visio.Drawing.11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550" y="2610612"/>
                        <a:ext cx="4184650" cy="183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组合 10"/>
          <p:cNvGrpSpPr/>
          <p:nvPr>
            <p:custDataLst>
              <p:tags r:id="rId6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7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ypeText"/>
            <p:cNvSpPr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/>
                  <a:ea typeface="Microsoft Yahei"/>
                  <a:sym typeface="Microsoft Yahei"/>
                </a:rPr>
                <a:t>主观题</a:t>
              </a:r>
            </a:p>
          </p:txBody>
        </p:sp>
        <p:sp>
          <p:nvSpPr>
            <p:cNvPr id="10" name="TipText"/>
            <p:cNvSpPr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3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8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1070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0825" y="1527175"/>
            <a:ext cx="28810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kumimoji="1" lang="en-US" altLang="zh-CN" sz="2400" b="1" dirty="0">
                <a:solidFill>
                  <a:srgbClr val="050507"/>
                </a:solidFill>
                <a:latin typeface="宋体" charset="-122"/>
              </a:rPr>
              <a:t>0</a:t>
            </a:r>
            <a:r>
              <a:rPr kumimoji="1" lang="en-US" altLang="zh-CN" sz="2400" b="1" baseline="-12000" dirty="0">
                <a:solidFill>
                  <a:srgbClr val="050507"/>
                </a:solidFill>
                <a:latin typeface="宋体" charset="-122"/>
              </a:rPr>
              <a:t>+</a:t>
            </a:r>
            <a:r>
              <a:rPr kumimoji="1" lang="zh-CN" altLang="en-US" sz="2400" b="1" dirty="0">
                <a:solidFill>
                  <a:srgbClr val="050507"/>
                </a:solidFill>
                <a:latin typeface="宋体" charset="-122"/>
              </a:rPr>
              <a:t>时刻电路的作法：</a:t>
            </a:r>
            <a:endParaRPr lang="zh-CN" altLang="en-US" sz="2400" b="1" dirty="0">
              <a:solidFill>
                <a:srgbClr val="050507"/>
              </a:solidFill>
              <a:latin typeface="宋体" charset="-122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2915940" y="3024535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2915940" y="4111822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14"/>
          <p:cNvSpPr>
            <a:spLocks/>
          </p:cNvSpPr>
          <p:nvPr/>
        </p:nvSpPr>
        <p:spPr bwMode="auto">
          <a:xfrm>
            <a:off x="5722938" y="3168551"/>
            <a:ext cx="358775" cy="1651786"/>
          </a:xfrm>
          <a:prstGeom prst="rightBrace">
            <a:avLst>
              <a:gd name="adj1" fmla="val 26770"/>
              <a:gd name="adj2" fmla="val 50972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6228556" y="3787006"/>
            <a:ext cx="23764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得到电阻电路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graphicFrame>
        <p:nvGraphicFramePr>
          <p:cNvPr id="1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2845"/>
              </p:ext>
            </p:extLst>
          </p:nvPr>
        </p:nvGraphicFramePr>
        <p:xfrm>
          <a:off x="3826475" y="2376463"/>
          <a:ext cx="1690687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2" name="Visio" r:id="rId5" imgW="846352" imgH="497594" progId="Visio.Drawing.11">
                  <p:embed/>
                </p:oleObj>
              </mc:Choice>
              <mc:Fallback>
                <p:oleObj name="Visio" r:id="rId5" imgW="846352" imgH="49759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6475" y="2376463"/>
                        <a:ext cx="1690687" cy="99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080834"/>
              </p:ext>
            </p:extLst>
          </p:nvPr>
        </p:nvGraphicFramePr>
        <p:xfrm>
          <a:off x="1115616" y="2539141"/>
          <a:ext cx="1341438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" name="Visio" r:id="rId7" imgW="671127" imgH="627825" progId="Visio.Drawing.11">
                  <p:embed/>
                </p:oleObj>
              </mc:Choice>
              <mc:Fallback>
                <p:oleObj name="Visio" r:id="rId7" imgW="671127" imgH="62782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539141"/>
                        <a:ext cx="1341438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698876"/>
              </p:ext>
            </p:extLst>
          </p:nvPr>
        </p:nvGraphicFramePr>
        <p:xfrm>
          <a:off x="1043608" y="3644181"/>
          <a:ext cx="1474788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" name="Visio" r:id="rId9" imgW="737049" imgH="424630" progId="Visio.Drawing.11">
                  <p:embed/>
                </p:oleObj>
              </mc:Choice>
              <mc:Fallback>
                <p:oleObj name="Visio" r:id="rId9" imgW="737049" imgH="4246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644181"/>
                        <a:ext cx="1474788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782358"/>
              </p:ext>
            </p:extLst>
          </p:nvPr>
        </p:nvGraphicFramePr>
        <p:xfrm>
          <a:off x="3884662" y="3528591"/>
          <a:ext cx="1695450" cy="134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5" name="Visio" r:id="rId11" imgW="846352" imgH="672791" progId="Visio.Drawing.11">
                  <p:embed/>
                </p:oleObj>
              </mc:Choice>
              <mc:Fallback>
                <p:oleObj name="Visio" r:id="rId11" imgW="846352" imgH="67279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4662" y="3528591"/>
                        <a:ext cx="1695450" cy="134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271717" y="2016423"/>
            <a:ext cx="6316507" cy="473361"/>
            <a:chOff x="271717" y="1009451"/>
            <a:chExt cx="6316507" cy="473361"/>
          </a:xfrm>
        </p:grpSpPr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271717" y="1009451"/>
              <a:ext cx="631650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00"/>
                  </a:solidFill>
                  <a:latin typeface="宋体" charset="-122"/>
                </a:rPr>
                <a:t>在已知            的前提下</a:t>
              </a:r>
              <a:r>
                <a:rPr lang="en-US" altLang="zh-CN" sz="2400" b="1" dirty="0">
                  <a:solidFill>
                    <a:srgbClr val="000000"/>
                  </a:solidFill>
                  <a:latin typeface="宋体" charset="-122"/>
                </a:rPr>
                <a:t>,</a:t>
              </a:r>
              <a:r>
                <a:rPr lang="zh-CN" altLang="en-US" sz="2400" b="1" dirty="0">
                  <a:solidFill>
                    <a:srgbClr val="000000"/>
                  </a:solidFill>
                  <a:latin typeface="宋体" charset="-122"/>
                </a:rPr>
                <a:t>应用替代定理</a:t>
              </a:r>
            </a:p>
          </p:txBody>
        </p:sp>
        <p:graphicFrame>
          <p:nvGraphicFramePr>
            <p:cNvPr id="14" name="对象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2496577"/>
                </p:ext>
              </p:extLst>
            </p:nvPr>
          </p:nvGraphicFramePr>
          <p:xfrm>
            <a:off x="1309390" y="1031962"/>
            <a:ext cx="1822450" cy="450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6" name="Equation" r:id="rId13" imgW="1028520" imgH="253800" progId="Equation.DSMT4">
                    <p:embed/>
                  </p:oleObj>
                </mc:Choice>
                <mc:Fallback>
                  <p:oleObj name="Equation" r:id="rId13" imgW="102852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9390" y="1031962"/>
                          <a:ext cx="1822450" cy="450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 Box 47"/>
          <p:cNvSpPr txBox="1">
            <a:spLocks noChangeArrowheads="1"/>
          </p:cNvSpPr>
          <p:nvPr/>
        </p:nvSpPr>
        <p:spPr bwMode="auto">
          <a:xfrm>
            <a:off x="2045202" y="4596376"/>
            <a:ext cx="24547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开关已经动作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18" name="AutoShape 31"/>
          <p:cNvSpPr>
            <a:spLocks noChangeArrowheads="1"/>
          </p:cNvSpPr>
          <p:nvPr/>
        </p:nvSpPr>
        <p:spPr bwMode="auto">
          <a:xfrm rot="5400000">
            <a:off x="6789438" y="4445806"/>
            <a:ext cx="541957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6025292" y="4785826"/>
            <a:ext cx="23465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求出感兴趣的非状态量的初始值</a:t>
            </a:r>
            <a:endParaRPr lang="zh-CN" altLang="en-US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478491" y="5805264"/>
            <a:ext cx="4525558" cy="46166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50507"/>
                </a:solidFill>
                <a:latin typeface="宋体" charset="-122"/>
              </a:rPr>
              <a:t>总结：求非状态量初始值的步骤</a:t>
            </a:r>
            <a:endParaRPr lang="zh-CN" altLang="en-US" sz="2400" b="1" dirty="0">
              <a:solidFill>
                <a:srgbClr val="050507"/>
              </a:solidFill>
              <a:latin typeface="宋体" charset="-122"/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660" y="90376"/>
            <a:ext cx="1592263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415"/>
          <p:cNvSpPr>
            <a:spLocks noChangeArrowheads="1"/>
          </p:cNvSpPr>
          <p:nvPr/>
        </p:nvSpPr>
        <p:spPr bwMode="auto">
          <a:xfrm>
            <a:off x="293747" y="116632"/>
            <a:ext cx="4629812" cy="461665"/>
          </a:xfrm>
          <a:prstGeom prst="rect">
            <a:avLst/>
          </a:prstGeom>
          <a:solidFill>
            <a:srgbClr val="00B0F0"/>
          </a:solidFill>
          <a:ln/>
          <a:ex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想得到非状态量的初始值怎么办？</a:t>
            </a:r>
          </a:p>
        </p:txBody>
      </p:sp>
      <p:sp>
        <p:nvSpPr>
          <p:cNvPr id="23" name="AutoShape 31"/>
          <p:cNvSpPr>
            <a:spLocks noChangeArrowheads="1"/>
          </p:cNvSpPr>
          <p:nvPr/>
        </p:nvSpPr>
        <p:spPr bwMode="auto">
          <a:xfrm rot="5400000">
            <a:off x="2353218" y="674585"/>
            <a:ext cx="270980" cy="19728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02228" y="930791"/>
            <a:ext cx="4629812" cy="481985"/>
            <a:chOff x="323528" y="6135687"/>
            <a:chExt cx="4629812" cy="481985"/>
          </a:xfrm>
        </p:grpSpPr>
        <p:sp>
          <p:nvSpPr>
            <p:cNvPr id="26" name="Rectangle 415"/>
            <p:cNvSpPr>
              <a:spLocks noChangeArrowheads="1"/>
            </p:cNvSpPr>
            <p:nvPr/>
          </p:nvSpPr>
          <p:spPr bwMode="auto">
            <a:xfrm>
              <a:off x="323528" y="6135687"/>
              <a:ext cx="4629812" cy="461665"/>
            </a:xfrm>
            <a:prstGeom prst="rect">
              <a:avLst/>
            </a:prstGeom>
            <a:solidFill>
              <a:srgbClr val="00B0F0"/>
            </a:solidFill>
            <a:ln/>
            <a:extLst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只能在     时刻电路中求。。。</a:t>
              </a:r>
            </a:p>
          </p:txBody>
        </p:sp>
        <p:graphicFrame>
          <p:nvGraphicFramePr>
            <p:cNvPr id="27" name="对象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3820355"/>
                </p:ext>
              </p:extLst>
            </p:nvPr>
          </p:nvGraphicFramePr>
          <p:xfrm>
            <a:off x="1431981" y="6170632"/>
            <a:ext cx="347503" cy="447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7" name="Equation" r:id="rId16" imgW="177480" imgH="228600" progId="Equation.DSMT4">
                    <p:embed/>
                  </p:oleObj>
                </mc:Choice>
                <mc:Fallback>
                  <p:oleObj name="Equation" r:id="rId16" imgW="1774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1981" y="6170632"/>
                          <a:ext cx="347503" cy="4470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0967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/>
      <p:bldP spid="16" grpId="0"/>
      <p:bldP spid="18" grpId="0" animBg="1"/>
      <p:bldP spid="20" grpId="0"/>
      <p:bldP spid="25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51520" y="332655"/>
            <a:ext cx="7632701" cy="461522"/>
            <a:chOff x="340" y="531"/>
            <a:chExt cx="4808" cy="358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340" y="531"/>
              <a:ext cx="4808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例  下</a:t>
              </a:r>
              <a:r>
                <a:rPr kumimoji="1" lang="zh-CN" altLang="en-US" sz="2400" b="1" dirty="0">
                  <a:solidFill>
                    <a:srgbClr val="000000"/>
                  </a:solidFill>
                </a:rPr>
                <a:t>图电路原已达稳态，求换路后的       </a:t>
              </a:r>
              <a:r>
                <a:rPr kumimoji="1" lang="en-US" altLang="zh-CN" sz="2400" b="1" i="1" dirty="0">
                  <a:solidFill>
                    <a:srgbClr val="000000"/>
                  </a:solidFill>
                </a:rPr>
                <a:t>                      </a:t>
              </a:r>
              <a:r>
                <a:rPr kumimoji="1" lang="zh-CN" altLang="en-US" sz="2400" b="1" dirty="0">
                  <a:solidFill>
                    <a:srgbClr val="000000"/>
                  </a:solidFill>
                </a:rPr>
                <a:t>。   </a:t>
              </a:r>
              <a:endParaRPr lang="zh-CN" altLang="en-US" sz="24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6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2369991"/>
                </p:ext>
              </p:extLst>
            </p:nvPr>
          </p:nvGraphicFramePr>
          <p:xfrm>
            <a:off x="3661" y="603"/>
            <a:ext cx="1124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98" name="Equation" r:id="rId5" imgW="2184120" imgH="431640" progId="Equation.DSMT4">
                    <p:embed/>
                  </p:oleObj>
                </mc:Choice>
                <mc:Fallback>
                  <p:oleObj name="Equation" r:id="rId5" imgW="2184120" imgH="431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1" y="603"/>
                          <a:ext cx="1124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477000"/>
              </p:ext>
            </p:extLst>
          </p:nvPr>
        </p:nvGraphicFramePr>
        <p:xfrm>
          <a:off x="5333429" y="1790551"/>
          <a:ext cx="3775075" cy="183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9" name="Visio" r:id="rId7" imgW="2208595" imgH="1075363" progId="Visio.Drawing.11">
                  <p:embed/>
                </p:oleObj>
              </mc:Choice>
              <mc:Fallback>
                <p:oleObj name="Visio" r:id="rId7" imgW="2208595" imgH="107536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3429" y="1790551"/>
                        <a:ext cx="3775075" cy="183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755576" y="924691"/>
            <a:ext cx="28517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（</a:t>
            </a:r>
            <a:r>
              <a:rPr kumimoji="1" lang="en-US" altLang="zh-CN" sz="2400" b="1" dirty="0">
                <a:solidFill>
                  <a:srgbClr val="000000"/>
                </a:solidFill>
                <a:latin typeface="宋体" charset="-122"/>
                <a:sym typeface="Wingdings" pitchFamily="2" charset="2"/>
              </a:rPr>
              <a:t>1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）作</a:t>
            </a:r>
            <a:r>
              <a:rPr lang="en-US" altLang="zh-CN" sz="2400" b="1" dirty="0"/>
              <a:t>0-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时刻电路</a:t>
            </a:r>
            <a:endParaRPr kumimoji="1" lang="en-US" altLang="zh-CN" sz="2400" b="1" dirty="0">
              <a:solidFill>
                <a:srgbClr val="000000"/>
              </a:solidFill>
              <a:latin typeface="宋体" charset="-122"/>
            </a:endParaRPr>
          </a:p>
        </p:txBody>
      </p:sp>
      <p:graphicFrame>
        <p:nvGraphicFramePr>
          <p:cNvPr id="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380981"/>
              </p:ext>
            </p:extLst>
          </p:nvPr>
        </p:nvGraphicFramePr>
        <p:xfrm>
          <a:off x="2195687" y="1166048"/>
          <a:ext cx="3169443" cy="2259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0" name="Visio" r:id="rId9" imgW="1931723" imgH="1323099" progId="Visio.Drawing.11">
                  <p:embed/>
                </p:oleObj>
              </mc:Choice>
              <mc:Fallback>
                <p:oleObj name="Visio" r:id="rId9" imgW="1931723" imgH="132309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687" y="1166048"/>
                        <a:ext cx="3169443" cy="2259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337533" y="3356992"/>
            <a:ext cx="23762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由换路定则，得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437849"/>
              </p:ext>
            </p:extLst>
          </p:nvPr>
        </p:nvGraphicFramePr>
        <p:xfrm>
          <a:off x="2695947" y="3356992"/>
          <a:ext cx="2524125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1" name="Equation" r:id="rId11" imgW="1333440" imgH="253800" progId="Equation.DSMT4">
                  <p:embed/>
                </p:oleObj>
              </mc:Choice>
              <mc:Fallback>
                <p:oleObj name="Equation" r:id="rId11" imgW="1333440" imgH="253800" progId="Equation.DSMT4">
                  <p:embed/>
                  <p:pic>
                    <p:nvPicPr>
                      <p:cNvPr id="0" name="对象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5947" y="3356992"/>
                        <a:ext cx="2524125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820444"/>
              </p:ext>
            </p:extLst>
          </p:nvPr>
        </p:nvGraphicFramePr>
        <p:xfrm>
          <a:off x="683568" y="2348880"/>
          <a:ext cx="1490663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" name="Equation" r:id="rId13" imgW="787320" imgH="253800" progId="Equation.DSMT4">
                  <p:embed/>
                </p:oleObj>
              </mc:Choice>
              <mc:Fallback>
                <p:oleObj name="Equation" r:id="rId13" imgW="787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348880"/>
                        <a:ext cx="1490663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任意多边形 15"/>
          <p:cNvSpPr/>
          <p:nvPr/>
        </p:nvSpPr>
        <p:spPr>
          <a:xfrm>
            <a:off x="5355771" y="289249"/>
            <a:ext cx="1055071" cy="774495"/>
          </a:xfrm>
          <a:custGeom>
            <a:avLst/>
            <a:gdLst>
              <a:gd name="connsiteX0" fmla="*/ 755780 w 1055071"/>
              <a:gd name="connsiteY0" fmla="*/ 606490 h 774495"/>
              <a:gd name="connsiteX1" fmla="*/ 755780 w 1055071"/>
              <a:gd name="connsiteY1" fmla="*/ 606490 h 774495"/>
              <a:gd name="connsiteX2" fmla="*/ 447870 w 1055071"/>
              <a:gd name="connsiteY2" fmla="*/ 597159 h 774495"/>
              <a:gd name="connsiteX3" fmla="*/ 410547 w 1055071"/>
              <a:gd name="connsiteY3" fmla="*/ 587829 h 774495"/>
              <a:gd name="connsiteX4" fmla="*/ 326572 w 1055071"/>
              <a:gd name="connsiteY4" fmla="*/ 559837 h 774495"/>
              <a:gd name="connsiteX5" fmla="*/ 242596 w 1055071"/>
              <a:gd name="connsiteY5" fmla="*/ 503853 h 774495"/>
              <a:gd name="connsiteX6" fmla="*/ 149290 w 1055071"/>
              <a:gd name="connsiteY6" fmla="*/ 429208 h 774495"/>
              <a:gd name="connsiteX7" fmla="*/ 102637 w 1055071"/>
              <a:gd name="connsiteY7" fmla="*/ 391886 h 774495"/>
              <a:gd name="connsiteX8" fmla="*/ 74645 w 1055071"/>
              <a:gd name="connsiteY8" fmla="*/ 382555 h 774495"/>
              <a:gd name="connsiteX9" fmla="*/ 46653 w 1055071"/>
              <a:gd name="connsiteY9" fmla="*/ 363894 h 774495"/>
              <a:gd name="connsiteX10" fmla="*/ 9331 w 1055071"/>
              <a:gd name="connsiteY10" fmla="*/ 298580 h 774495"/>
              <a:gd name="connsiteX11" fmla="*/ 0 w 1055071"/>
              <a:gd name="connsiteY11" fmla="*/ 251927 h 774495"/>
              <a:gd name="connsiteX12" fmla="*/ 9331 w 1055071"/>
              <a:gd name="connsiteY12" fmla="*/ 74645 h 774495"/>
              <a:gd name="connsiteX13" fmla="*/ 37323 w 1055071"/>
              <a:gd name="connsiteY13" fmla="*/ 37322 h 774495"/>
              <a:gd name="connsiteX14" fmla="*/ 74645 w 1055071"/>
              <a:gd name="connsiteY14" fmla="*/ 27992 h 774495"/>
              <a:gd name="connsiteX15" fmla="*/ 149290 w 1055071"/>
              <a:gd name="connsiteY15" fmla="*/ 0 h 774495"/>
              <a:gd name="connsiteX16" fmla="*/ 746449 w 1055071"/>
              <a:gd name="connsiteY16" fmla="*/ 18661 h 774495"/>
              <a:gd name="connsiteX17" fmla="*/ 774441 w 1055071"/>
              <a:gd name="connsiteY17" fmla="*/ 27992 h 774495"/>
              <a:gd name="connsiteX18" fmla="*/ 849086 w 1055071"/>
              <a:gd name="connsiteY18" fmla="*/ 46653 h 774495"/>
              <a:gd name="connsiteX19" fmla="*/ 877078 w 1055071"/>
              <a:gd name="connsiteY19" fmla="*/ 74645 h 774495"/>
              <a:gd name="connsiteX20" fmla="*/ 905070 w 1055071"/>
              <a:gd name="connsiteY20" fmla="*/ 83975 h 774495"/>
              <a:gd name="connsiteX21" fmla="*/ 951723 w 1055071"/>
              <a:gd name="connsiteY21" fmla="*/ 130629 h 774495"/>
              <a:gd name="connsiteX22" fmla="*/ 979715 w 1055071"/>
              <a:gd name="connsiteY22" fmla="*/ 158620 h 774495"/>
              <a:gd name="connsiteX23" fmla="*/ 998376 w 1055071"/>
              <a:gd name="connsiteY23" fmla="*/ 177282 h 774495"/>
              <a:gd name="connsiteX24" fmla="*/ 1026368 w 1055071"/>
              <a:gd name="connsiteY24" fmla="*/ 214604 h 774495"/>
              <a:gd name="connsiteX25" fmla="*/ 1035698 w 1055071"/>
              <a:gd name="connsiteY25" fmla="*/ 242596 h 774495"/>
              <a:gd name="connsiteX26" fmla="*/ 1054360 w 1055071"/>
              <a:gd name="connsiteY26" fmla="*/ 279918 h 774495"/>
              <a:gd name="connsiteX27" fmla="*/ 1045029 w 1055071"/>
              <a:gd name="connsiteY27" fmla="*/ 419878 h 774495"/>
              <a:gd name="connsiteX28" fmla="*/ 1026368 w 1055071"/>
              <a:gd name="connsiteY28" fmla="*/ 447869 h 774495"/>
              <a:gd name="connsiteX29" fmla="*/ 970384 w 1055071"/>
              <a:gd name="connsiteY29" fmla="*/ 466531 h 774495"/>
              <a:gd name="connsiteX30" fmla="*/ 886409 w 1055071"/>
              <a:gd name="connsiteY30" fmla="*/ 503853 h 774495"/>
              <a:gd name="connsiteX31" fmla="*/ 858417 w 1055071"/>
              <a:gd name="connsiteY31" fmla="*/ 513184 h 774495"/>
              <a:gd name="connsiteX32" fmla="*/ 830425 w 1055071"/>
              <a:gd name="connsiteY32" fmla="*/ 531845 h 774495"/>
              <a:gd name="connsiteX33" fmla="*/ 793102 w 1055071"/>
              <a:gd name="connsiteY33" fmla="*/ 541175 h 774495"/>
              <a:gd name="connsiteX34" fmla="*/ 746449 w 1055071"/>
              <a:gd name="connsiteY34" fmla="*/ 559837 h 774495"/>
              <a:gd name="connsiteX35" fmla="*/ 718458 w 1055071"/>
              <a:gd name="connsiteY35" fmla="*/ 587829 h 774495"/>
              <a:gd name="connsiteX36" fmla="*/ 709127 w 1055071"/>
              <a:gd name="connsiteY36" fmla="*/ 634482 h 774495"/>
              <a:gd name="connsiteX37" fmla="*/ 774441 w 1055071"/>
              <a:gd name="connsiteY37" fmla="*/ 681135 h 774495"/>
              <a:gd name="connsiteX38" fmla="*/ 793102 w 1055071"/>
              <a:gd name="connsiteY38" fmla="*/ 709127 h 774495"/>
              <a:gd name="connsiteX39" fmla="*/ 839756 w 1055071"/>
              <a:gd name="connsiteY39" fmla="*/ 746449 h 774495"/>
              <a:gd name="connsiteX40" fmla="*/ 867747 w 1055071"/>
              <a:gd name="connsiteY40" fmla="*/ 774441 h 774495"/>
              <a:gd name="connsiteX41" fmla="*/ 867747 w 1055071"/>
              <a:gd name="connsiteY41" fmla="*/ 774441 h 774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55071" h="774495">
                <a:moveTo>
                  <a:pt x="755780" y="606490"/>
                </a:moveTo>
                <a:lnTo>
                  <a:pt x="755780" y="606490"/>
                </a:lnTo>
                <a:cubicBezTo>
                  <a:pt x="607695" y="622943"/>
                  <a:pt x="672382" y="621213"/>
                  <a:pt x="447870" y="597159"/>
                </a:cubicBezTo>
                <a:cubicBezTo>
                  <a:pt x="435119" y="595793"/>
                  <a:pt x="422804" y="591600"/>
                  <a:pt x="410547" y="587829"/>
                </a:cubicBezTo>
                <a:cubicBezTo>
                  <a:pt x="382346" y="579152"/>
                  <a:pt x="326572" y="559837"/>
                  <a:pt x="326572" y="559837"/>
                </a:cubicBezTo>
                <a:cubicBezTo>
                  <a:pt x="298580" y="541176"/>
                  <a:pt x="266384" y="527642"/>
                  <a:pt x="242596" y="503853"/>
                </a:cubicBezTo>
                <a:cubicBezTo>
                  <a:pt x="190329" y="451584"/>
                  <a:pt x="236205" y="494394"/>
                  <a:pt x="149290" y="429208"/>
                </a:cubicBezTo>
                <a:cubicBezTo>
                  <a:pt x="133358" y="417259"/>
                  <a:pt x="119525" y="402441"/>
                  <a:pt x="102637" y="391886"/>
                </a:cubicBezTo>
                <a:cubicBezTo>
                  <a:pt x="94297" y="386673"/>
                  <a:pt x="83442" y="386954"/>
                  <a:pt x="74645" y="382555"/>
                </a:cubicBezTo>
                <a:cubicBezTo>
                  <a:pt x="64615" y="377540"/>
                  <a:pt x="55984" y="370114"/>
                  <a:pt x="46653" y="363894"/>
                </a:cubicBezTo>
                <a:cubicBezTo>
                  <a:pt x="33002" y="343418"/>
                  <a:pt x="17223" y="322255"/>
                  <a:pt x="9331" y="298580"/>
                </a:cubicBezTo>
                <a:cubicBezTo>
                  <a:pt x="4316" y="283535"/>
                  <a:pt x="3110" y="267478"/>
                  <a:pt x="0" y="251927"/>
                </a:cubicBezTo>
                <a:cubicBezTo>
                  <a:pt x="3110" y="192833"/>
                  <a:pt x="-808" y="132946"/>
                  <a:pt x="9331" y="74645"/>
                </a:cubicBezTo>
                <a:cubicBezTo>
                  <a:pt x="11996" y="59324"/>
                  <a:pt x="24668" y="46361"/>
                  <a:pt x="37323" y="37322"/>
                </a:cubicBezTo>
                <a:cubicBezTo>
                  <a:pt x="47758" y="29868"/>
                  <a:pt x="62315" y="31515"/>
                  <a:pt x="74645" y="27992"/>
                </a:cubicBezTo>
                <a:cubicBezTo>
                  <a:pt x="100237" y="20680"/>
                  <a:pt x="124651" y="9856"/>
                  <a:pt x="149290" y="0"/>
                </a:cubicBezTo>
                <a:lnTo>
                  <a:pt x="746449" y="18661"/>
                </a:lnTo>
                <a:cubicBezTo>
                  <a:pt x="756275" y="19101"/>
                  <a:pt x="764899" y="25607"/>
                  <a:pt x="774441" y="27992"/>
                </a:cubicBezTo>
                <a:lnTo>
                  <a:pt x="849086" y="46653"/>
                </a:lnTo>
                <a:cubicBezTo>
                  <a:pt x="858417" y="55984"/>
                  <a:pt x="866099" y="67326"/>
                  <a:pt x="877078" y="74645"/>
                </a:cubicBezTo>
                <a:cubicBezTo>
                  <a:pt x="885262" y="80101"/>
                  <a:pt x="897202" y="78074"/>
                  <a:pt x="905070" y="83975"/>
                </a:cubicBezTo>
                <a:cubicBezTo>
                  <a:pt x="922664" y="97171"/>
                  <a:pt x="936172" y="115078"/>
                  <a:pt x="951723" y="130629"/>
                </a:cubicBezTo>
                <a:lnTo>
                  <a:pt x="979715" y="158620"/>
                </a:lnTo>
                <a:cubicBezTo>
                  <a:pt x="985936" y="164841"/>
                  <a:pt x="993098" y="170244"/>
                  <a:pt x="998376" y="177282"/>
                </a:cubicBezTo>
                <a:lnTo>
                  <a:pt x="1026368" y="214604"/>
                </a:lnTo>
                <a:cubicBezTo>
                  <a:pt x="1029478" y="223935"/>
                  <a:pt x="1031824" y="233556"/>
                  <a:pt x="1035698" y="242596"/>
                </a:cubicBezTo>
                <a:cubicBezTo>
                  <a:pt x="1041177" y="255381"/>
                  <a:pt x="1053629" y="266028"/>
                  <a:pt x="1054360" y="279918"/>
                </a:cubicBezTo>
                <a:cubicBezTo>
                  <a:pt x="1056818" y="326610"/>
                  <a:pt x="1052716" y="373757"/>
                  <a:pt x="1045029" y="419878"/>
                </a:cubicBezTo>
                <a:cubicBezTo>
                  <a:pt x="1043185" y="430939"/>
                  <a:pt x="1035877" y="441926"/>
                  <a:pt x="1026368" y="447869"/>
                </a:cubicBezTo>
                <a:cubicBezTo>
                  <a:pt x="1009687" y="458295"/>
                  <a:pt x="986751" y="455620"/>
                  <a:pt x="970384" y="466531"/>
                </a:cubicBezTo>
                <a:cubicBezTo>
                  <a:pt x="926025" y="496103"/>
                  <a:pt x="953031" y="481645"/>
                  <a:pt x="886409" y="503853"/>
                </a:cubicBezTo>
                <a:cubicBezTo>
                  <a:pt x="877078" y="506963"/>
                  <a:pt x="866601" y="507728"/>
                  <a:pt x="858417" y="513184"/>
                </a:cubicBezTo>
                <a:cubicBezTo>
                  <a:pt x="849086" y="519404"/>
                  <a:pt x="840732" y="527428"/>
                  <a:pt x="830425" y="531845"/>
                </a:cubicBezTo>
                <a:cubicBezTo>
                  <a:pt x="818638" y="536896"/>
                  <a:pt x="805268" y="537120"/>
                  <a:pt x="793102" y="541175"/>
                </a:cubicBezTo>
                <a:cubicBezTo>
                  <a:pt x="777212" y="546472"/>
                  <a:pt x="762000" y="553616"/>
                  <a:pt x="746449" y="559837"/>
                </a:cubicBezTo>
                <a:cubicBezTo>
                  <a:pt x="737119" y="569168"/>
                  <a:pt x="724359" y="576027"/>
                  <a:pt x="718458" y="587829"/>
                </a:cubicBezTo>
                <a:cubicBezTo>
                  <a:pt x="711366" y="602014"/>
                  <a:pt x="703559" y="619633"/>
                  <a:pt x="709127" y="634482"/>
                </a:cubicBezTo>
                <a:cubicBezTo>
                  <a:pt x="711055" y="639623"/>
                  <a:pt x="765504" y="675177"/>
                  <a:pt x="774441" y="681135"/>
                </a:cubicBezTo>
                <a:cubicBezTo>
                  <a:pt x="780661" y="690466"/>
                  <a:pt x="785173" y="701198"/>
                  <a:pt x="793102" y="709127"/>
                </a:cubicBezTo>
                <a:cubicBezTo>
                  <a:pt x="841597" y="757622"/>
                  <a:pt x="802823" y="700283"/>
                  <a:pt x="839756" y="746449"/>
                </a:cubicBezTo>
                <a:cubicBezTo>
                  <a:pt x="864220" y="777029"/>
                  <a:pt x="846072" y="774441"/>
                  <a:pt x="867747" y="774441"/>
                </a:cubicBezTo>
                <a:lnTo>
                  <a:pt x="867747" y="774441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834778" y="1052736"/>
            <a:ext cx="969470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状态量</a:t>
            </a:r>
            <a:endParaRPr kumimoji="1" lang="en-US" altLang="zh-CN" sz="20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507899" y="393656"/>
            <a:ext cx="1055071" cy="774495"/>
          </a:xfrm>
          <a:custGeom>
            <a:avLst/>
            <a:gdLst>
              <a:gd name="connsiteX0" fmla="*/ 755780 w 1055071"/>
              <a:gd name="connsiteY0" fmla="*/ 606490 h 774495"/>
              <a:gd name="connsiteX1" fmla="*/ 755780 w 1055071"/>
              <a:gd name="connsiteY1" fmla="*/ 606490 h 774495"/>
              <a:gd name="connsiteX2" fmla="*/ 447870 w 1055071"/>
              <a:gd name="connsiteY2" fmla="*/ 597159 h 774495"/>
              <a:gd name="connsiteX3" fmla="*/ 410547 w 1055071"/>
              <a:gd name="connsiteY3" fmla="*/ 587829 h 774495"/>
              <a:gd name="connsiteX4" fmla="*/ 326572 w 1055071"/>
              <a:gd name="connsiteY4" fmla="*/ 559837 h 774495"/>
              <a:gd name="connsiteX5" fmla="*/ 242596 w 1055071"/>
              <a:gd name="connsiteY5" fmla="*/ 503853 h 774495"/>
              <a:gd name="connsiteX6" fmla="*/ 149290 w 1055071"/>
              <a:gd name="connsiteY6" fmla="*/ 429208 h 774495"/>
              <a:gd name="connsiteX7" fmla="*/ 102637 w 1055071"/>
              <a:gd name="connsiteY7" fmla="*/ 391886 h 774495"/>
              <a:gd name="connsiteX8" fmla="*/ 74645 w 1055071"/>
              <a:gd name="connsiteY8" fmla="*/ 382555 h 774495"/>
              <a:gd name="connsiteX9" fmla="*/ 46653 w 1055071"/>
              <a:gd name="connsiteY9" fmla="*/ 363894 h 774495"/>
              <a:gd name="connsiteX10" fmla="*/ 9331 w 1055071"/>
              <a:gd name="connsiteY10" fmla="*/ 298580 h 774495"/>
              <a:gd name="connsiteX11" fmla="*/ 0 w 1055071"/>
              <a:gd name="connsiteY11" fmla="*/ 251927 h 774495"/>
              <a:gd name="connsiteX12" fmla="*/ 9331 w 1055071"/>
              <a:gd name="connsiteY12" fmla="*/ 74645 h 774495"/>
              <a:gd name="connsiteX13" fmla="*/ 37323 w 1055071"/>
              <a:gd name="connsiteY13" fmla="*/ 37322 h 774495"/>
              <a:gd name="connsiteX14" fmla="*/ 74645 w 1055071"/>
              <a:gd name="connsiteY14" fmla="*/ 27992 h 774495"/>
              <a:gd name="connsiteX15" fmla="*/ 149290 w 1055071"/>
              <a:gd name="connsiteY15" fmla="*/ 0 h 774495"/>
              <a:gd name="connsiteX16" fmla="*/ 746449 w 1055071"/>
              <a:gd name="connsiteY16" fmla="*/ 18661 h 774495"/>
              <a:gd name="connsiteX17" fmla="*/ 774441 w 1055071"/>
              <a:gd name="connsiteY17" fmla="*/ 27992 h 774495"/>
              <a:gd name="connsiteX18" fmla="*/ 849086 w 1055071"/>
              <a:gd name="connsiteY18" fmla="*/ 46653 h 774495"/>
              <a:gd name="connsiteX19" fmla="*/ 877078 w 1055071"/>
              <a:gd name="connsiteY19" fmla="*/ 74645 h 774495"/>
              <a:gd name="connsiteX20" fmla="*/ 905070 w 1055071"/>
              <a:gd name="connsiteY20" fmla="*/ 83975 h 774495"/>
              <a:gd name="connsiteX21" fmla="*/ 951723 w 1055071"/>
              <a:gd name="connsiteY21" fmla="*/ 130629 h 774495"/>
              <a:gd name="connsiteX22" fmla="*/ 979715 w 1055071"/>
              <a:gd name="connsiteY22" fmla="*/ 158620 h 774495"/>
              <a:gd name="connsiteX23" fmla="*/ 998376 w 1055071"/>
              <a:gd name="connsiteY23" fmla="*/ 177282 h 774495"/>
              <a:gd name="connsiteX24" fmla="*/ 1026368 w 1055071"/>
              <a:gd name="connsiteY24" fmla="*/ 214604 h 774495"/>
              <a:gd name="connsiteX25" fmla="*/ 1035698 w 1055071"/>
              <a:gd name="connsiteY25" fmla="*/ 242596 h 774495"/>
              <a:gd name="connsiteX26" fmla="*/ 1054360 w 1055071"/>
              <a:gd name="connsiteY26" fmla="*/ 279918 h 774495"/>
              <a:gd name="connsiteX27" fmla="*/ 1045029 w 1055071"/>
              <a:gd name="connsiteY27" fmla="*/ 419878 h 774495"/>
              <a:gd name="connsiteX28" fmla="*/ 1026368 w 1055071"/>
              <a:gd name="connsiteY28" fmla="*/ 447869 h 774495"/>
              <a:gd name="connsiteX29" fmla="*/ 970384 w 1055071"/>
              <a:gd name="connsiteY29" fmla="*/ 466531 h 774495"/>
              <a:gd name="connsiteX30" fmla="*/ 886409 w 1055071"/>
              <a:gd name="connsiteY30" fmla="*/ 503853 h 774495"/>
              <a:gd name="connsiteX31" fmla="*/ 858417 w 1055071"/>
              <a:gd name="connsiteY31" fmla="*/ 513184 h 774495"/>
              <a:gd name="connsiteX32" fmla="*/ 830425 w 1055071"/>
              <a:gd name="connsiteY32" fmla="*/ 531845 h 774495"/>
              <a:gd name="connsiteX33" fmla="*/ 793102 w 1055071"/>
              <a:gd name="connsiteY33" fmla="*/ 541175 h 774495"/>
              <a:gd name="connsiteX34" fmla="*/ 746449 w 1055071"/>
              <a:gd name="connsiteY34" fmla="*/ 559837 h 774495"/>
              <a:gd name="connsiteX35" fmla="*/ 718458 w 1055071"/>
              <a:gd name="connsiteY35" fmla="*/ 587829 h 774495"/>
              <a:gd name="connsiteX36" fmla="*/ 709127 w 1055071"/>
              <a:gd name="connsiteY36" fmla="*/ 634482 h 774495"/>
              <a:gd name="connsiteX37" fmla="*/ 774441 w 1055071"/>
              <a:gd name="connsiteY37" fmla="*/ 681135 h 774495"/>
              <a:gd name="connsiteX38" fmla="*/ 793102 w 1055071"/>
              <a:gd name="connsiteY38" fmla="*/ 709127 h 774495"/>
              <a:gd name="connsiteX39" fmla="*/ 839756 w 1055071"/>
              <a:gd name="connsiteY39" fmla="*/ 746449 h 774495"/>
              <a:gd name="connsiteX40" fmla="*/ 867747 w 1055071"/>
              <a:gd name="connsiteY40" fmla="*/ 774441 h 774495"/>
              <a:gd name="connsiteX41" fmla="*/ 867747 w 1055071"/>
              <a:gd name="connsiteY41" fmla="*/ 774441 h 774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55071" h="774495">
                <a:moveTo>
                  <a:pt x="755780" y="606490"/>
                </a:moveTo>
                <a:lnTo>
                  <a:pt x="755780" y="606490"/>
                </a:lnTo>
                <a:cubicBezTo>
                  <a:pt x="607695" y="622943"/>
                  <a:pt x="672382" y="621213"/>
                  <a:pt x="447870" y="597159"/>
                </a:cubicBezTo>
                <a:cubicBezTo>
                  <a:pt x="435119" y="595793"/>
                  <a:pt x="422804" y="591600"/>
                  <a:pt x="410547" y="587829"/>
                </a:cubicBezTo>
                <a:cubicBezTo>
                  <a:pt x="382346" y="579152"/>
                  <a:pt x="326572" y="559837"/>
                  <a:pt x="326572" y="559837"/>
                </a:cubicBezTo>
                <a:cubicBezTo>
                  <a:pt x="298580" y="541176"/>
                  <a:pt x="266384" y="527642"/>
                  <a:pt x="242596" y="503853"/>
                </a:cubicBezTo>
                <a:cubicBezTo>
                  <a:pt x="190329" y="451584"/>
                  <a:pt x="236205" y="494394"/>
                  <a:pt x="149290" y="429208"/>
                </a:cubicBezTo>
                <a:cubicBezTo>
                  <a:pt x="133358" y="417259"/>
                  <a:pt x="119525" y="402441"/>
                  <a:pt x="102637" y="391886"/>
                </a:cubicBezTo>
                <a:cubicBezTo>
                  <a:pt x="94297" y="386673"/>
                  <a:pt x="83442" y="386954"/>
                  <a:pt x="74645" y="382555"/>
                </a:cubicBezTo>
                <a:cubicBezTo>
                  <a:pt x="64615" y="377540"/>
                  <a:pt x="55984" y="370114"/>
                  <a:pt x="46653" y="363894"/>
                </a:cubicBezTo>
                <a:cubicBezTo>
                  <a:pt x="33002" y="343418"/>
                  <a:pt x="17223" y="322255"/>
                  <a:pt x="9331" y="298580"/>
                </a:cubicBezTo>
                <a:cubicBezTo>
                  <a:pt x="4316" y="283535"/>
                  <a:pt x="3110" y="267478"/>
                  <a:pt x="0" y="251927"/>
                </a:cubicBezTo>
                <a:cubicBezTo>
                  <a:pt x="3110" y="192833"/>
                  <a:pt x="-808" y="132946"/>
                  <a:pt x="9331" y="74645"/>
                </a:cubicBezTo>
                <a:cubicBezTo>
                  <a:pt x="11996" y="59324"/>
                  <a:pt x="24668" y="46361"/>
                  <a:pt x="37323" y="37322"/>
                </a:cubicBezTo>
                <a:cubicBezTo>
                  <a:pt x="47758" y="29868"/>
                  <a:pt x="62315" y="31515"/>
                  <a:pt x="74645" y="27992"/>
                </a:cubicBezTo>
                <a:cubicBezTo>
                  <a:pt x="100237" y="20680"/>
                  <a:pt x="124651" y="9856"/>
                  <a:pt x="149290" y="0"/>
                </a:cubicBezTo>
                <a:lnTo>
                  <a:pt x="746449" y="18661"/>
                </a:lnTo>
                <a:cubicBezTo>
                  <a:pt x="756275" y="19101"/>
                  <a:pt x="764899" y="25607"/>
                  <a:pt x="774441" y="27992"/>
                </a:cubicBezTo>
                <a:lnTo>
                  <a:pt x="849086" y="46653"/>
                </a:lnTo>
                <a:cubicBezTo>
                  <a:pt x="858417" y="55984"/>
                  <a:pt x="866099" y="67326"/>
                  <a:pt x="877078" y="74645"/>
                </a:cubicBezTo>
                <a:cubicBezTo>
                  <a:pt x="885262" y="80101"/>
                  <a:pt x="897202" y="78074"/>
                  <a:pt x="905070" y="83975"/>
                </a:cubicBezTo>
                <a:cubicBezTo>
                  <a:pt x="922664" y="97171"/>
                  <a:pt x="936172" y="115078"/>
                  <a:pt x="951723" y="130629"/>
                </a:cubicBezTo>
                <a:lnTo>
                  <a:pt x="979715" y="158620"/>
                </a:lnTo>
                <a:cubicBezTo>
                  <a:pt x="985936" y="164841"/>
                  <a:pt x="993098" y="170244"/>
                  <a:pt x="998376" y="177282"/>
                </a:cubicBezTo>
                <a:lnTo>
                  <a:pt x="1026368" y="214604"/>
                </a:lnTo>
                <a:cubicBezTo>
                  <a:pt x="1029478" y="223935"/>
                  <a:pt x="1031824" y="233556"/>
                  <a:pt x="1035698" y="242596"/>
                </a:cubicBezTo>
                <a:cubicBezTo>
                  <a:pt x="1041177" y="255381"/>
                  <a:pt x="1053629" y="266028"/>
                  <a:pt x="1054360" y="279918"/>
                </a:cubicBezTo>
                <a:cubicBezTo>
                  <a:pt x="1056818" y="326610"/>
                  <a:pt x="1052716" y="373757"/>
                  <a:pt x="1045029" y="419878"/>
                </a:cubicBezTo>
                <a:cubicBezTo>
                  <a:pt x="1043185" y="430939"/>
                  <a:pt x="1035877" y="441926"/>
                  <a:pt x="1026368" y="447869"/>
                </a:cubicBezTo>
                <a:cubicBezTo>
                  <a:pt x="1009687" y="458295"/>
                  <a:pt x="986751" y="455620"/>
                  <a:pt x="970384" y="466531"/>
                </a:cubicBezTo>
                <a:cubicBezTo>
                  <a:pt x="926025" y="496103"/>
                  <a:pt x="953031" y="481645"/>
                  <a:pt x="886409" y="503853"/>
                </a:cubicBezTo>
                <a:cubicBezTo>
                  <a:pt x="877078" y="506963"/>
                  <a:pt x="866601" y="507728"/>
                  <a:pt x="858417" y="513184"/>
                </a:cubicBezTo>
                <a:cubicBezTo>
                  <a:pt x="849086" y="519404"/>
                  <a:pt x="840732" y="527428"/>
                  <a:pt x="830425" y="531845"/>
                </a:cubicBezTo>
                <a:cubicBezTo>
                  <a:pt x="818638" y="536896"/>
                  <a:pt x="805268" y="537120"/>
                  <a:pt x="793102" y="541175"/>
                </a:cubicBezTo>
                <a:cubicBezTo>
                  <a:pt x="777212" y="546472"/>
                  <a:pt x="762000" y="553616"/>
                  <a:pt x="746449" y="559837"/>
                </a:cubicBezTo>
                <a:cubicBezTo>
                  <a:pt x="737119" y="569168"/>
                  <a:pt x="724359" y="576027"/>
                  <a:pt x="718458" y="587829"/>
                </a:cubicBezTo>
                <a:cubicBezTo>
                  <a:pt x="711366" y="602014"/>
                  <a:pt x="703559" y="619633"/>
                  <a:pt x="709127" y="634482"/>
                </a:cubicBezTo>
                <a:cubicBezTo>
                  <a:pt x="711055" y="639623"/>
                  <a:pt x="765504" y="675177"/>
                  <a:pt x="774441" y="681135"/>
                </a:cubicBezTo>
                <a:cubicBezTo>
                  <a:pt x="780661" y="690466"/>
                  <a:pt x="785173" y="701198"/>
                  <a:pt x="793102" y="709127"/>
                </a:cubicBezTo>
                <a:cubicBezTo>
                  <a:pt x="841597" y="757622"/>
                  <a:pt x="802823" y="700283"/>
                  <a:pt x="839756" y="746449"/>
                </a:cubicBezTo>
                <a:cubicBezTo>
                  <a:pt x="864220" y="777029"/>
                  <a:pt x="846072" y="774441"/>
                  <a:pt x="867747" y="774441"/>
                </a:cubicBezTo>
                <a:lnTo>
                  <a:pt x="867747" y="774441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986906" y="1196752"/>
            <a:ext cx="1257502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非状态量</a:t>
            </a:r>
            <a:endParaRPr kumimoji="1" lang="en-US" altLang="zh-CN" sz="20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743811" y="3846239"/>
            <a:ext cx="34997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（</a:t>
            </a:r>
            <a:r>
              <a:rPr kumimoji="1" lang="en-US" altLang="zh-CN" sz="2400" b="1" dirty="0">
                <a:solidFill>
                  <a:srgbClr val="000000"/>
                </a:solidFill>
                <a:latin typeface="宋体" charset="-122"/>
                <a:sym typeface="Wingdings" pitchFamily="2" charset="2"/>
              </a:rPr>
              <a:t>2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）作</a:t>
            </a:r>
            <a:r>
              <a:rPr lang="en-US" altLang="zh-CN" sz="2400" b="1" dirty="0"/>
              <a:t>0+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时刻电路</a:t>
            </a:r>
            <a:endParaRPr kumimoji="1" lang="en-US" altLang="zh-CN" sz="2400" b="1" dirty="0">
              <a:solidFill>
                <a:srgbClr val="000000"/>
              </a:solidFill>
              <a:latin typeface="宋体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46965" y="90872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解：</a:t>
            </a:r>
            <a:endParaRPr lang="zh-CN" altLang="en-US" dirty="0"/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984964"/>
              </p:ext>
            </p:extLst>
          </p:nvPr>
        </p:nvGraphicFramePr>
        <p:xfrm>
          <a:off x="444749" y="4279710"/>
          <a:ext cx="3169444" cy="2353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3" name="Visio" r:id="rId15" imgW="1931723" imgH="1378670" progId="Visio.Drawing.11">
                  <p:embed/>
                </p:oleObj>
              </mc:Choice>
              <mc:Fallback>
                <p:oleObj name="Visio" r:id="rId15" imgW="1931723" imgH="1378670" progId="Visio.Drawing.11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749" y="4279710"/>
                        <a:ext cx="3169444" cy="23539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234597"/>
              </p:ext>
            </p:extLst>
          </p:nvPr>
        </p:nvGraphicFramePr>
        <p:xfrm>
          <a:off x="3942021" y="4149080"/>
          <a:ext cx="2349500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4" name="Visio" r:id="rId17" imgW="1432418" imgH="1288738" progId="Visio.Drawing.11">
                  <p:embed/>
                </p:oleObj>
              </mc:Choice>
              <mc:Fallback>
                <p:oleObj name="Visio" r:id="rId17" imgW="1432418" imgH="128873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2021" y="4149080"/>
                        <a:ext cx="2349500" cy="220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31"/>
          <p:cNvSpPr>
            <a:spLocks noChangeArrowheads="1"/>
          </p:cNvSpPr>
          <p:nvPr/>
        </p:nvSpPr>
        <p:spPr bwMode="auto">
          <a:xfrm>
            <a:off x="3525913" y="5229200"/>
            <a:ext cx="541957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848881"/>
              </p:ext>
            </p:extLst>
          </p:nvPr>
        </p:nvGraphicFramePr>
        <p:xfrm>
          <a:off x="6224712" y="4508500"/>
          <a:ext cx="2739776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5" name="Equation" r:id="rId19" imgW="1663560" imgH="253800" progId="Equation.DSMT4">
                  <p:embed/>
                </p:oleObj>
              </mc:Choice>
              <mc:Fallback>
                <p:oleObj name="Equation" r:id="rId19" imgW="16635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712" y="4508500"/>
                        <a:ext cx="2739776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851071"/>
              </p:ext>
            </p:extLst>
          </p:nvPr>
        </p:nvGraphicFramePr>
        <p:xfrm>
          <a:off x="6861175" y="5349875"/>
          <a:ext cx="150653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6" name="Equation" r:id="rId21" imgW="914400" imgH="253800" progId="Equation.DSMT4">
                  <p:embed/>
                </p:oleObj>
              </mc:Choice>
              <mc:Fallback>
                <p:oleObj name="Equation" r:id="rId21" imgW="914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1175" y="5349875"/>
                        <a:ext cx="1506538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118" y="-8722"/>
            <a:ext cx="4572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9796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828800" y="278606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</a:rPr>
              <a:t>1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828800" y="364331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</a:rPr>
              <a:t>9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1828800" y="450056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</a:rPr>
              <a:t>10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1828800" y="5357813"/>
            <a:ext cx="6400800" cy="64293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</a:rPr>
              <a:t>-1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A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14425" y="370760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B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114425" y="45648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C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114425" y="5422106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</a:rPr>
              <a:t>D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>
                <a:solidFill>
                  <a:srgbClr val="FFFFFF"/>
                </a:solidFill>
              </a:rPr>
              <a:t>提交</a:t>
            </a:r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952545"/>
              </p:ext>
            </p:extLst>
          </p:nvPr>
        </p:nvGraphicFramePr>
        <p:xfrm>
          <a:off x="4499992" y="2060848"/>
          <a:ext cx="4157663" cy="178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" name="Visio" r:id="rId20" imgW="2620713" imgH="1127116" progId="Visio.Drawing.11">
                  <p:embed/>
                </p:oleObj>
              </mc:Choice>
              <mc:Fallback>
                <p:oleObj name="Visio" r:id="rId20" imgW="2620713" imgH="1127116" progId="Visio.Drawing.11">
                  <p:embed/>
                  <p:pic>
                    <p:nvPicPr>
                      <p:cNvPr id="0" name="Object 2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2060848"/>
                        <a:ext cx="4157663" cy="178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/>
          <p:cNvGrpSpPr/>
          <p:nvPr/>
        </p:nvGrpSpPr>
        <p:grpSpPr>
          <a:xfrm>
            <a:off x="683568" y="1124744"/>
            <a:ext cx="7059675" cy="461665"/>
            <a:chOff x="683568" y="1124744"/>
            <a:chExt cx="7059675" cy="461665"/>
          </a:xfrm>
        </p:grpSpPr>
        <p:sp>
          <p:nvSpPr>
            <p:cNvPr id="22" name="矩形 21"/>
            <p:cNvSpPr/>
            <p:nvPr/>
          </p:nvSpPr>
          <p:spPr>
            <a:xfrm>
              <a:off x="683568" y="1124744"/>
              <a:ext cx="48253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/>
                <a:t>下</a:t>
              </a:r>
              <a:r>
                <a:rPr kumimoji="1" lang="zh-CN" altLang="en-US" sz="2400" b="1" dirty="0">
                  <a:solidFill>
                    <a:srgbClr val="000000"/>
                  </a:solidFill>
                </a:rPr>
                <a:t>图电路原已达稳态，求换路后的</a:t>
              </a:r>
              <a:endParaRPr lang="zh-CN" altLang="en-US" sz="24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23" name="Object 2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9976444"/>
                </p:ext>
              </p:extLst>
            </p:nvPr>
          </p:nvGraphicFramePr>
          <p:xfrm>
            <a:off x="5508043" y="1151011"/>
            <a:ext cx="2235200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" name="Equation" r:id="rId22" imgW="2539800" imgH="431640" progId="Equation.DSMT4">
                    <p:embed/>
                  </p:oleObj>
                </mc:Choice>
                <mc:Fallback>
                  <p:oleObj name="Equation" r:id="rId22" imgW="2539800" imgH="431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08043" y="1151011"/>
                          <a:ext cx="2235200" cy="379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组合 18"/>
          <p:cNvGrpSpPr/>
          <p:nvPr>
            <p:custDataLst>
              <p:tags r:id="rId12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5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ypeText"/>
            <p:cNvSpPr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>
                  <a:solidFill>
                    <a:srgbClr val="000000"/>
                  </a:solidFill>
                </a:rPr>
                <a:t>单选题</a:t>
              </a:r>
            </a:p>
          </p:txBody>
        </p:sp>
        <p:sp>
          <p:nvSpPr>
            <p:cNvPr id="18" name="TipText"/>
            <p:cNvSpPr/>
            <p:nvPr>
              <p:custDataLst>
                <p:tags r:id="rId18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000">
                  <a:solidFill>
                    <a:srgbClr val="808080"/>
                  </a:solidFill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</a:rPr>
                <a:t>分</a:t>
              </a: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13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14"/>
            </p:custDataLst>
          </p:nvPr>
        </p:nvSpPr>
        <p:spPr>
          <a:xfrm>
            <a:off x="0" y="6187440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</a:rPr>
              <a:t>本课件为雨课堂出品的智慧教学雨课件，需配合</a:t>
            </a:r>
            <a:r>
              <a:rPr lang="en-US" altLang="zh-CN" sz="1200" smtClean="0">
                <a:solidFill>
                  <a:srgbClr val="F84F41"/>
                </a:solidFill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</a:rPr>
              <a:t>或以上版本雨课堂软件使用，请前往</a:t>
            </a:r>
            <a:r>
              <a:rPr lang="en-US" altLang="zh-CN" sz="1200" smtClean="0">
                <a:solidFill>
                  <a:srgbClr val="F84F41"/>
                </a:solidFill>
              </a:rPr>
              <a:t>ykt.io/download</a:t>
            </a:r>
            <a:r>
              <a:rPr lang="zh-CN" altLang="en-US" sz="1200" smtClean="0">
                <a:solidFill>
                  <a:srgbClr val="F84F41"/>
                </a:solidFill>
              </a:rPr>
              <a:t>下载最新版本</a:t>
            </a:r>
            <a:endParaRPr lang="zh-CN" altLang="en-US" sz="1200">
              <a:solidFill>
                <a:srgbClr val="F84F4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56022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ONYMOUSPOLLING" val="False"/>
  <p:tag name="RAINCOURSERAINPROBLEM" val="Polling"/>
  <p:tag name="RAINCOURSEPROBLEMSCORE" val="1.0"/>
  <p:tag name="METADATA" val="802c101c19084fd6b2610d74353c9dd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Polling"/>
  <p:tag name="METADATA" val="802c101c19084fd6b2610d74353c9dd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ubmit"/>
  <p:tag name="RAINCOURSERAINPROBLEMTYPE" val="Polling"/>
  <p:tag name="METADATA" val="802c101c19084fd6b2610d74353c9dd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etting"/>
  <p:tag name="RAINCOURSERAINPROBLEMTYPE" val="Polling"/>
  <p:tag name="METADATA" val="802c101c19084fd6b2610d74353c9d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ollingAnswer"/>
  <p:tag name="RAINCOURSERAINPROBLEMTYPE" val="ProblemTypeMarker"/>
  <p:tag name="METADATA" val="802c101c19084fd6b2610d74353c9dd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ody"/>
  <p:tag name="METADATA" val="802c101c19084fd6b2610d74353c9d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ShortAnswer"/>
  <p:tag name="RAINCOURSEPROBLEMSCORE" val="3.0"/>
  <p:tag name="RAINCOURSEPROBLEMVOICEALLOWED" val="False"/>
  <p:tag name="METADATA" val="802c101c19084fd6b2610d74353c9dd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ody"/>
  <p:tag name="METADATA" val="802c101c19084fd6b2610d74353c9dd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ubmit"/>
  <p:tag name="RAINCOURSERAINPROBLEMTYPE" val="ShortAnswer"/>
  <p:tag name="METADATA" val="802c101c19084fd6b2610d74353c9dd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etting"/>
  <p:tag name="RAINCOURSERAINPROBLEMTYPE" val="ShortAnswer"/>
  <p:tag name="METADATA" val="802c101c19084fd6b2610d74353c9dd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MultipleChoice"/>
  <p:tag name="RAINCOURSEPROBLEMSCORE" val="1.0"/>
  <p:tag name="METADATA" val="802c101c19084fd6b2610d74353c9dd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MultipleChoice"/>
  <p:tag name="METADATA" val="802c101c19084fd6b2610d74353c9dd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MultipleChoice"/>
  <p:tag name="METADATA" val="802c101c19084fd6b2610d74353c9dd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MultipleChoice"/>
  <p:tag name="METADATA" val="802c101c19084fd6b2610d74353c9dd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Correct"/>
  <p:tag name="RAINCOURSERAINPROBLEMTYPE" val="MultipleChoice"/>
  <p:tag name="METADATA" val="802c101c19084fd6b2610d74353c9dd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ubmit"/>
  <p:tag name="RAINCOURSERAINPROBLEMTYPE" val="MultipleChoice"/>
  <p:tag name="METADATA" val="802c101c19084fd6b2610d74353c9dd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etting"/>
  <p:tag name="RAINCOURSERAINPROBLEMTYPE" val="MultipleChoice"/>
  <p:tag name="METADATA" val="802c101c19084fd6b2610d74353c9dd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MultipleChoice"/>
  <p:tag name="RAINCOURSEPROBLEMSCORE" val="1.0"/>
  <p:tag name="METADATA" val="802c101c19084fd6b2610d74353c9dd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ody"/>
  <p:tag name="METADATA" val="802c101c19084fd6b2610d74353c9dd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Item"/>
  <p:tag name="METADATA" val="802c101c19084fd6b2610d74353c9dd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MultipleChoice"/>
  <p:tag name="METADATA" val="802c101c19084fd6b2610d74353c9dd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Polling"/>
  <p:tag name="METADATA" val="802c101c19084fd6b2610d74353c9dd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Correct"/>
  <p:tag name="RAINCOURSERAINPROBLEMTYPE" val="MultipleChoice"/>
  <p:tag name="METADATA" val="802c101c19084fd6b2610d74353c9dd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ubmit"/>
  <p:tag name="RAINCOURSERAINPROBLEMTYPE" val="MultipleChoice"/>
  <p:tag name="METADATA" val="802c101c19084fd6b2610d74353c9dd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etting"/>
  <p:tag name="RAINCOURSERAINPROBLEMTYPE" val="MultipleChoice"/>
  <p:tag name="METADATA" val="802c101c19084fd6b2610d74353c9dd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Polling"/>
  <p:tag name="METADATA" val="802c101c19084fd6b2610d74353c9dd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ShortAnswer"/>
  <p:tag name="RAINCOURSEPROBLEMSCORE" val="3.0"/>
  <p:tag name="RAINCOURSEPROBLEMVOICEALLOWED" val="False"/>
  <p:tag name="METADATA" val="802c101c19084fd6b2610d74353c9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ody"/>
  <p:tag name="METADATA" val="802c101c19084fd6b2610d74353c9dd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ubmit"/>
  <p:tag name="RAINCOURSERAINPROBLEMTYPE" val="ShortAnswer"/>
  <p:tag name="METADATA" val="802c101c19084fd6b2610d74353c9dd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ody"/>
  <p:tag name="METADATA" val="802c101c19084fd6b2610d74353c9dd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Setting"/>
  <p:tag name="RAINCOURSERAINPROBLEMTYPE" val="ShortAnswer"/>
  <p:tag name="METADATA" val="802c101c19084fd6b2610d74353c9dd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" val="ProblemBullet"/>
  <p:tag name="RAINCOURSERAINBULLET" val="Wrong"/>
  <p:tag name="RAINCOURSERAINPROBLEMTYPE" val="Polling"/>
  <p:tag name="METADATA" val="802c101c19084fd6b2610d74353c9dd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RAINPROBLEMTYPE" val="ProblemTypeMarker"/>
  <p:tag name="METADATA" val="802c101c19084fd6b2610d74353c9dd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1195</Words>
  <Application>Microsoft Office PowerPoint</Application>
  <PresentationFormat>全屏显示(4:3)</PresentationFormat>
  <Paragraphs>153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Microsoft Yahei</vt:lpstr>
      <vt:lpstr>方正舒体</vt:lpstr>
      <vt:lpstr>华文行楷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Equation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</dc:creator>
  <cp:lastModifiedBy>liuchuntang</cp:lastModifiedBy>
  <cp:revision>86</cp:revision>
  <dcterms:created xsi:type="dcterms:W3CDTF">2018-02-02T03:38:57Z</dcterms:created>
  <dcterms:modified xsi:type="dcterms:W3CDTF">2018-12-17T02:49:11Z</dcterms:modified>
</cp:coreProperties>
</file>