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64" r:id="rId7"/>
  </p:sldIdLst>
  <p:sldSz cx="5715000" cy="9144000" type="screen16x1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18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2002" y="58"/>
      </p:cViewPr>
      <p:guideLst>
        <p:guide orient="horz" pos="2880"/>
        <p:guide pos="18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28625" y="2840569"/>
            <a:ext cx="4857750" cy="196003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57250" y="5181600"/>
            <a:ext cx="40005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6C710-D3F5-4516-AE8D-54BE3FAD2ABD}" type="datetimeFigureOut">
              <a:rPr lang="zh-CN" altLang="en-US" smtClean="0"/>
              <a:t>2018/12/17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3FB6A-9FB8-40BF-97D4-270E8F6505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962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6C710-D3F5-4516-AE8D-54BE3FAD2ABD}" type="datetimeFigureOut">
              <a:rPr lang="zh-CN" altLang="en-US" smtClean="0"/>
              <a:t>2018/12/17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3FB6A-9FB8-40BF-97D4-270E8F6505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4192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3107531" y="488951"/>
            <a:ext cx="964407" cy="104013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214313" y="488951"/>
            <a:ext cx="2797969" cy="104013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6C710-D3F5-4516-AE8D-54BE3FAD2ABD}" type="datetimeFigureOut">
              <a:rPr lang="zh-CN" altLang="en-US" smtClean="0"/>
              <a:t>2018/12/17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3FB6A-9FB8-40BF-97D4-270E8F6505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3892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6C710-D3F5-4516-AE8D-54BE3FAD2ABD}" type="datetimeFigureOut">
              <a:rPr lang="zh-CN" altLang="en-US" smtClean="0"/>
              <a:t>2018/12/17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3FB6A-9FB8-40BF-97D4-270E8F6505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9736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1446" y="5875867"/>
            <a:ext cx="485775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1446" y="3875619"/>
            <a:ext cx="485775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6C710-D3F5-4516-AE8D-54BE3FAD2ABD}" type="datetimeFigureOut">
              <a:rPr lang="zh-CN" altLang="en-US" smtClean="0"/>
              <a:t>2018/12/17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3FB6A-9FB8-40BF-97D4-270E8F6505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1163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214313" y="2844801"/>
            <a:ext cx="1881188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2190750" y="2844801"/>
            <a:ext cx="1881188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6C710-D3F5-4516-AE8D-54BE3FAD2ABD}" type="datetimeFigureOut">
              <a:rPr lang="zh-CN" altLang="en-US" smtClean="0"/>
              <a:t>2018/12/17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3FB6A-9FB8-40BF-97D4-270E8F6505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623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5750" y="366184"/>
            <a:ext cx="51435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85750" y="2046817"/>
            <a:ext cx="2525118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285750" y="2899833"/>
            <a:ext cx="2525118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2903141" y="2046817"/>
            <a:ext cx="2526109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2903141" y="2899833"/>
            <a:ext cx="2526109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6C710-D3F5-4516-AE8D-54BE3FAD2ABD}" type="datetimeFigureOut">
              <a:rPr lang="zh-CN" altLang="en-US" smtClean="0"/>
              <a:t>2018/12/17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3FB6A-9FB8-40BF-97D4-270E8F6505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6521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6C710-D3F5-4516-AE8D-54BE3FAD2ABD}" type="datetimeFigureOut">
              <a:rPr lang="zh-CN" altLang="en-US" smtClean="0"/>
              <a:t>2018/12/17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3FB6A-9FB8-40BF-97D4-270E8F6505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3573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6C710-D3F5-4516-AE8D-54BE3FAD2ABD}" type="datetimeFigureOut">
              <a:rPr lang="zh-CN" altLang="en-US" smtClean="0"/>
              <a:t>2018/12/17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3FB6A-9FB8-40BF-97D4-270E8F6505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1780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5750" y="364067"/>
            <a:ext cx="1880196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234406" y="364068"/>
            <a:ext cx="3194844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85750" y="1913468"/>
            <a:ext cx="1880196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6C710-D3F5-4516-AE8D-54BE3FAD2ABD}" type="datetimeFigureOut">
              <a:rPr lang="zh-CN" altLang="en-US" smtClean="0"/>
              <a:t>2018/12/17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3FB6A-9FB8-40BF-97D4-270E8F6505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0923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20180" y="6400801"/>
            <a:ext cx="34290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120180" y="817033"/>
            <a:ext cx="34290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120180" y="7156452"/>
            <a:ext cx="34290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6C710-D3F5-4516-AE8D-54BE3FAD2ABD}" type="datetimeFigureOut">
              <a:rPr lang="zh-CN" altLang="en-US" smtClean="0"/>
              <a:t>2018/12/17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3FB6A-9FB8-40BF-97D4-270E8F6505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8051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285750" y="366184"/>
            <a:ext cx="51435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85750" y="2133602"/>
            <a:ext cx="51435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285750" y="8475135"/>
            <a:ext cx="13335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86C710-D3F5-4516-AE8D-54BE3FAD2ABD}" type="datetimeFigureOut">
              <a:rPr lang="zh-CN" altLang="en-US" smtClean="0"/>
              <a:t>2018/12/17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1952625" y="8475135"/>
            <a:ext cx="18097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095750" y="8475135"/>
            <a:ext cx="13335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23FB6A-9FB8-40BF-97D4-270E8F6505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6758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.xml"/><Relationship Id="rId1" Type="http://schemas.openxmlformats.org/officeDocument/2006/relationships/tags" Target="../tags/tag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image" Target="../media/image1.tmp"/><Relationship Id="rId4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5" Type="http://schemas.openxmlformats.org/officeDocument/2006/relationships/image" Target="../media/image1.tmp"/><Relationship Id="rId4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5" Type="http://schemas.openxmlformats.org/officeDocument/2006/relationships/image" Target="../media/image1.tmp"/><Relationship Id="rId4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5" Type="http://schemas.openxmlformats.org/officeDocument/2006/relationships/image" Target="../media/image1.tmp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altLang="zh-CN" sz="4000" dirty="0" smtClean="0"/>
              <a:t>09-10</a:t>
            </a:r>
            <a:endParaRPr lang="zh-CN" altLang="en-US" sz="40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zh-CN" altLang="en-US" sz="2400" dirty="0" smtClean="0"/>
              <a:t>葛玉敏</a:t>
            </a:r>
            <a:endParaRPr lang="zh-CN" altLang="en-US" sz="2400" dirty="0"/>
          </a:p>
        </p:txBody>
      </p:sp>
      <p:sp>
        <p:nvSpPr>
          <p:cNvPr id="4" name="矩形 3"/>
          <p:cNvSpPr/>
          <p:nvPr>
            <p:custDataLst>
              <p:tags r:id="rId3"/>
            </p:custDataLst>
          </p:nvPr>
        </p:nvSpPr>
        <p:spPr>
          <a:xfrm>
            <a:off x="0" y="7239000"/>
            <a:ext cx="5715000" cy="1428750"/>
          </a:xfrm>
          <a:prstGeom prst="rect">
            <a:avLst/>
          </a:prstGeom>
          <a:solidFill>
            <a:srgbClr val="FBFAEF"/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r>
              <a:rPr lang="zh-CN" altLang="en-US" smtClean="0">
                <a:solidFill>
                  <a:srgbClr val="F84F41"/>
                </a:solidFill>
              </a:rPr>
              <a:t>本课件为雨课堂出品的智慧教学雨课件，需</a:t>
            </a:r>
          </a:p>
          <a:p>
            <a:r>
              <a:rPr lang="zh-CN" altLang="en-US" smtClean="0">
                <a:solidFill>
                  <a:srgbClr val="F84F41"/>
                </a:solidFill>
              </a:rPr>
              <a:t>配合</a:t>
            </a:r>
            <a:r>
              <a:rPr lang="en-US" altLang="zh-CN" smtClean="0">
                <a:solidFill>
                  <a:srgbClr val="F84F41"/>
                </a:solidFill>
              </a:rPr>
              <a:t>2.0</a:t>
            </a:r>
            <a:r>
              <a:rPr lang="zh-CN" altLang="en-US" smtClean="0">
                <a:solidFill>
                  <a:srgbClr val="F84F41"/>
                </a:solidFill>
              </a:rPr>
              <a:t>或以上版本雨课堂软件使用，请前往</a:t>
            </a:r>
          </a:p>
          <a:p>
            <a:r>
              <a:rPr lang="en-US" altLang="zh-CN" smtClean="0">
                <a:solidFill>
                  <a:srgbClr val="F84F41"/>
                </a:solidFill>
              </a:rPr>
              <a:t>ykt.io/download</a:t>
            </a:r>
            <a:r>
              <a:rPr lang="zh-CN" altLang="en-US" smtClean="0">
                <a:solidFill>
                  <a:srgbClr val="F84F41"/>
                </a:solidFill>
              </a:rPr>
              <a:t>下载最新版本</a:t>
            </a:r>
            <a:endParaRPr lang="zh-CN" altLang="en-US">
              <a:solidFill>
                <a:srgbClr val="F84F4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12664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 txBox="1">
            <a:spLocks/>
          </p:cNvSpPr>
          <p:nvPr/>
        </p:nvSpPr>
        <p:spPr>
          <a:xfrm>
            <a:off x="409228" y="2411759"/>
            <a:ext cx="4857750" cy="28961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4000" dirty="0" smtClean="0"/>
              <a:t>作业：</a:t>
            </a:r>
            <a:endParaRPr lang="en-US" altLang="zh-CN" sz="4000" dirty="0" smtClean="0"/>
          </a:p>
          <a:p>
            <a:pPr algn="l"/>
            <a:r>
              <a:rPr lang="en-US" altLang="zh-CN" sz="4000" dirty="0" smtClean="0"/>
              <a:t>P115</a:t>
            </a:r>
            <a:r>
              <a:rPr lang="zh-CN" altLang="en-US" sz="4000" dirty="0" smtClean="0"/>
              <a:t>：</a:t>
            </a:r>
            <a:r>
              <a:rPr lang="en-US" altLang="zh-CN" sz="4000" dirty="0" smtClean="0"/>
              <a:t>5-7</a:t>
            </a:r>
          </a:p>
          <a:p>
            <a:pPr algn="l"/>
            <a:r>
              <a:rPr lang="en-US" altLang="zh-CN" sz="4000" dirty="0" smtClean="0"/>
              <a:t>P116</a:t>
            </a:r>
            <a:r>
              <a:rPr lang="zh-CN" altLang="en-US" sz="4000" dirty="0" smtClean="0"/>
              <a:t>：</a:t>
            </a:r>
            <a:r>
              <a:rPr lang="en-US" altLang="zh-CN" sz="4000" dirty="0" smtClean="0"/>
              <a:t>5-11</a:t>
            </a:r>
            <a:r>
              <a:rPr lang="zh-CN" altLang="en-US" sz="4000" dirty="0" smtClean="0"/>
              <a:t>、</a:t>
            </a:r>
            <a:r>
              <a:rPr lang="en-US" altLang="zh-CN" sz="4000" dirty="0" smtClean="0"/>
              <a:t>5-13</a:t>
            </a:r>
            <a:r>
              <a:rPr lang="zh-CN" altLang="en-US" sz="4000" dirty="0" smtClean="0"/>
              <a:t>（此两题在上次作业基础上补充完整）</a:t>
            </a:r>
            <a:endParaRPr lang="en-US" altLang="zh-CN" sz="4000" dirty="0" smtClean="0"/>
          </a:p>
          <a:p>
            <a:pPr algn="l"/>
            <a:r>
              <a:rPr lang="en-US" altLang="zh-CN" sz="4000" dirty="0" smtClean="0"/>
              <a:t>5-12</a:t>
            </a:r>
            <a:endParaRPr lang="en-US" altLang="zh-CN" sz="4000" dirty="0"/>
          </a:p>
        </p:txBody>
      </p:sp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0" y="7239000"/>
            <a:ext cx="5715000" cy="1428750"/>
          </a:xfrm>
          <a:prstGeom prst="rect">
            <a:avLst/>
          </a:prstGeom>
          <a:solidFill>
            <a:srgbClr val="FBFAEF"/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r>
              <a:rPr lang="zh-CN" altLang="en-US" smtClean="0">
                <a:solidFill>
                  <a:srgbClr val="F84F41"/>
                </a:solidFill>
              </a:rPr>
              <a:t>本课件为雨课堂出品的智慧教学雨课件，需</a:t>
            </a:r>
          </a:p>
          <a:p>
            <a:r>
              <a:rPr lang="zh-CN" altLang="en-US" smtClean="0">
                <a:solidFill>
                  <a:srgbClr val="F84F41"/>
                </a:solidFill>
              </a:rPr>
              <a:t>配合</a:t>
            </a:r>
            <a:r>
              <a:rPr lang="en-US" altLang="zh-CN" smtClean="0">
                <a:solidFill>
                  <a:srgbClr val="F84F41"/>
                </a:solidFill>
              </a:rPr>
              <a:t>2.0</a:t>
            </a:r>
            <a:r>
              <a:rPr lang="zh-CN" altLang="en-US" smtClean="0">
                <a:solidFill>
                  <a:srgbClr val="F84F41"/>
                </a:solidFill>
              </a:rPr>
              <a:t>或以上版本雨课堂软件使用，请前往</a:t>
            </a:r>
          </a:p>
          <a:p>
            <a:r>
              <a:rPr lang="en-US" altLang="zh-CN" smtClean="0">
                <a:solidFill>
                  <a:srgbClr val="F84F41"/>
                </a:solidFill>
              </a:rPr>
              <a:t>ykt.io/download</a:t>
            </a:r>
            <a:r>
              <a:rPr lang="zh-CN" altLang="en-US" smtClean="0">
                <a:solidFill>
                  <a:srgbClr val="F84F41"/>
                </a:solidFill>
              </a:rPr>
              <a:t>下载最新版本</a:t>
            </a:r>
            <a:endParaRPr lang="zh-CN" altLang="en-US">
              <a:solidFill>
                <a:srgbClr val="F84F4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98053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>
            <p:custDataLst>
              <p:tags r:id="rId2"/>
            </p:custDataLst>
          </p:nvPr>
        </p:nvSpPr>
        <p:spPr>
          <a:xfrm>
            <a:off x="816429" y="3114092"/>
            <a:ext cx="4082142" cy="2915816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5600" rIns="355600" rtlCol="0" anchor="ctr"/>
          <a:lstStyle/>
          <a:p>
            <a:pPr algn="ctr"/>
            <a:r>
              <a:rPr lang="zh-CN" altLang="en-US" sz="2000" smtClean="0">
                <a:solidFill>
                  <a:srgbClr val="FFFFFF"/>
                </a:solidFill>
                <a:latin typeface="Microsoft Yahei"/>
                <a:ea typeface="Microsoft Yahei"/>
                <a:sym typeface="Microsoft Yahei"/>
              </a:rPr>
              <a:t>慕课视频片段</a:t>
            </a:r>
          </a:p>
          <a:p>
            <a:pPr algn="just"/>
            <a:endParaRPr lang="zh-CN" altLang="en-US" sz="1600" smtClean="0">
              <a:solidFill>
                <a:srgbClr val="F8F8F8"/>
              </a:solidFill>
              <a:latin typeface="Microsoft Yahei"/>
              <a:ea typeface="Microsoft Yahei"/>
              <a:sym typeface="Microsoft Yahei"/>
            </a:endParaRPr>
          </a:p>
          <a:p>
            <a:pPr algn="just"/>
            <a:r>
              <a:rPr lang="zh-CN" altLang="en-US" sz="1600" smtClean="0">
                <a:solidFill>
                  <a:srgbClr val="F8F8F8"/>
                </a:solidFill>
                <a:latin typeface="Microsoft Yahei"/>
                <a:ea typeface="Microsoft Yahei"/>
                <a:sym typeface="Microsoft Yahei"/>
              </a:rPr>
              <a:t>视频名称：串联</a:t>
            </a:r>
            <a:r>
              <a:rPr lang="en-US" altLang="zh-CN" sz="1600" smtClean="0">
                <a:solidFill>
                  <a:srgbClr val="F8F8F8"/>
                </a:solidFill>
                <a:latin typeface="Microsoft Yahei"/>
                <a:ea typeface="Microsoft Yahei"/>
                <a:sym typeface="Microsoft Yahei"/>
              </a:rPr>
              <a:t>RLC</a:t>
            </a:r>
            <a:r>
              <a:rPr lang="zh-CN" altLang="en-US" sz="1600" smtClean="0">
                <a:solidFill>
                  <a:srgbClr val="F8F8F8"/>
                </a:solidFill>
                <a:latin typeface="Microsoft Yahei"/>
                <a:ea typeface="Microsoft Yahei"/>
                <a:sym typeface="Microsoft Yahei"/>
              </a:rPr>
              <a:t>二阶电路</a:t>
            </a:r>
            <a:r>
              <a:rPr lang="en-US" altLang="zh-CN" sz="1600" smtClean="0">
                <a:solidFill>
                  <a:srgbClr val="F8F8F8"/>
                </a:solidFill>
                <a:latin typeface="Microsoft Yahei"/>
                <a:ea typeface="Microsoft Yahei"/>
                <a:sym typeface="Microsoft Yahei"/>
              </a:rPr>
              <a:t>(3)</a:t>
            </a:r>
          </a:p>
          <a:p>
            <a:pPr algn="just"/>
            <a:endParaRPr lang="en-US" altLang="zh-CN" sz="1600" smtClean="0">
              <a:solidFill>
                <a:srgbClr val="F8F8F8"/>
              </a:solidFill>
              <a:latin typeface="Microsoft Yahei"/>
              <a:ea typeface="Microsoft Yahei"/>
              <a:sym typeface="Microsoft Yahei"/>
            </a:endParaRPr>
          </a:p>
          <a:p>
            <a:pPr algn="just"/>
            <a:endParaRPr lang="en-US" altLang="zh-CN" sz="1600" smtClean="0">
              <a:solidFill>
                <a:srgbClr val="F8F8F8"/>
              </a:solidFill>
              <a:latin typeface="Microsoft Yahei"/>
              <a:ea typeface="Microsoft Yahei"/>
              <a:sym typeface="Microsoft Yahei"/>
            </a:endParaRPr>
          </a:p>
          <a:p>
            <a:pPr algn="just"/>
            <a:endParaRPr lang="en-US" altLang="zh-CN" sz="1600" smtClean="0">
              <a:solidFill>
                <a:srgbClr val="F8F8F8"/>
              </a:solidFill>
              <a:latin typeface="Microsoft Yahei"/>
              <a:ea typeface="Microsoft Yahei"/>
              <a:sym typeface="Microsoft Yahei"/>
            </a:endParaRPr>
          </a:p>
          <a:p>
            <a:pPr algn="just"/>
            <a:endParaRPr lang="en-US" altLang="zh-CN" sz="1600" smtClean="0">
              <a:solidFill>
                <a:srgbClr val="F8F8F8"/>
              </a:solidFill>
              <a:latin typeface="Microsoft Yahei"/>
              <a:ea typeface="Microsoft Yahei"/>
              <a:sym typeface="Microsoft Yahei"/>
            </a:endParaRPr>
          </a:p>
          <a:p>
            <a:pPr algn="just"/>
            <a:endParaRPr lang="en-US" altLang="zh-CN" sz="1600" smtClean="0">
              <a:solidFill>
                <a:srgbClr val="F8F8F8"/>
              </a:solidFill>
              <a:latin typeface="Microsoft Yahei"/>
              <a:ea typeface="Microsoft Yahei"/>
              <a:sym typeface="Microsoft Yahei"/>
            </a:endParaRPr>
          </a:p>
          <a:p>
            <a:pPr algn="just"/>
            <a:r>
              <a:rPr lang="zh-CN" altLang="en-US" sz="1100" smtClean="0">
                <a:solidFill>
                  <a:srgbClr val="C8C8C8"/>
                </a:solidFill>
                <a:latin typeface="Microsoft Yahei"/>
                <a:ea typeface="Microsoft Yahei"/>
                <a:sym typeface="Microsoft Yahei"/>
              </a:rPr>
              <a:t>温馨提示：此视频框在点击“上传手机课件”时会进行转换，用手机进行观看时则会变为可点击的视频。此视频框可被拖动移位和修改大小</a:t>
            </a:r>
            <a:endParaRPr lang="zh-CN" altLang="en-US" sz="1100">
              <a:solidFill>
                <a:srgbClr val="C8C8C8"/>
              </a:solidFill>
              <a:latin typeface="Microsoft Yahei"/>
              <a:ea typeface="Microsoft Yahei"/>
              <a:sym typeface="Microsoft Yahei"/>
            </a:endParaRPr>
          </a:p>
        </p:txBody>
      </p:sp>
      <p:sp>
        <p:nvSpPr>
          <p:cNvPr id="2" name="矩形 1"/>
          <p:cNvSpPr/>
          <p:nvPr>
            <p:custDataLst>
              <p:tags r:id="rId3"/>
            </p:custDataLst>
          </p:nvPr>
        </p:nvSpPr>
        <p:spPr>
          <a:xfrm>
            <a:off x="0" y="7239000"/>
            <a:ext cx="5715000" cy="1428750"/>
          </a:xfrm>
          <a:prstGeom prst="rect">
            <a:avLst/>
          </a:prstGeom>
          <a:solidFill>
            <a:srgbClr val="FBFAEF"/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r>
              <a:rPr lang="zh-CN" altLang="en-US" smtClean="0">
                <a:solidFill>
                  <a:srgbClr val="F84F41"/>
                </a:solidFill>
              </a:rPr>
              <a:t>本课件为雨课堂出品的智慧教学雨课件，需</a:t>
            </a:r>
          </a:p>
          <a:p>
            <a:r>
              <a:rPr lang="zh-CN" altLang="en-US" smtClean="0">
                <a:solidFill>
                  <a:srgbClr val="F84F41"/>
                </a:solidFill>
              </a:rPr>
              <a:t>配合</a:t>
            </a:r>
            <a:r>
              <a:rPr lang="en-US" altLang="zh-CN" smtClean="0">
                <a:solidFill>
                  <a:srgbClr val="F84F41"/>
                </a:solidFill>
              </a:rPr>
              <a:t>2.0</a:t>
            </a:r>
            <a:r>
              <a:rPr lang="zh-CN" altLang="en-US" smtClean="0">
                <a:solidFill>
                  <a:srgbClr val="F84F41"/>
                </a:solidFill>
              </a:rPr>
              <a:t>或以上版本雨课堂软件使用，请前往</a:t>
            </a:r>
          </a:p>
          <a:p>
            <a:r>
              <a:rPr lang="en-US" altLang="zh-CN" smtClean="0">
                <a:solidFill>
                  <a:srgbClr val="F84F41"/>
                </a:solidFill>
              </a:rPr>
              <a:t>ykt.io/download</a:t>
            </a:r>
            <a:r>
              <a:rPr lang="zh-CN" altLang="en-US" smtClean="0">
                <a:solidFill>
                  <a:srgbClr val="F84F41"/>
                </a:solidFill>
              </a:rPr>
              <a:t>下载最新版本</a:t>
            </a:r>
            <a:endParaRPr lang="zh-CN" altLang="en-US">
              <a:solidFill>
                <a:srgbClr val="F84F4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64280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>
            <p:custDataLst>
              <p:tags r:id="rId2"/>
            </p:custDataLst>
          </p:nvPr>
        </p:nvSpPr>
        <p:spPr>
          <a:xfrm>
            <a:off x="816429" y="3114092"/>
            <a:ext cx="4082142" cy="2915816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5600" rIns="355600" rtlCol="0" anchor="ctr"/>
          <a:lstStyle/>
          <a:p>
            <a:pPr algn="ctr"/>
            <a:r>
              <a:rPr lang="zh-CN" altLang="en-US" sz="2000" smtClean="0">
                <a:solidFill>
                  <a:srgbClr val="FFFFFF"/>
                </a:solidFill>
                <a:latin typeface="Microsoft Yahei"/>
                <a:ea typeface="Microsoft Yahei"/>
                <a:sym typeface="Microsoft Yahei"/>
              </a:rPr>
              <a:t>慕课视频片段</a:t>
            </a:r>
          </a:p>
          <a:p>
            <a:pPr algn="just"/>
            <a:endParaRPr lang="zh-CN" altLang="en-US" sz="1600" smtClean="0">
              <a:solidFill>
                <a:srgbClr val="F8F8F8"/>
              </a:solidFill>
              <a:latin typeface="Microsoft Yahei"/>
              <a:ea typeface="Microsoft Yahei"/>
              <a:sym typeface="Microsoft Yahei"/>
            </a:endParaRPr>
          </a:p>
          <a:p>
            <a:pPr algn="just"/>
            <a:r>
              <a:rPr lang="zh-CN" altLang="en-US" sz="1600" smtClean="0">
                <a:solidFill>
                  <a:srgbClr val="F8F8F8"/>
                </a:solidFill>
                <a:latin typeface="Microsoft Yahei"/>
                <a:ea typeface="Microsoft Yahei"/>
                <a:sym typeface="Microsoft Yahei"/>
              </a:rPr>
              <a:t>视频名称：串联</a:t>
            </a:r>
            <a:r>
              <a:rPr lang="en-US" altLang="zh-CN" sz="1600" smtClean="0">
                <a:solidFill>
                  <a:srgbClr val="F8F8F8"/>
                </a:solidFill>
                <a:latin typeface="Microsoft Yahei"/>
                <a:ea typeface="Microsoft Yahei"/>
                <a:sym typeface="Microsoft Yahei"/>
              </a:rPr>
              <a:t>RLC</a:t>
            </a:r>
            <a:r>
              <a:rPr lang="zh-CN" altLang="en-US" sz="1600" smtClean="0">
                <a:solidFill>
                  <a:srgbClr val="F8F8F8"/>
                </a:solidFill>
                <a:latin typeface="Microsoft Yahei"/>
                <a:ea typeface="Microsoft Yahei"/>
                <a:sym typeface="Microsoft Yahei"/>
              </a:rPr>
              <a:t>二阶电路</a:t>
            </a:r>
            <a:r>
              <a:rPr lang="en-US" altLang="zh-CN" sz="1600" smtClean="0">
                <a:solidFill>
                  <a:srgbClr val="F8F8F8"/>
                </a:solidFill>
                <a:latin typeface="Microsoft Yahei"/>
                <a:ea typeface="Microsoft Yahei"/>
                <a:sym typeface="Microsoft Yahei"/>
              </a:rPr>
              <a:t>(4)</a:t>
            </a:r>
          </a:p>
          <a:p>
            <a:pPr algn="just"/>
            <a:endParaRPr lang="en-US" altLang="zh-CN" sz="1600" smtClean="0">
              <a:solidFill>
                <a:srgbClr val="F8F8F8"/>
              </a:solidFill>
              <a:latin typeface="Microsoft Yahei"/>
              <a:ea typeface="Microsoft Yahei"/>
              <a:sym typeface="Microsoft Yahei"/>
            </a:endParaRPr>
          </a:p>
          <a:p>
            <a:pPr algn="just"/>
            <a:endParaRPr lang="en-US" altLang="zh-CN" sz="1600" smtClean="0">
              <a:solidFill>
                <a:srgbClr val="F8F8F8"/>
              </a:solidFill>
              <a:latin typeface="Microsoft Yahei"/>
              <a:ea typeface="Microsoft Yahei"/>
              <a:sym typeface="Microsoft Yahei"/>
            </a:endParaRPr>
          </a:p>
          <a:p>
            <a:pPr algn="just"/>
            <a:endParaRPr lang="en-US" altLang="zh-CN" sz="1600" smtClean="0">
              <a:solidFill>
                <a:srgbClr val="F8F8F8"/>
              </a:solidFill>
              <a:latin typeface="Microsoft Yahei"/>
              <a:ea typeface="Microsoft Yahei"/>
              <a:sym typeface="Microsoft Yahei"/>
            </a:endParaRPr>
          </a:p>
          <a:p>
            <a:pPr algn="just"/>
            <a:endParaRPr lang="en-US" altLang="zh-CN" sz="1600" smtClean="0">
              <a:solidFill>
                <a:srgbClr val="F8F8F8"/>
              </a:solidFill>
              <a:latin typeface="Microsoft Yahei"/>
              <a:ea typeface="Microsoft Yahei"/>
              <a:sym typeface="Microsoft Yahei"/>
            </a:endParaRPr>
          </a:p>
          <a:p>
            <a:pPr algn="just"/>
            <a:endParaRPr lang="en-US" altLang="zh-CN" sz="1600" smtClean="0">
              <a:solidFill>
                <a:srgbClr val="F8F8F8"/>
              </a:solidFill>
              <a:latin typeface="Microsoft Yahei"/>
              <a:ea typeface="Microsoft Yahei"/>
              <a:sym typeface="Microsoft Yahei"/>
            </a:endParaRPr>
          </a:p>
          <a:p>
            <a:pPr algn="just"/>
            <a:r>
              <a:rPr lang="zh-CN" altLang="en-US" sz="1100" smtClean="0">
                <a:solidFill>
                  <a:srgbClr val="C8C8C8"/>
                </a:solidFill>
                <a:latin typeface="Microsoft Yahei"/>
                <a:ea typeface="Microsoft Yahei"/>
                <a:sym typeface="Microsoft Yahei"/>
              </a:rPr>
              <a:t>温馨提示：此视频框在点击“上传手机课件”时会进行转换，用手机进行观看时则会变为可点击的视频。此视频框可被拖动移位和修改大小</a:t>
            </a:r>
            <a:endParaRPr lang="zh-CN" altLang="en-US" sz="1100">
              <a:solidFill>
                <a:srgbClr val="C8C8C8"/>
              </a:solidFill>
              <a:latin typeface="Microsoft Yahei"/>
              <a:ea typeface="Microsoft Yahei"/>
              <a:sym typeface="Microsoft Yahei"/>
            </a:endParaRPr>
          </a:p>
        </p:txBody>
      </p:sp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0" y="7239000"/>
            <a:ext cx="5715000" cy="1428750"/>
          </a:xfrm>
          <a:prstGeom prst="rect">
            <a:avLst/>
          </a:prstGeom>
          <a:solidFill>
            <a:srgbClr val="FBFAEF"/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r>
              <a:rPr lang="zh-CN" altLang="en-US" smtClean="0">
                <a:solidFill>
                  <a:srgbClr val="F84F41"/>
                </a:solidFill>
              </a:rPr>
              <a:t>本课件为雨课堂出品的智慧教学雨课件，需</a:t>
            </a:r>
          </a:p>
          <a:p>
            <a:r>
              <a:rPr lang="zh-CN" altLang="en-US" smtClean="0">
                <a:solidFill>
                  <a:srgbClr val="F84F41"/>
                </a:solidFill>
              </a:rPr>
              <a:t>配合</a:t>
            </a:r>
            <a:r>
              <a:rPr lang="en-US" altLang="zh-CN" smtClean="0">
                <a:solidFill>
                  <a:srgbClr val="F84F41"/>
                </a:solidFill>
              </a:rPr>
              <a:t>2.0</a:t>
            </a:r>
            <a:r>
              <a:rPr lang="zh-CN" altLang="en-US" smtClean="0">
                <a:solidFill>
                  <a:srgbClr val="F84F41"/>
                </a:solidFill>
              </a:rPr>
              <a:t>或以上版本雨课堂软件使用，请前往</a:t>
            </a:r>
          </a:p>
          <a:p>
            <a:r>
              <a:rPr lang="en-US" altLang="zh-CN" smtClean="0">
                <a:solidFill>
                  <a:srgbClr val="F84F41"/>
                </a:solidFill>
              </a:rPr>
              <a:t>ykt.io/download</a:t>
            </a:r>
            <a:r>
              <a:rPr lang="zh-CN" altLang="en-US" smtClean="0">
                <a:solidFill>
                  <a:srgbClr val="F84F41"/>
                </a:solidFill>
              </a:rPr>
              <a:t>下载最新版本</a:t>
            </a:r>
            <a:endParaRPr lang="zh-CN" altLang="en-US">
              <a:solidFill>
                <a:srgbClr val="F84F4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38652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>
            <p:custDataLst>
              <p:tags r:id="rId2"/>
            </p:custDataLst>
          </p:nvPr>
        </p:nvSpPr>
        <p:spPr>
          <a:xfrm>
            <a:off x="769268" y="1907704"/>
            <a:ext cx="4082142" cy="2915816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5600" rIns="355600" rtlCol="0" anchor="ctr"/>
          <a:lstStyle/>
          <a:p>
            <a:pPr algn="ctr"/>
            <a:r>
              <a:rPr lang="zh-CN" altLang="en-US" sz="2000" dirty="0" smtClean="0">
                <a:solidFill>
                  <a:srgbClr val="FFFFFF"/>
                </a:solidFill>
                <a:latin typeface="Microsoft Yahei"/>
                <a:ea typeface="Microsoft Yahei"/>
                <a:sym typeface="Microsoft Yahei"/>
              </a:rPr>
              <a:t>慕课视频片段</a:t>
            </a:r>
          </a:p>
          <a:p>
            <a:pPr algn="just"/>
            <a:endParaRPr lang="zh-CN" altLang="en-US" sz="1600" dirty="0" smtClean="0">
              <a:solidFill>
                <a:srgbClr val="F8F8F8"/>
              </a:solidFill>
              <a:latin typeface="Microsoft Yahei"/>
              <a:ea typeface="Microsoft Yahei"/>
              <a:sym typeface="Microsoft Yahei"/>
            </a:endParaRPr>
          </a:p>
          <a:p>
            <a:pPr algn="just"/>
            <a:r>
              <a:rPr lang="zh-CN" altLang="en-US" sz="1600" dirty="0" smtClean="0">
                <a:solidFill>
                  <a:srgbClr val="F8F8F8"/>
                </a:solidFill>
                <a:latin typeface="Microsoft Yahei"/>
                <a:ea typeface="Microsoft Yahei"/>
                <a:sym typeface="Microsoft Yahei"/>
              </a:rPr>
              <a:t>视频名称：</a:t>
            </a:r>
            <a:r>
              <a:rPr lang="en-US" altLang="zh-CN" sz="1600" dirty="0" smtClean="0">
                <a:solidFill>
                  <a:srgbClr val="F8F8F8"/>
                </a:solidFill>
                <a:latin typeface="Microsoft Yahei"/>
                <a:ea typeface="Microsoft Yahei"/>
                <a:sym typeface="Microsoft Yahei"/>
              </a:rPr>
              <a:t>A1</a:t>
            </a:r>
            <a:r>
              <a:rPr lang="zh-CN" altLang="en-US" sz="1600" dirty="0" smtClean="0">
                <a:solidFill>
                  <a:srgbClr val="F8F8F8"/>
                </a:solidFill>
                <a:latin typeface="Microsoft Yahei"/>
                <a:ea typeface="Microsoft Yahei"/>
                <a:sym typeface="Microsoft Yahei"/>
              </a:rPr>
              <a:t>单位阶跃函数和单元阶跃响应</a:t>
            </a:r>
            <a:r>
              <a:rPr lang="en-US" altLang="zh-CN" sz="1600" dirty="0" smtClean="0">
                <a:solidFill>
                  <a:srgbClr val="F8F8F8"/>
                </a:solidFill>
                <a:latin typeface="Microsoft Yahei"/>
                <a:ea typeface="Microsoft Yahei"/>
                <a:sym typeface="Microsoft Yahei"/>
              </a:rPr>
              <a:t>(1)</a:t>
            </a:r>
          </a:p>
          <a:p>
            <a:pPr algn="just"/>
            <a:endParaRPr lang="en-US" altLang="zh-CN" sz="1600" dirty="0" smtClean="0">
              <a:solidFill>
                <a:srgbClr val="F8F8F8"/>
              </a:solidFill>
              <a:latin typeface="Microsoft Yahei"/>
              <a:ea typeface="Microsoft Yahei"/>
              <a:sym typeface="Microsoft Yahei"/>
            </a:endParaRPr>
          </a:p>
          <a:p>
            <a:pPr algn="just"/>
            <a:endParaRPr lang="en-US" altLang="zh-CN" sz="1600" dirty="0" smtClean="0">
              <a:solidFill>
                <a:srgbClr val="F8F8F8"/>
              </a:solidFill>
              <a:latin typeface="Microsoft Yahei"/>
              <a:ea typeface="Microsoft Yahei"/>
              <a:sym typeface="Microsoft Yahei"/>
            </a:endParaRPr>
          </a:p>
          <a:p>
            <a:pPr algn="just"/>
            <a:endParaRPr lang="en-US" altLang="zh-CN" sz="1600" dirty="0" smtClean="0">
              <a:solidFill>
                <a:srgbClr val="F8F8F8"/>
              </a:solidFill>
              <a:latin typeface="Microsoft Yahei"/>
              <a:ea typeface="Microsoft Yahei"/>
              <a:sym typeface="Microsoft Yahei"/>
            </a:endParaRPr>
          </a:p>
          <a:p>
            <a:pPr algn="just"/>
            <a:endParaRPr lang="en-US" altLang="zh-CN" sz="1600" dirty="0" smtClean="0">
              <a:solidFill>
                <a:srgbClr val="F8F8F8"/>
              </a:solidFill>
              <a:latin typeface="Microsoft Yahei"/>
              <a:ea typeface="Microsoft Yahei"/>
              <a:sym typeface="Microsoft Yahei"/>
            </a:endParaRPr>
          </a:p>
          <a:p>
            <a:pPr algn="just"/>
            <a:r>
              <a:rPr lang="zh-CN" altLang="en-US" sz="1100" dirty="0" smtClean="0">
                <a:solidFill>
                  <a:srgbClr val="C8C8C8"/>
                </a:solidFill>
                <a:latin typeface="Microsoft Yahei"/>
                <a:ea typeface="Microsoft Yahei"/>
                <a:sym typeface="Microsoft Yahei"/>
              </a:rPr>
              <a:t>温馨提示：此视频框在点击“上传手机课件”时会进行转换，用手机进行观看时则会变为可点击的视频。此视频框可被拖动移位和修改大小</a:t>
            </a:r>
            <a:endParaRPr lang="zh-CN" altLang="en-US" sz="1100" dirty="0">
              <a:solidFill>
                <a:srgbClr val="C8C8C8"/>
              </a:solidFill>
              <a:latin typeface="Microsoft Yahei"/>
              <a:ea typeface="Microsoft Yahei"/>
              <a:sym typeface="Microsoft Yahei"/>
            </a:endParaRPr>
          </a:p>
        </p:txBody>
      </p:sp>
      <p:sp>
        <p:nvSpPr>
          <p:cNvPr id="4" name="标题 1"/>
          <p:cNvSpPr txBox="1">
            <a:spLocks/>
          </p:cNvSpPr>
          <p:nvPr/>
        </p:nvSpPr>
        <p:spPr>
          <a:xfrm>
            <a:off x="553244" y="4572000"/>
            <a:ext cx="4154150" cy="28961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3200" dirty="0"/>
              <a:t>本段</a:t>
            </a:r>
            <a:r>
              <a:rPr lang="zh-CN" altLang="en-US" sz="3200" dirty="0" smtClean="0"/>
              <a:t>视频从</a:t>
            </a:r>
            <a:r>
              <a:rPr lang="en-US" altLang="zh-CN" sz="3200" dirty="0" smtClean="0"/>
              <a:t>4</a:t>
            </a:r>
            <a:r>
              <a:rPr lang="zh-CN" altLang="en-US" sz="3200" dirty="0" smtClean="0"/>
              <a:t>分</a:t>
            </a:r>
            <a:r>
              <a:rPr lang="en-US" altLang="zh-CN" sz="3200" dirty="0" smtClean="0"/>
              <a:t>15</a:t>
            </a:r>
            <a:r>
              <a:rPr lang="zh-CN" altLang="en-US" sz="3200" dirty="0" smtClean="0"/>
              <a:t>秒开始观看</a:t>
            </a:r>
            <a:endParaRPr lang="en-US" altLang="zh-CN" sz="3200" dirty="0"/>
          </a:p>
        </p:txBody>
      </p:sp>
      <p:sp>
        <p:nvSpPr>
          <p:cNvPr id="2" name="矩形 1"/>
          <p:cNvSpPr/>
          <p:nvPr>
            <p:custDataLst>
              <p:tags r:id="rId3"/>
            </p:custDataLst>
          </p:nvPr>
        </p:nvSpPr>
        <p:spPr>
          <a:xfrm>
            <a:off x="0" y="7239000"/>
            <a:ext cx="5715000" cy="1428750"/>
          </a:xfrm>
          <a:prstGeom prst="rect">
            <a:avLst/>
          </a:prstGeom>
          <a:solidFill>
            <a:srgbClr val="FBFAEF"/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r>
              <a:rPr lang="zh-CN" altLang="en-US" smtClean="0">
                <a:solidFill>
                  <a:srgbClr val="F84F41"/>
                </a:solidFill>
              </a:rPr>
              <a:t>本课件为雨课堂出品的智慧教学雨课件，需</a:t>
            </a:r>
          </a:p>
          <a:p>
            <a:r>
              <a:rPr lang="zh-CN" altLang="en-US" smtClean="0">
                <a:solidFill>
                  <a:srgbClr val="F84F41"/>
                </a:solidFill>
              </a:rPr>
              <a:t>配合</a:t>
            </a:r>
            <a:r>
              <a:rPr lang="en-US" altLang="zh-CN" smtClean="0">
                <a:solidFill>
                  <a:srgbClr val="F84F41"/>
                </a:solidFill>
              </a:rPr>
              <a:t>2.0</a:t>
            </a:r>
            <a:r>
              <a:rPr lang="zh-CN" altLang="en-US" smtClean="0">
                <a:solidFill>
                  <a:srgbClr val="F84F41"/>
                </a:solidFill>
              </a:rPr>
              <a:t>或以上版本雨课堂软件使用，请前往</a:t>
            </a:r>
          </a:p>
          <a:p>
            <a:r>
              <a:rPr lang="en-US" altLang="zh-CN" smtClean="0">
                <a:solidFill>
                  <a:srgbClr val="F84F41"/>
                </a:solidFill>
              </a:rPr>
              <a:t>ykt.io/download</a:t>
            </a:r>
            <a:r>
              <a:rPr lang="zh-CN" altLang="en-US" smtClean="0">
                <a:solidFill>
                  <a:srgbClr val="F84F41"/>
                </a:solidFill>
              </a:rPr>
              <a:t>下载最新版本</a:t>
            </a:r>
            <a:endParaRPr lang="zh-CN" altLang="en-US">
              <a:solidFill>
                <a:srgbClr val="F84F4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65623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>
            <p:custDataLst>
              <p:tags r:id="rId2"/>
            </p:custDataLst>
          </p:nvPr>
        </p:nvSpPr>
        <p:spPr>
          <a:xfrm>
            <a:off x="788846" y="2051720"/>
            <a:ext cx="4082142" cy="2915816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5600" rIns="355600" rtlCol="0" anchor="ctr"/>
          <a:lstStyle/>
          <a:p>
            <a:pPr algn="ctr"/>
            <a:r>
              <a:rPr lang="zh-CN" altLang="en-US" sz="2000" smtClean="0">
                <a:solidFill>
                  <a:srgbClr val="FFFFFF"/>
                </a:solidFill>
                <a:latin typeface="Microsoft Yahei"/>
                <a:ea typeface="Microsoft Yahei"/>
                <a:sym typeface="Microsoft Yahei"/>
              </a:rPr>
              <a:t>慕课视频片段</a:t>
            </a:r>
          </a:p>
          <a:p>
            <a:pPr algn="just"/>
            <a:endParaRPr lang="zh-CN" altLang="en-US" sz="1600" smtClean="0">
              <a:solidFill>
                <a:srgbClr val="F8F8F8"/>
              </a:solidFill>
              <a:latin typeface="Microsoft Yahei"/>
              <a:ea typeface="Microsoft Yahei"/>
              <a:sym typeface="Microsoft Yahei"/>
            </a:endParaRPr>
          </a:p>
          <a:p>
            <a:pPr algn="just"/>
            <a:r>
              <a:rPr lang="zh-CN" altLang="en-US" sz="1600" smtClean="0">
                <a:solidFill>
                  <a:srgbClr val="F8F8F8"/>
                </a:solidFill>
                <a:latin typeface="Microsoft Yahei"/>
                <a:ea typeface="Microsoft Yahei"/>
                <a:sym typeface="Microsoft Yahei"/>
              </a:rPr>
              <a:t>视频名称：</a:t>
            </a:r>
            <a:r>
              <a:rPr lang="en-US" altLang="zh-CN" sz="1600" smtClean="0">
                <a:solidFill>
                  <a:srgbClr val="F8F8F8"/>
                </a:solidFill>
                <a:latin typeface="Microsoft Yahei"/>
                <a:ea typeface="Microsoft Yahei"/>
                <a:sym typeface="Microsoft Yahei"/>
              </a:rPr>
              <a:t>A2</a:t>
            </a:r>
            <a:r>
              <a:rPr lang="zh-CN" altLang="en-US" sz="1600" smtClean="0">
                <a:solidFill>
                  <a:srgbClr val="F8F8F8"/>
                </a:solidFill>
                <a:latin typeface="Microsoft Yahei"/>
                <a:ea typeface="Microsoft Yahei"/>
                <a:sym typeface="Microsoft Yahei"/>
              </a:rPr>
              <a:t>单位冲激函数</a:t>
            </a:r>
            <a:r>
              <a:rPr lang="en-US" altLang="zh-CN" sz="1600" smtClean="0">
                <a:solidFill>
                  <a:srgbClr val="F8F8F8"/>
                </a:solidFill>
                <a:latin typeface="Microsoft Yahei"/>
                <a:ea typeface="Microsoft Yahei"/>
                <a:sym typeface="Microsoft Yahei"/>
              </a:rPr>
              <a:t>(1)</a:t>
            </a:r>
          </a:p>
          <a:p>
            <a:pPr algn="just"/>
            <a:endParaRPr lang="en-US" altLang="zh-CN" sz="1600" smtClean="0">
              <a:solidFill>
                <a:srgbClr val="F8F8F8"/>
              </a:solidFill>
              <a:latin typeface="Microsoft Yahei"/>
              <a:ea typeface="Microsoft Yahei"/>
              <a:sym typeface="Microsoft Yahei"/>
            </a:endParaRPr>
          </a:p>
          <a:p>
            <a:pPr algn="just"/>
            <a:endParaRPr lang="en-US" altLang="zh-CN" sz="1600" smtClean="0">
              <a:solidFill>
                <a:srgbClr val="F8F8F8"/>
              </a:solidFill>
              <a:latin typeface="Microsoft Yahei"/>
              <a:ea typeface="Microsoft Yahei"/>
              <a:sym typeface="Microsoft Yahei"/>
            </a:endParaRPr>
          </a:p>
          <a:p>
            <a:pPr algn="just"/>
            <a:endParaRPr lang="en-US" altLang="zh-CN" sz="1600" smtClean="0">
              <a:solidFill>
                <a:srgbClr val="F8F8F8"/>
              </a:solidFill>
              <a:latin typeface="Microsoft Yahei"/>
              <a:ea typeface="Microsoft Yahei"/>
              <a:sym typeface="Microsoft Yahei"/>
            </a:endParaRPr>
          </a:p>
          <a:p>
            <a:pPr algn="just"/>
            <a:endParaRPr lang="en-US" altLang="zh-CN" sz="1600" smtClean="0">
              <a:solidFill>
                <a:srgbClr val="F8F8F8"/>
              </a:solidFill>
              <a:latin typeface="Microsoft Yahei"/>
              <a:ea typeface="Microsoft Yahei"/>
              <a:sym typeface="Microsoft Yahei"/>
            </a:endParaRPr>
          </a:p>
          <a:p>
            <a:pPr algn="just"/>
            <a:endParaRPr lang="en-US" altLang="zh-CN" sz="1600" smtClean="0">
              <a:solidFill>
                <a:srgbClr val="F8F8F8"/>
              </a:solidFill>
              <a:latin typeface="Microsoft Yahei"/>
              <a:ea typeface="Microsoft Yahei"/>
              <a:sym typeface="Microsoft Yahei"/>
            </a:endParaRPr>
          </a:p>
          <a:p>
            <a:pPr algn="just"/>
            <a:r>
              <a:rPr lang="zh-CN" altLang="en-US" sz="1100" smtClean="0">
                <a:solidFill>
                  <a:srgbClr val="C8C8C8"/>
                </a:solidFill>
                <a:latin typeface="Microsoft Yahei"/>
                <a:ea typeface="Microsoft Yahei"/>
                <a:sym typeface="Microsoft Yahei"/>
              </a:rPr>
              <a:t>温馨提示：此视频框在点击“上传手机课件”时会进行转换，用手机进行观看时则会变为可点击的视频。此视频框可被拖动移位和修改大小</a:t>
            </a:r>
            <a:endParaRPr lang="zh-CN" altLang="en-US" sz="1100">
              <a:solidFill>
                <a:srgbClr val="C8C8C8"/>
              </a:solidFill>
              <a:latin typeface="Microsoft Yahei"/>
              <a:ea typeface="Microsoft Yahei"/>
              <a:sym typeface="Microsoft Yahei"/>
            </a:endParaRPr>
          </a:p>
        </p:txBody>
      </p:sp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0" y="7239000"/>
            <a:ext cx="5715000" cy="1428750"/>
          </a:xfrm>
          <a:prstGeom prst="rect">
            <a:avLst/>
          </a:prstGeom>
          <a:solidFill>
            <a:srgbClr val="FBFAEF"/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r>
              <a:rPr lang="zh-CN" altLang="en-US" smtClean="0">
                <a:solidFill>
                  <a:srgbClr val="F84F41"/>
                </a:solidFill>
              </a:rPr>
              <a:t>本课件为雨课堂出品的智慧教学雨课件，需</a:t>
            </a:r>
          </a:p>
          <a:p>
            <a:r>
              <a:rPr lang="zh-CN" altLang="en-US" smtClean="0">
                <a:solidFill>
                  <a:srgbClr val="F84F41"/>
                </a:solidFill>
              </a:rPr>
              <a:t>配合</a:t>
            </a:r>
            <a:r>
              <a:rPr lang="en-US" altLang="zh-CN" smtClean="0">
                <a:solidFill>
                  <a:srgbClr val="F84F41"/>
                </a:solidFill>
              </a:rPr>
              <a:t>2.0</a:t>
            </a:r>
            <a:r>
              <a:rPr lang="zh-CN" altLang="en-US" smtClean="0">
                <a:solidFill>
                  <a:srgbClr val="F84F41"/>
                </a:solidFill>
              </a:rPr>
              <a:t>或以上版本雨课堂软件使用，请前往</a:t>
            </a:r>
          </a:p>
          <a:p>
            <a:r>
              <a:rPr lang="en-US" altLang="zh-CN" smtClean="0">
                <a:solidFill>
                  <a:srgbClr val="F84F41"/>
                </a:solidFill>
              </a:rPr>
              <a:t>ykt.io/download</a:t>
            </a:r>
            <a:r>
              <a:rPr lang="zh-CN" altLang="en-US" smtClean="0">
                <a:solidFill>
                  <a:srgbClr val="F84F41"/>
                </a:solidFill>
              </a:rPr>
              <a:t>下载最新版本</a:t>
            </a:r>
            <a:endParaRPr lang="zh-CN" altLang="en-US">
              <a:solidFill>
                <a:srgbClr val="F84F4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617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ETADATA" val="802c101c19084fd6b2610d74353c9dda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MOOCVIDEO" val="252"/>
  <p:tag name="METADATA" val="802c101c19084fd6b2610d74353c9dda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WARETIP" val="RAINCOURSEWARETIP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ETADATA" val="802c101c19084fd6b2610d74353c9dda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MOOCVIDEO" val="235"/>
  <p:tag name="METADATA" val="802c101c19084fd6b2610d74353c9dda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WARETIP" val="RAINCOURSEWARETIP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ETADATA" val="802c101c19084fd6b2610d74353c9dda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MOOCVIDEO" val="238"/>
  <p:tag name="METADATA" val="802c101c19084fd6b2610d74353c9dda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WARETIP" val="RAINCOURSEWARETIP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ETADATA" val="802c101c19084fd6b2610d74353c9dd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WARETIP" val="RAINCOURSEWARETIP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ETADATA" val="802c101c19084fd6b2610d74353c9dda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WARETIP" val="RAINCOURSEWARETIP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ETADATA" val="802c101c19084fd6b2610d74353c9dda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MOOCVIDEO" val="251"/>
  <p:tag name="METADATA" val="802c101c19084fd6b2610d74353c9dd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WARETIP" val="RAINCOURSEWARETIP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ETADATA" val="802c101c19084fd6b2610d74353c9dda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434</Words>
  <Application>Microsoft Office PowerPoint</Application>
  <PresentationFormat>全屏显示(16:10)</PresentationFormat>
  <Paragraphs>60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1" baseType="lpstr">
      <vt:lpstr>Microsoft Yahei</vt:lpstr>
      <vt:lpstr>宋体</vt:lpstr>
      <vt:lpstr>Arial</vt:lpstr>
      <vt:lpstr>Calibri</vt:lpstr>
      <vt:lpstr>Office 主题​​</vt:lpstr>
      <vt:lpstr>09-10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01-02</dc:title>
  <dc:creator>Think</dc:creator>
  <cp:lastModifiedBy>liuchuntang</cp:lastModifiedBy>
  <cp:revision>25</cp:revision>
  <dcterms:created xsi:type="dcterms:W3CDTF">2017-12-25T09:57:55Z</dcterms:created>
  <dcterms:modified xsi:type="dcterms:W3CDTF">2018-12-17T02:48:49Z</dcterms:modified>
</cp:coreProperties>
</file>