
<file path=[Content_Types].xml><?xml version="1.0" encoding="utf-8"?>
<Types xmlns="http://schemas.openxmlformats.org/package/2006/content-types">
  <Default Extension="png" ContentType="image/png"/>
  <Default Extension="tmp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5" r:id="rId3"/>
    <p:sldId id="318" r:id="rId4"/>
    <p:sldId id="317" r:id="rId5"/>
    <p:sldId id="324" r:id="rId6"/>
    <p:sldId id="325" r:id="rId7"/>
    <p:sldId id="319" r:id="rId8"/>
    <p:sldId id="320" r:id="rId9"/>
    <p:sldId id="321" r:id="rId10"/>
    <p:sldId id="322" r:id="rId11"/>
    <p:sldId id="326" r:id="rId12"/>
    <p:sldId id="323" r:id="rId13"/>
    <p:sldId id="297" r:id="rId14"/>
    <p:sldId id="300" r:id="rId15"/>
    <p:sldId id="298" r:id="rId16"/>
    <p:sldId id="299" r:id="rId17"/>
    <p:sldId id="302" r:id="rId18"/>
    <p:sldId id="305" r:id="rId19"/>
    <p:sldId id="304" r:id="rId20"/>
    <p:sldId id="303" r:id="rId21"/>
    <p:sldId id="279" r:id="rId22"/>
    <p:sldId id="296" r:id="rId23"/>
    <p:sldId id="301" r:id="rId24"/>
    <p:sldId id="261" r:id="rId25"/>
    <p:sldId id="306" r:id="rId26"/>
    <p:sldId id="289" r:id="rId27"/>
    <p:sldId id="268" r:id="rId28"/>
    <p:sldId id="295" r:id="rId29"/>
    <p:sldId id="272" r:id="rId30"/>
    <p:sldId id="294" r:id="rId31"/>
    <p:sldId id="291" r:id="rId32"/>
    <p:sldId id="284" r:id="rId3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圆角矩形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圆角矩形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20" name="副标题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19" name="日期占位符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2018/12/9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9" name="Picture 2" descr="http://www.njupt.edu.cn/page/main1/images/head_1.gif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349"/>
          <a:stretch/>
        </p:blipFill>
        <p:spPr bwMode="auto">
          <a:xfrm>
            <a:off x="6906628" y="6015473"/>
            <a:ext cx="1913844" cy="509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圆角矩形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圆角矩形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2018/12/9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2018/12/9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2018/12/9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6" name="Picture 2" descr="http://www.njupt.edu.cn/page/main1/images/head_1.gif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349"/>
          <a:stretch/>
        </p:blipFill>
        <p:spPr bwMode="auto">
          <a:xfrm>
            <a:off x="6846780" y="5949280"/>
            <a:ext cx="1913844" cy="509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02FB95BB-AE40-40BB-8F30-ACE07023E46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417" y="404664"/>
            <a:ext cx="791591" cy="7920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圆角矩形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单圆角矩形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CN" altLang="en-US"/>
              <a:t>单击图标添加图片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圆角矩形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标题占位符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  <a:p>
            <a:pPr lvl="1" eaLnBrk="1" latinLnBrk="0" hangingPunct="1"/>
            <a:r>
              <a:rPr kumimoji="0" lang="zh-CN" altLang="en-US"/>
              <a:t>第二级</a:t>
            </a:r>
          </a:p>
          <a:p>
            <a:pPr lvl="2" eaLnBrk="1" latinLnBrk="0" hangingPunct="1"/>
            <a:r>
              <a:rPr kumimoji="0" lang="zh-CN" altLang="en-US"/>
              <a:t>第三级</a:t>
            </a:r>
          </a:p>
          <a:p>
            <a:pPr lvl="3" eaLnBrk="1" latinLnBrk="0" hangingPunct="1"/>
            <a:r>
              <a:rPr kumimoji="0" lang="zh-CN" altLang="en-US"/>
              <a:t>第四级</a:t>
            </a:r>
          </a:p>
          <a:p>
            <a:pPr lvl="4" eaLnBrk="1" latinLnBrk="0" hangingPunct="1"/>
            <a:r>
              <a:rPr kumimoji="0" lang="zh-CN" altLang="en-US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pPr/>
              <a:t>2018/12/9</a:t>
            </a:fld>
            <a:endParaRPr lang="zh-CN" altLang="en-US"/>
          </a:p>
        </p:txBody>
      </p:sp>
      <p:sp>
        <p:nvSpPr>
          <p:cNvPr id="18" name="页脚占位符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10" name="Picture 2" descr="http://www.njupt.edu.cn/page/main1/images/head_1.gif"/>
          <p:cNvPicPr>
            <a:picLocks noChangeAspect="1" noChangeArrowheads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349"/>
          <a:stretch/>
        </p:blipFill>
        <p:spPr bwMode="auto">
          <a:xfrm>
            <a:off x="6906628" y="6015473"/>
            <a:ext cx="1913844" cy="509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89.xml"/><Relationship Id="rId13" Type="http://schemas.openxmlformats.org/officeDocument/2006/relationships/slideLayout" Target="../slideLayouts/slideLayout7.xml"/><Relationship Id="rId3" Type="http://schemas.openxmlformats.org/officeDocument/2006/relationships/tags" Target="../tags/tag84.xml"/><Relationship Id="rId7" Type="http://schemas.openxmlformats.org/officeDocument/2006/relationships/tags" Target="../tags/tag88.xml"/><Relationship Id="rId12" Type="http://schemas.openxmlformats.org/officeDocument/2006/relationships/tags" Target="../tags/tag93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6" Type="http://schemas.openxmlformats.org/officeDocument/2006/relationships/tags" Target="../tags/tag87.xml"/><Relationship Id="rId11" Type="http://schemas.openxmlformats.org/officeDocument/2006/relationships/tags" Target="../tags/tag92.xml"/><Relationship Id="rId5" Type="http://schemas.openxmlformats.org/officeDocument/2006/relationships/tags" Target="../tags/tag86.xml"/><Relationship Id="rId10" Type="http://schemas.openxmlformats.org/officeDocument/2006/relationships/tags" Target="../tags/tag91.xml"/><Relationship Id="rId4" Type="http://schemas.openxmlformats.org/officeDocument/2006/relationships/tags" Target="../tags/tag85.xml"/><Relationship Id="rId9" Type="http://schemas.openxmlformats.org/officeDocument/2006/relationships/tags" Target="../tags/tag90.xml"/><Relationship Id="rId14" Type="http://schemas.openxmlformats.org/officeDocument/2006/relationships/image" Target="../media/image4.tm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101.xml"/><Relationship Id="rId13" Type="http://schemas.openxmlformats.org/officeDocument/2006/relationships/tags" Target="../tags/tag106.xml"/><Relationship Id="rId18" Type="http://schemas.openxmlformats.org/officeDocument/2006/relationships/image" Target="../media/image4.tmp"/><Relationship Id="rId3" Type="http://schemas.openxmlformats.org/officeDocument/2006/relationships/tags" Target="../tags/tag96.xml"/><Relationship Id="rId7" Type="http://schemas.openxmlformats.org/officeDocument/2006/relationships/tags" Target="../tags/tag100.xml"/><Relationship Id="rId12" Type="http://schemas.openxmlformats.org/officeDocument/2006/relationships/tags" Target="../tags/tag105.xml"/><Relationship Id="rId17" Type="http://schemas.openxmlformats.org/officeDocument/2006/relationships/slideLayout" Target="../slideLayouts/slideLayout7.xml"/><Relationship Id="rId2" Type="http://schemas.openxmlformats.org/officeDocument/2006/relationships/tags" Target="../tags/tag95.xml"/><Relationship Id="rId16" Type="http://schemas.openxmlformats.org/officeDocument/2006/relationships/tags" Target="../tags/tag109.xml"/><Relationship Id="rId1" Type="http://schemas.openxmlformats.org/officeDocument/2006/relationships/tags" Target="../tags/tag94.xml"/><Relationship Id="rId6" Type="http://schemas.openxmlformats.org/officeDocument/2006/relationships/tags" Target="../tags/tag99.xml"/><Relationship Id="rId11" Type="http://schemas.openxmlformats.org/officeDocument/2006/relationships/tags" Target="../tags/tag104.xml"/><Relationship Id="rId5" Type="http://schemas.openxmlformats.org/officeDocument/2006/relationships/tags" Target="../tags/tag98.xml"/><Relationship Id="rId15" Type="http://schemas.openxmlformats.org/officeDocument/2006/relationships/tags" Target="../tags/tag108.xml"/><Relationship Id="rId10" Type="http://schemas.openxmlformats.org/officeDocument/2006/relationships/tags" Target="../tags/tag103.xml"/><Relationship Id="rId4" Type="http://schemas.openxmlformats.org/officeDocument/2006/relationships/tags" Target="../tags/tag97.xml"/><Relationship Id="rId9" Type="http://schemas.openxmlformats.org/officeDocument/2006/relationships/tags" Target="../tags/tag102.xml"/><Relationship Id="rId14" Type="http://schemas.openxmlformats.org/officeDocument/2006/relationships/tags" Target="../tags/tag10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116.xml"/><Relationship Id="rId13" Type="http://schemas.openxmlformats.org/officeDocument/2006/relationships/tags" Target="../tags/tag121.xml"/><Relationship Id="rId18" Type="http://schemas.openxmlformats.org/officeDocument/2006/relationships/oleObject" Target="../embeddings/oleObject3.bin"/><Relationship Id="rId3" Type="http://schemas.openxmlformats.org/officeDocument/2006/relationships/tags" Target="../tags/tag111.xml"/><Relationship Id="rId21" Type="http://schemas.openxmlformats.org/officeDocument/2006/relationships/image" Target="../media/image11.wmf"/><Relationship Id="rId7" Type="http://schemas.openxmlformats.org/officeDocument/2006/relationships/tags" Target="../tags/tag115.xml"/><Relationship Id="rId12" Type="http://schemas.openxmlformats.org/officeDocument/2006/relationships/tags" Target="../tags/tag120.xml"/><Relationship Id="rId17" Type="http://schemas.openxmlformats.org/officeDocument/2006/relationships/image" Target="../media/image9.wmf"/><Relationship Id="rId2" Type="http://schemas.openxmlformats.org/officeDocument/2006/relationships/tags" Target="../tags/tag110.xml"/><Relationship Id="rId16" Type="http://schemas.openxmlformats.org/officeDocument/2006/relationships/oleObject" Target="../embeddings/oleObject2.bin"/><Relationship Id="rId20" Type="http://schemas.openxmlformats.org/officeDocument/2006/relationships/oleObject" Target="../embeddings/oleObject4.bin"/><Relationship Id="rId1" Type="http://schemas.openxmlformats.org/officeDocument/2006/relationships/vmlDrawing" Target="../drawings/vmlDrawing2.vml"/><Relationship Id="rId6" Type="http://schemas.openxmlformats.org/officeDocument/2006/relationships/tags" Target="../tags/tag114.xml"/><Relationship Id="rId11" Type="http://schemas.openxmlformats.org/officeDocument/2006/relationships/tags" Target="../tags/tag119.xml"/><Relationship Id="rId24" Type="http://schemas.openxmlformats.org/officeDocument/2006/relationships/image" Target="../media/image4.tmp"/><Relationship Id="rId5" Type="http://schemas.openxmlformats.org/officeDocument/2006/relationships/tags" Target="../tags/tag113.xml"/><Relationship Id="rId15" Type="http://schemas.openxmlformats.org/officeDocument/2006/relationships/image" Target="../media/image13.png"/><Relationship Id="rId23" Type="http://schemas.openxmlformats.org/officeDocument/2006/relationships/image" Target="../media/image12.wmf"/><Relationship Id="rId10" Type="http://schemas.openxmlformats.org/officeDocument/2006/relationships/tags" Target="../tags/tag118.xml"/><Relationship Id="rId19" Type="http://schemas.openxmlformats.org/officeDocument/2006/relationships/image" Target="../media/image10.wmf"/><Relationship Id="rId4" Type="http://schemas.openxmlformats.org/officeDocument/2006/relationships/tags" Target="../tags/tag112.xml"/><Relationship Id="rId9" Type="http://schemas.openxmlformats.org/officeDocument/2006/relationships/tags" Target="../tags/tag117.xml"/><Relationship Id="rId14" Type="http://schemas.openxmlformats.org/officeDocument/2006/relationships/slideLayout" Target="../slideLayouts/slideLayout7.xml"/><Relationship Id="rId22" Type="http://schemas.openxmlformats.org/officeDocument/2006/relationships/oleObject" Target="../embeddings/oleObject5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5.png"/><Relationship Id="rId4" Type="http://schemas.openxmlformats.org/officeDocument/2006/relationships/image" Target="../media/image14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6.jpeg"/><Relationship Id="rId4" Type="http://schemas.openxmlformats.org/officeDocument/2006/relationships/image" Target="../media/image14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7.png"/><Relationship Id="rId4" Type="http://schemas.openxmlformats.org/officeDocument/2006/relationships/image" Target="../media/image14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8.png"/><Relationship Id="rId4" Type="http://schemas.openxmlformats.org/officeDocument/2006/relationships/image" Target="../media/image14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1.png"/><Relationship Id="rId4" Type="http://schemas.openxmlformats.org/officeDocument/2006/relationships/image" Target="../media/image14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22.png"/><Relationship Id="rId4" Type="http://schemas.openxmlformats.org/officeDocument/2006/relationships/image" Target="../media/image14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6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slideLayout" Target="../slideLayouts/slideLayout7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4.tmp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20.xml"/><Relationship Id="rId13" Type="http://schemas.openxmlformats.org/officeDocument/2006/relationships/oleObject" Target="../embeddings/oleObject1.bin"/><Relationship Id="rId3" Type="http://schemas.openxmlformats.org/officeDocument/2006/relationships/tags" Target="../tags/tag15.xml"/><Relationship Id="rId7" Type="http://schemas.openxmlformats.org/officeDocument/2006/relationships/tags" Target="../tags/tag19.xml"/><Relationship Id="rId12" Type="http://schemas.openxmlformats.org/officeDocument/2006/relationships/slideLayout" Target="../slideLayouts/slideLayout7.xml"/><Relationship Id="rId2" Type="http://schemas.openxmlformats.org/officeDocument/2006/relationships/tags" Target="../tags/tag14.xml"/><Relationship Id="rId1" Type="http://schemas.openxmlformats.org/officeDocument/2006/relationships/vmlDrawing" Target="../drawings/vmlDrawing1.vml"/><Relationship Id="rId6" Type="http://schemas.openxmlformats.org/officeDocument/2006/relationships/tags" Target="../tags/tag18.xml"/><Relationship Id="rId11" Type="http://schemas.openxmlformats.org/officeDocument/2006/relationships/tags" Target="../tags/tag23.xml"/><Relationship Id="rId5" Type="http://schemas.openxmlformats.org/officeDocument/2006/relationships/tags" Target="../tags/tag17.xml"/><Relationship Id="rId15" Type="http://schemas.openxmlformats.org/officeDocument/2006/relationships/image" Target="../media/image4.tmp"/><Relationship Id="rId10" Type="http://schemas.openxmlformats.org/officeDocument/2006/relationships/tags" Target="../tags/tag22.xml"/><Relationship Id="rId4" Type="http://schemas.openxmlformats.org/officeDocument/2006/relationships/tags" Target="../tags/tag16.xml"/><Relationship Id="rId9" Type="http://schemas.openxmlformats.org/officeDocument/2006/relationships/tags" Target="../tags/tag21.xml"/><Relationship Id="rId1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31.xml"/><Relationship Id="rId13" Type="http://schemas.openxmlformats.org/officeDocument/2006/relationships/slideLayout" Target="../slideLayouts/slideLayout7.xml"/><Relationship Id="rId3" Type="http://schemas.openxmlformats.org/officeDocument/2006/relationships/tags" Target="../tags/tag26.xml"/><Relationship Id="rId7" Type="http://schemas.openxmlformats.org/officeDocument/2006/relationships/tags" Target="../tags/tag30.xml"/><Relationship Id="rId12" Type="http://schemas.openxmlformats.org/officeDocument/2006/relationships/tags" Target="../tags/tag35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tags" Target="../tags/tag29.xml"/><Relationship Id="rId11" Type="http://schemas.openxmlformats.org/officeDocument/2006/relationships/tags" Target="../tags/tag34.xml"/><Relationship Id="rId5" Type="http://schemas.openxmlformats.org/officeDocument/2006/relationships/tags" Target="../tags/tag28.xml"/><Relationship Id="rId15" Type="http://schemas.openxmlformats.org/officeDocument/2006/relationships/image" Target="../media/image4.tmp"/><Relationship Id="rId10" Type="http://schemas.openxmlformats.org/officeDocument/2006/relationships/tags" Target="../tags/tag33.xml"/><Relationship Id="rId4" Type="http://schemas.openxmlformats.org/officeDocument/2006/relationships/tags" Target="../tags/tag27.xml"/><Relationship Id="rId9" Type="http://schemas.openxmlformats.org/officeDocument/2006/relationships/tags" Target="../tags/tag32.xml"/><Relationship Id="rId1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43.xml"/><Relationship Id="rId13" Type="http://schemas.openxmlformats.org/officeDocument/2006/relationships/slideLayout" Target="../slideLayouts/slideLayout7.xml"/><Relationship Id="rId3" Type="http://schemas.openxmlformats.org/officeDocument/2006/relationships/tags" Target="../tags/tag38.xml"/><Relationship Id="rId7" Type="http://schemas.openxmlformats.org/officeDocument/2006/relationships/tags" Target="../tags/tag42.xml"/><Relationship Id="rId12" Type="http://schemas.openxmlformats.org/officeDocument/2006/relationships/tags" Target="../tags/tag47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tags" Target="../tags/tag41.xml"/><Relationship Id="rId11" Type="http://schemas.openxmlformats.org/officeDocument/2006/relationships/tags" Target="../tags/tag46.xml"/><Relationship Id="rId5" Type="http://schemas.openxmlformats.org/officeDocument/2006/relationships/tags" Target="../tags/tag40.xml"/><Relationship Id="rId15" Type="http://schemas.openxmlformats.org/officeDocument/2006/relationships/image" Target="../media/image4.tmp"/><Relationship Id="rId10" Type="http://schemas.openxmlformats.org/officeDocument/2006/relationships/tags" Target="../tags/tag45.xml"/><Relationship Id="rId4" Type="http://schemas.openxmlformats.org/officeDocument/2006/relationships/tags" Target="../tags/tag39.xml"/><Relationship Id="rId9" Type="http://schemas.openxmlformats.org/officeDocument/2006/relationships/tags" Target="../tags/tag44.xml"/><Relationship Id="rId1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55.xml"/><Relationship Id="rId3" Type="http://schemas.openxmlformats.org/officeDocument/2006/relationships/tags" Target="../tags/tag50.xml"/><Relationship Id="rId7" Type="http://schemas.openxmlformats.org/officeDocument/2006/relationships/tags" Target="../tags/tag54.xml"/><Relationship Id="rId12" Type="http://schemas.openxmlformats.org/officeDocument/2006/relationships/image" Target="../media/image4.tmp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tags" Target="../tags/tag53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52.xml"/><Relationship Id="rId10" Type="http://schemas.openxmlformats.org/officeDocument/2006/relationships/tags" Target="../tags/tag57.xml"/><Relationship Id="rId4" Type="http://schemas.openxmlformats.org/officeDocument/2006/relationships/tags" Target="../tags/tag51.xml"/><Relationship Id="rId9" Type="http://schemas.openxmlformats.org/officeDocument/2006/relationships/tags" Target="../tags/tag5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65.xml"/><Relationship Id="rId13" Type="http://schemas.openxmlformats.org/officeDocument/2006/relationships/slideLayout" Target="../slideLayouts/slideLayout7.xml"/><Relationship Id="rId3" Type="http://schemas.openxmlformats.org/officeDocument/2006/relationships/tags" Target="../tags/tag60.xml"/><Relationship Id="rId7" Type="http://schemas.openxmlformats.org/officeDocument/2006/relationships/tags" Target="../tags/tag64.xml"/><Relationship Id="rId12" Type="http://schemas.openxmlformats.org/officeDocument/2006/relationships/tags" Target="../tags/tag69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tags" Target="../tags/tag63.xml"/><Relationship Id="rId11" Type="http://schemas.openxmlformats.org/officeDocument/2006/relationships/tags" Target="../tags/tag68.xml"/><Relationship Id="rId5" Type="http://schemas.openxmlformats.org/officeDocument/2006/relationships/tags" Target="../tags/tag62.xml"/><Relationship Id="rId15" Type="http://schemas.openxmlformats.org/officeDocument/2006/relationships/image" Target="../media/image4.tmp"/><Relationship Id="rId10" Type="http://schemas.openxmlformats.org/officeDocument/2006/relationships/tags" Target="../tags/tag67.xml"/><Relationship Id="rId4" Type="http://schemas.openxmlformats.org/officeDocument/2006/relationships/tags" Target="../tags/tag61.xml"/><Relationship Id="rId9" Type="http://schemas.openxmlformats.org/officeDocument/2006/relationships/tags" Target="../tags/tag66.xml"/><Relationship Id="rId1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77.xml"/><Relationship Id="rId13" Type="http://schemas.openxmlformats.org/officeDocument/2006/relationships/slideLayout" Target="../slideLayouts/slideLayout7.xml"/><Relationship Id="rId3" Type="http://schemas.openxmlformats.org/officeDocument/2006/relationships/tags" Target="../tags/tag72.xml"/><Relationship Id="rId7" Type="http://schemas.openxmlformats.org/officeDocument/2006/relationships/tags" Target="../tags/tag76.xml"/><Relationship Id="rId12" Type="http://schemas.openxmlformats.org/officeDocument/2006/relationships/tags" Target="../tags/tag81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tags" Target="../tags/tag75.xml"/><Relationship Id="rId11" Type="http://schemas.openxmlformats.org/officeDocument/2006/relationships/tags" Target="../tags/tag80.xml"/><Relationship Id="rId5" Type="http://schemas.openxmlformats.org/officeDocument/2006/relationships/tags" Target="../tags/tag74.xml"/><Relationship Id="rId10" Type="http://schemas.openxmlformats.org/officeDocument/2006/relationships/tags" Target="../tags/tag79.xml"/><Relationship Id="rId4" Type="http://schemas.openxmlformats.org/officeDocument/2006/relationships/tags" Target="../tags/tag73.xml"/><Relationship Id="rId9" Type="http://schemas.openxmlformats.org/officeDocument/2006/relationships/tags" Target="../tags/tag78.xml"/><Relationship Id="rId14" Type="http://schemas.openxmlformats.org/officeDocument/2006/relationships/image" Target="../media/image4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1384176"/>
            <a:ext cx="7772400" cy="182880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zh-CN" altLang="en-US" sz="540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第一章 </a:t>
            </a:r>
            <a:r>
              <a:rPr lang="en-US" altLang="zh-CN" sz="540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en-US" altLang="zh-CN" sz="540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zh-CN" altLang="en-US" sz="540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电路分析的基本概念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55576" y="3789040"/>
            <a:ext cx="7772400" cy="914400"/>
          </a:xfrm>
        </p:spPr>
        <p:txBody>
          <a:bodyPr>
            <a:normAutofit/>
          </a:bodyPr>
          <a:lstStyle/>
          <a:p>
            <a:r>
              <a:rPr lang="zh-CN" altLang="en-US" sz="4400" dirty="0"/>
              <a:t>讨论课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02FB95BB-AE40-40BB-8F30-ACE07023E46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373" y="620688"/>
            <a:ext cx="1295331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541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16405" y="332656"/>
            <a:ext cx="3429000" cy="214312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dirty="0" smtClean="0">
                <a:solidFill>
                  <a:srgbClr val="000000"/>
                </a:solidFill>
              </a:rPr>
              <a:t>8. </a:t>
            </a:r>
            <a:r>
              <a:rPr lang="zh-CN" altLang="en-US" sz="2400" dirty="0" smtClean="0">
                <a:solidFill>
                  <a:srgbClr val="000000"/>
                </a:solidFill>
              </a:rPr>
              <a:t>以下</a:t>
            </a:r>
            <a:r>
              <a:rPr lang="zh-CN" altLang="en-US" sz="2400" dirty="0">
                <a:solidFill>
                  <a:srgbClr val="000000"/>
                </a:solidFill>
              </a:rPr>
              <a:t>说法正确的是</a:t>
            </a:r>
          </a:p>
        </p:txBody>
      </p:sp>
      <p:sp>
        <p:nvSpPr>
          <p:cNvPr id="3" name="矩形 2"/>
          <p:cNvSpPr/>
          <p:nvPr/>
        </p:nvSpPr>
        <p:spPr>
          <a:xfrm>
            <a:off x="2145030" y="2066639"/>
            <a:ext cx="3000375" cy="64293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000000"/>
                </a:solidFill>
              </a:rPr>
              <a:t>理想电流源不能开路</a:t>
            </a:r>
          </a:p>
        </p:txBody>
      </p:sp>
      <p:sp>
        <p:nvSpPr>
          <p:cNvPr id="4" name="矩形 3"/>
          <p:cNvSpPr/>
          <p:nvPr/>
        </p:nvSpPr>
        <p:spPr>
          <a:xfrm>
            <a:off x="2145030" y="2923889"/>
            <a:ext cx="3000375" cy="64293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000000"/>
                </a:solidFill>
              </a:rPr>
              <a:t>理想电压源不能开路</a:t>
            </a:r>
          </a:p>
        </p:txBody>
      </p:sp>
      <p:sp>
        <p:nvSpPr>
          <p:cNvPr id="5" name="矩形 4"/>
          <p:cNvSpPr/>
          <p:nvPr/>
        </p:nvSpPr>
        <p:spPr>
          <a:xfrm>
            <a:off x="2145030" y="3781139"/>
            <a:ext cx="3000375" cy="64293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000000"/>
                </a:solidFill>
              </a:rPr>
              <a:t>理想电源都不能短路</a:t>
            </a:r>
          </a:p>
        </p:txBody>
      </p:sp>
      <p:sp>
        <p:nvSpPr>
          <p:cNvPr id="6" name="矩形 5"/>
          <p:cNvSpPr/>
          <p:nvPr/>
        </p:nvSpPr>
        <p:spPr>
          <a:xfrm>
            <a:off x="2145030" y="4638389"/>
            <a:ext cx="3000375" cy="64293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000000"/>
                </a:solidFill>
              </a:rPr>
              <a:t>理想电流源不能短路</a:t>
            </a:r>
          </a:p>
        </p:txBody>
      </p:sp>
      <p:sp>
        <p:nvSpPr>
          <p:cNvPr id="7" name="椭圆 6"/>
          <p:cNvSpPr>
            <a:spLocks noChangeAspect="1"/>
          </p:cNvSpPr>
          <p:nvPr>
            <p:custDataLst>
              <p:tags r:id="rId2"/>
            </p:custDataLst>
          </p:nvPr>
        </p:nvSpPr>
        <p:spPr>
          <a:xfrm>
            <a:off x="1692402" y="2182368"/>
            <a:ext cx="411480" cy="41148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rgbClr val="FFFFFF"/>
                </a:solidFill>
              </a:rPr>
              <a:t>A</a:t>
            </a:r>
            <a:endParaRPr lang="zh-CN" altLang="en-US" sz="1200">
              <a:solidFill>
                <a:srgbClr val="FFFFFF"/>
              </a:solidFill>
            </a:endParaRPr>
          </a:p>
        </p:txBody>
      </p:sp>
      <p:sp>
        <p:nvSpPr>
          <p:cNvPr id="8" name="椭圆 7"/>
          <p:cNvSpPr>
            <a:spLocks noChangeAspect="1"/>
          </p:cNvSpPr>
          <p:nvPr>
            <p:custDataLst>
              <p:tags r:id="rId3"/>
            </p:custDataLst>
          </p:nvPr>
        </p:nvSpPr>
        <p:spPr>
          <a:xfrm>
            <a:off x="1692402" y="3039618"/>
            <a:ext cx="411480" cy="41148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rgbClr val="FFFFFF"/>
                </a:solidFill>
              </a:rPr>
              <a:t>B</a:t>
            </a:r>
            <a:endParaRPr lang="zh-CN" altLang="en-US" sz="1200">
              <a:solidFill>
                <a:srgbClr val="FFFFFF"/>
              </a:solidFill>
            </a:endParaRPr>
          </a:p>
        </p:txBody>
      </p:sp>
      <p:sp>
        <p:nvSpPr>
          <p:cNvPr id="9" name="椭圆 8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1692402" y="3896868"/>
            <a:ext cx="411480" cy="41148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rgbClr val="FFFFFF"/>
                </a:solidFill>
              </a:rPr>
              <a:t>C</a:t>
            </a:r>
            <a:endParaRPr lang="zh-CN" altLang="en-US" sz="1200">
              <a:solidFill>
                <a:srgbClr val="FFFFFF"/>
              </a:solidFill>
            </a:endParaRPr>
          </a:p>
        </p:txBody>
      </p:sp>
      <p:sp>
        <p:nvSpPr>
          <p:cNvPr id="10" name="椭圆 9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1692402" y="4754118"/>
            <a:ext cx="411480" cy="41148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rgbClr val="FFFFFF"/>
                </a:solidFill>
              </a:rPr>
              <a:t>D</a:t>
            </a:r>
            <a:endParaRPr lang="zh-CN" altLang="en-US" sz="1200">
              <a:solidFill>
                <a:srgbClr val="FFFFFF"/>
              </a:solidFill>
            </a:endParaRPr>
          </a:p>
        </p:txBody>
      </p:sp>
      <p:sp>
        <p:nvSpPr>
          <p:cNvPr id="11" name="圆角矩形 10"/>
          <p:cNvSpPr/>
          <p:nvPr>
            <p:custDataLst>
              <p:tags r:id="rId6"/>
            </p:custDataLst>
          </p:nvPr>
        </p:nvSpPr>
        <p:spPr>
          <a:xfrm>
            <a:off x="6156176" y="5445224"/>
            <a:ext cx="1543050" cy="411480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zh-CN" altLang="en-US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提交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17" name="组合 16"/>
          <p:cNvGrpSpPr/>
          <p:nvPr>
            <p:custDataLst>
              <p:tags r:id="rId7"/>
            </p:custDataLst>
          </p:nvPr>
        </p:nvGrpSpPr>
        <p:grpSpPr>
          <a:xfrm>
            <a:off x="0" y="0"/>
            <a:ext cx="9144000" cy="635000"/>
            <a:chOff x="0" y="0"/>
            <a:chExt cx="9144000" cy="635000"/>
          </a:xfrm>
        </p:grpSpPr>
        <p:sp>
          <p:nvSpPr>
            <p:cNvPr id="13" name="TitleBackground"/>
            <p:cNvSpPr/>
            <p:nvPr>
              <p:custDataLst>
                <p:tags r:id="rId9"/>
              </p:custDataLst>
            </p:nvPr>
          </p:nvSpPr>
          <p:spPr>
            <a:xfrm>
              <a:off x="0" y="0"/>
              <a:ext cx="9144000" cy="635000"/>
            </a:xfrm>
            <a:prstGeom prst="rect">
              <a:avLst/>
            </a:prstGeom>
            <a:solidFill>
              <a:srgbClr val="F6F7F8"/>
            </a:solidFill>
            <a:ln w="425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425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ColorBlock"/>
            <p:cNvSpPr/>
            <p:nvPr>
              <p:custDataLst>
                <p:tags r:id="rId10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425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425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TypeText"/>
            <p:cNvSpPr txBox="1"/>
            <p:nvPr>
              <p:custDataLst>
                <p:tags r:id="rId11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 smtClean="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  <a:endPara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  <p:sp>
          <p:nvSpPr>
            <p:cNvPr id="16" name="TipText"/>
            <p:cNvSpPr txBox="1"/>
            <p:nvPr>
              <p:custDataLst>
                <p:tags r:id="rId12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  <a:endParaRPr lang="zh-CN" altLang="en-US" sz="2000">
                <a:solidFill>
                  <a:srgbClr val="80808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</p:grpSp>
      <p:pic>
        <p:nvPicPr>
          <p:cNvPr id="12" name="图片 11"/>
          <p:cNvPicPr>
            <a:picLocks/>
          </p:cNvPicPr>
          <p:nvPr>
            <p:custDataLst>
              <p:tags r:id="rId8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175778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1"/>
          <p:cNvSpPr/>
          <p:nvPr>
            <p:custDataLst>
              <p:tags r:id="rId2"/>
            </p:custDataLst>
          </p:nvPr>
        </p:nvSpPr>
        <p:spPr>
          <a:xfrm>
            <a:off x="6000276" y="5439038"/>
            <a:ext cx="1543050" cy="411480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zh-CN" altLang="en-US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提交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EDB41558-A177-4D23-A7C9-F39AF3AA891E}"/>
              </a:ext>
            </a:extLst>
          </p:cNvPr>
          <p:cNvSpPr/>
          <p:nvPr>
            <p:custDataLst>
              <p:tags r:id="rId3"/>
            </p:custDataLst>
          </p:nvPr>
        </p:nvSpPr>
        <p:spPr bwMode="auto">
          <a:xfrm>
            <a:off x="1781341" y="2046739"/>
            <a:ext cx="5313819" cy="33549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32147" tIns="16073" rIns="32147" bIns="16073" numCol="1" rtlCol="0" anchor="ctr" anchorCtr="0" compatLnSpc="1"/>
          <a:lstStyle/>
          <a:p>
            <a:r>
              <a:rPr lang="zh-CN" altLang="en-US" sz="2400" dirty="0"/>
              <a:t>流过独立电流源的电流由外电路确定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C2B6AD30-72FB-481D-86F3-FDCFA9824D7D}"/>
              </a:ext>
            </a:extLst>
          </p:cNvPr>
          <p:cNvSpPr>
            <a:spLocks noChangeAspect="1"/>
          </p:cNvSpPr>
          <p:nvPr>
            <p:custDataLst>
              <p:tags r:id="rId4"/>
            </p:custDataLst>
          </p:nvPr>
        </p:nvSpPr>
        <p:spPr bwMode="auto">
          <a:xfrm>
            <a:off x="1291368" y="2144714"/>
            <a:ext cx="263143" cy="263143"/>
          </a:xfrm>
          <a:prstGeom prst="rect">
            <a:avLst/>
          </a:prstGeom>
          <a:solidFill>
            <a:srgbClr val="80808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32147" tIns="16073" rIns="32147" bIns="16073" numCol="1" rtlCol="0" anchor="t" anchorCtr="0" compatLnSpc="1"/>
          <a:lstStyle/>
          <a:p>
            <a:pPr eaLnBrk="1" hangingPunct="1"/>
            <a:r>
              <a:rPr lang="en-US" altLang="zh-CN" sz="1950" dirty="0">
                <a:solidFill>
                  <a:srgbClr val="FFFFFF"/>
                </a:solidFill>
              </a:rPr>
              <a:t>A</a:t>
            </a:r>
            <a:endParaRPr lang="zh-CN" altLang="en-US" sz="1950" dirty="0">
              <a:solidFill>
                <a:srgbClr val="FFFFFF"/>
              </a:solidFill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42CC9914-E10E-450B-8FDD-9F712D401486}"/>
              </a:ext>
            </a:extLst>
          </p:cNvPr>
          <p:cNvSpPr>
            <a:spLocks noChangeAspect="1"/>
          </p:cNvSpPr>
          <p:nvPr>
            <p:custDataLst>
              <p:tags r:id="rId5"/>
            </p:custDataLst>
          </p:nvPr>
        </p:nvSpPr>
        <p:spPr bwMode="auto">
          <a:xfrm>
            <a:off x="1291368" y="2937367"/>
            <a:ext cx="263143" cy="263143"/>
          </a:xfrm>
          <a:prstGeom prst="rect">
            <a:avLst/>
          </a:prstGeom>
          <a:solidFill>
            <a:srgbClr val="00FF0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32147" tIns="16073" rIns="32147" bIns="16073" numCol="1" rtlCol="0" anchor="t" anchorCtr="0" compatLnSpc="1"/>
          <a:lstStyle/>
          <a:p>
            <a:pPr eaLnBrk="1" hangingPunct="1"/>
            <a:r>
              <a:rPr lang="en-US" altLang="zh-CN" sz="1950" dirty="0">
                <a:solidFill>
                  <a:srgbClr val="FFFFFF"/>
                </a:solidFill>
              </a:rPr>
              <a:t>B</a:t>
            </a:r>
            <a:endParaRPr lang="zh-CN" altLang="en-US" sz="1950" dirty="0">
              <a:solidFill>
                <a:srgbClr val="FFFFFF"/>
              </a:solidFill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A93314A1-C6BC-4C5D-855E-236478C0EC5B}"/>
              </a:ext>
            </a:extLst>
          </p:cNvPr>
          <p:cNvSpPr>
            <a:spLocks noChangeAspect="1"/>
          </p:cNvSpPr>
          <p:nvPr>
            <p:custDataLst>
              <p:tags r:id="rId6"/>
            </p:custDataLst>
          </p:nvPr>
        </p:nvSpPr>
        <p:spPr bwMode="auto">
          <a:xfrm>
            <a:off x="1291368" y="3685050"/>
            <a:ext cx="263143" cy="263143"/>
          </a:xfrm>
          <a:prstGeom prst="rect">
            <a:avLst/>
          </a:prstGeom>
          <a:solidFill>
            <a:srgbClr val="00FF0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32147" tIns="16073" rIns="32147" bIns="16073" numCol="1" rtlCol="0" anchor="t" anchorCtr="0" compatLnSpc="1"/>
          <a:lstStyle/>
          <a:p>
            <a:pPr eaLnBrk="1" hangingPunct="1"/>
            <a:r>
              <a:rPr lang="en-US" altLang="zh-CN" sz="1950" dirty="0">
                <a:solidFill>
                  <a:srgbClr val="FFFFFF"/>
                </a:solidFill>
              </a:rPr>
              <a:t>C</a:t>
            </a:r>
            <a:endParaRPr lang="zh-CN" altLang="en-US" sz="1950" dirty="0">
              <a:solidFill>
                <a:srgbClr val="FFFFFF"/>
              </a:solidFill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D9F8B9C0-7358-43A8-B026-FB79A1E9CDB0}"/>
              </a:ext>
            </a:extLst>
          </p:cNvPr>
          <p:cNvSpPr>
            <a:spLocks noChangeAspect="1"/>
          </p:cNvSpPr>
          <p:nvPr>
            <p:custDataLst>
              <p:tags r:id="rId7"/>
            </p:custDataLst>
          </p:nvPr>
        </p:nvSpPr>
        <p:spPr bwMode="auto">
          <a:xfrm>
            <a:off x="1291368" y="4571390"/>
            <a:ext cx="263143" cy="263143"/>
          </a:xfrm>
          <a:prstGeom prst="rect">
            <a:avLst/>
          </a:prstGeom>
          <a:solidFill>
            <a:srgbClr val="80808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32147" tIns="16073" rIns="32147" bIns="16073" numCol="1" rtlCol="0" anchor="t" anchorCtr="0" compatLnSpc="1"/>
          <a:lstStyle/>
          <a:p>
            <a:pPr eaLnBrk="1" hangingPunct="1"/>
            <a:r>
              <a:rPr lang="en-US" altLang="zh-CN" sz="1950" dirty="0">
                <a:solidFill>
                  <a:srgbClr val="FFFFFF"/>
                </a:solidFill>
              </a:rPr>
              <a:t>D</a:t>
            </a:r>
            <a:endParaRPr lang="zh-CN" altLang="en-US" sz="1950" dirty="0">
              <a:solidFill>
                <a:srgbClr val="FFFFFF"/>
              </a:solidFill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38A65F10-0B8A-4C8C-A666-C220A5A7FAB0}"/>
              </a:ext>
            </a:extLst>
          </p:cNvPr>
          <p:cNvSpPr/>
          <p:nvPr/>
        </p:nvSpPr>
        <p:spPr>
          <a:xfrm>
            <a:off x="1654785" y="882180"/>
            <a:ext cx="4314240" cy="111830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dirty="0" smtClean="0">
                <a:solidFill>
                  <a:schemeClr val="tx1"/>
                </a:solidFill>
              </a:rPr>
              <a:t>9.</a:t>
            </a:r>
            <a:r>
              <a:rPr lang="zh-CN" altLang="en-US" sz="2400" dirty="0" smtClean="0">
                <a:solidFill>
                  <a:schemeClr val="tx1"/>
                </a:solidFill>
              </a:rPr>
              <a:t>以下</a:t>
            </a:r>
            <a:r>
              <a:rPr lang="zh-CN" altLang="en-US" sz="2400" dirty="0">
                <a:solidFill>
                  <a:schemeClr val="tx1"/>
                </a:solidFill>
              </a:rPr>
              <a:t>说法正确的</a:t>
            </a:r>
            <a:r>
              <a:rPr lang="zh-CN" altLang="en-US" sz="2400" dirty="0" smtClean="0">
                <a:solidFill>
                  <a:schemeClr val="tx1"/>
                </a:solidFill>
              </a:rPr>
              <a:t>是（多选）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62165EFD-96F7-411D-A1F6-9002C47F0CEF}"/>
              </a:ext>
            </a:extLst>
          </p:cNvPr>
          <p:cNvSpPr/>
          <p:nvPr>
            <p:custDataLst>
              <p:tags r:id="rId8"/>
            </p:custDataLst>
          </p:nvPr>
        </p:nvSpPr>
        <p:spPr bwMode="auto">
          <a:xfrm>
            <a:off x="1781341" y="2839391"/>
            <a:ext cx="5021416" cy="33549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32147" tIns="16073" rIns="32147" bIns="16073" numCol="1" rtlCol="0" anchor="ctr" anchorCtr="0" compatLnSpc="1"/>
          <a:lstStyle/>
          <a:p>
            <a:r>
              <a:rPr lang="zh-CN" altLang="en-US" sz="2400" dirty="0"/>
              <a:t>独立电流源的端电压由外电路确定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0421C097-FF60-4600-B4E6-F1809832F091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1750385" y="3654884"/>
            <a:ext cx="5021416" cy="33549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32147" tIns="16073" rIns="32147" bIns="16073" numCol="1" rtlCol="0" anchor="ctr" anchorCtr="0" compatLnSpc="1"/>
          <a:lstStyle/>
          <a:p>
            <a:r>
              <a:rPr lang="zh-CN" altLang="en-US" sz="2400" dirty="0"/>
              <a:t>流过独立电压源的电流由外电路确定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C3C3B770-16BC-4774-AF79-79416C624D4C}"/>
              </a:ext>
            </a:extLst>
          </p:cNvPr>
          <p:cNvSpPr/>
          <p:nvPr>
            <p:custDataLst>
              <p:tags r:id="rId10"/>
            </p:custDataLst>
          </p:nvPr>
        </p:nvSpPr>
        <p:spPr bwMode="auto">
          <a:xfrm>
            <a:off x="1763688" y="4514090"/>
            <a:ext cx="5053169" cy="33549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32147" tIns="16073" rIns="32147" bIns="16073" numCol="1" rtlCol="0" anchor="ctr" anchorCtr="0" compatLnSpc="1"/>
          <a:lstStyle/>
          <a:p>
            <a:r>
              <a:rPr lang="zh-CN" altLang="en-US" sz="2400" dirty="0"/>
              <a:t>独立电压源的端电压由外电路确定</a:t>
            </a:r>
          </a:p>
        </p:txBody>
      </p:sp>
      <p:grpSp>
        <p:nvGrpSpPr>
          <p:cNvPr id="17" name="组合 16"/>
          <p:cNvGrpSpPr/>
          <p:nvPr>
            <p:custDataLst>
              <p:tags r:id="rId11"/>
            </p:custDataLst>
          </p:nvPr>
        </p:nvGrpSpPr>
        <p:grpSpPr>
          <a:xfrm>
            <a:off x="0" y="0"/>
            <a:ext cx="9144000" cy="635000"/>
            <a:chOff x="0" y="0"/>
            <a:chExt cx="9144000" cy="635000"/>
          </a:xfrm>
        </p:grpSpPr>
        <p:sp>
          <p:nvSpPr>
            <p:cNvPr id="13" name="TitleBackground"/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9144000" cy="635000"/>
            </a:xfrm>
            <a:prstGeom prst="rect">
              <a:avLst/>
            </a:prstGeom>
            <a:solidFill>
              <a:srgbClr val="F6F7F8"/>
            </a:solidFill>
            <a:ln w="425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425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ColorBlock"/>
            <p:cNvSpPr/>
            <p:nvPr>
              <p:custDataLst>
                <p:tags r:id="rId14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425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425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TypeText"/>
            <p:cNvSpPr txBox="1"/>
            <p:nvPr>
              <p:custDataLst>
                <p:tags r:id="rId15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 smtClean="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多选题</a:t>
              </a:r>
              <a:endPara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  <p:sp>
          <p:nvSpPr>
            <p:cNvPr id="16" name="TipText"/>
            <p:cNvSpPr txBox="1"/>
            <p:nvPr>
              <p:custDataLst>
                <p:tags r:id="rId16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  <a:endParaRPr lang="zh-CN" altLang="en-US" sz="2000">
                <a:solidFill>
                  <a:srgbClr val="80808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</p:grpSp>
      <p:pic>
        <p:nvPicPr>
          <p:cNvPr id="2" name="图片 1"/>
          <p:cNvPicPr>
            <a:picLocks/>
          </p:cNvPicPr>
          <p:nvPr>
            <p:custDataLst>
              <p:tags r:id="rId12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229260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89670" y="474759"/>
            <a:ext cx="6404930" cy="214312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dirty="0" smtClean="0">
                <a:solidFill>
                  <a:schemeClr val="tx1"/>
                </a:solidFill>
              </a:rPr>
              <a:t>10. </a:t>
            </a:r>
            <a:r>
              <a:rPr lang="zh-CN" altLang="zh-CN" sz="2400" dirty="0" smtClean="0">
                <a:solidFill>
                  <a:schemeClr val="tx1"/>
                </a:solidFill>
              </a:rPr>
              <a:t>图示</a:t>
            </a:r>
            <a:r>
              <a:rPr lang="zh-CN" altLang="zh-CN" sz="2400" dirty="0">
                <a:solidFill>
                  <a:schemeClr val="tx1"/>
                </a:solidFill>
              </a:rPr>
              <a:t>局部电路回路</a:t>
            </a:r>
            <a:r>
              <a:rPr lang="en-US" altLang="zh-CN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adba</a:t>
            </a:r>
            <a:r>
              <a:rPr lang="en-US" altLang="zh-CN" sz="2400" dirty="0">
                <a:solidFill>
                  <a:schemeClr val="tx1"/>
                </a:solidFill>
              </a:rPr>
              <a:t> </a:t>
            </a:r>
            <a:r>
              <a:rPr lang="zh-CN" altLang="zh-CN" sz="2400" dirty="0">
                <a:solidFill>
                  <a:schemeClr val="tx1"/>
                </a:solidFill>
              </a:rPr>
              <a:t>的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KVL</a:t>
            </a:r>
            <a:r>
              <a:rPr lang="zh-CN" altLang="zh-CN" sz="2400" dirty="0">
                <a:solidFill>
                  <a:schemeClr val="tx1"/>
                </a:solidFill>
              </a:rPr>
              <a:t>方程是</a:t>
            </a:r>
            <a:endParaRPr lang="zh-CN" altLang="en-US" sz="3600" dirty="0">
              <a:solidFill>
                <a:schemeClr val="tx1"/>
              </a:solidFill>
            </a:endParaRPr>
          </a:p>
        </p:txBody>
      </p:sp>
      <p:sp>
        <p:nvSpPr>
          <p:cNvPr id="3" name="椭圆 2"/>
          <p:cNvSpPr>
            <a:spLocks noChangeAspect="1"/>
          </p:cNvSpPr>
          <p:nvPr>
            <p:custDataLst>
              <p:tags r:id="rId3"/>
            </p:custDataLst>
          </p:nvPr>
        </p:nvSpPr>
        <p:spPr>
          <a:xfrm>
            <a:off x="1311339" y="2285821"/>
            <a:ext cx="411480" cy="41148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rgbClr val="FFFFFF"/>
                </a:solidFill>
              </a:rPr>
              <a:t>A</a:t>
            </a:r>
            <a:endParaRPr lang="zh-CN" altLang="en-US" sz="1200">
              <a:solidFill>
                <a:srgbClr val="FFFFFF"/>
              </a:solidFill>
            </a:endParaRPr>
          </a:p>
        </p:txBody>
      </p:sp>
      <p:sp>
        <p:nvSpPr>
          <p:cNvPr id="4" name="椭圆 3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1311339" y="3143071"/>
            <a:ext cx="411480" cy="41148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rgbClr val="FFFFFF"/>
                </a:solidFill>
              </a:rPr>
              <a:t>B</a:t>
            </a:r>
            <a:endParaRPr lang="zh-CN" altLang="en-US" sz="1200">
              <a:solidFill>
                <a:srgbClr val="FFFFFF"/>
              </a:solidFill>
            </a:endParaRPr>
          </a:p>
        </p:txBody>
      </p:sp>
      <p:sp>
        <p:nvSpPr>
          <p:cNvPr id="5" name="椭圆 4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1311339" y="4000321"/>
            <a:ext cx="411480" cy="41148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rgbClr val="FFFFFF"/>
                </a:solidFill>
              </a:rPr>
              <a:t>C</a:t>
            </a:r>
            <a:endParaRPr lang="zh-CN" altLang="en-US" sz="1200">
              <a:solidFill>
                <a:srgbClr val="FFFFFF"/>
              </a:solidFill>
            </a:endParaRPr>
          </a:p>
        </p:txBody>
      </p:sp>
      <p:sp>
        <p:nvSpPr>
          <p:cNvPr id="6" name="椭圆 5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1311339" y="4857571"/>
            <a:ext cx="411480" cy="41148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rgbClr val="FFFFFF"/>
                </a:solidFill>
              </a:rPr>
              <a:t>D</a:t>
            </a:r>
            <a:endParaRPr lang="zh-CN" altLang="en-US" sz="1200">
              <a:solidFill>
                <a:srgbClr val="FFFFFF"/>
              </a:solidFill>
            </a:endParaRPr>
          </a:p>
        </p:txBody>
      </p:sp>
      <p:pic>
        <p:nvPicPr>
          <p:cNvPr id="7" name="图片 6"/>
          <p:cNvPicPr/>
          <p:nvPr/>
        </p:nvPicPr>
        <p:blipFill>
          <a:blip r:embed="rId15"/>
          <a:stretch>
            <a:fillRect/>
          </a:stretch>
        </p:blipFill>
        <p:spPr>
          <a:xfrm>
            <a:off x="5426617" y="2361940"/>
            <a:ext cx="2179865" cy="1242965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7310983"/>
              </p:ext>
            </p:extLst>
          </p:nvPr>
        </p:nvGraphicFramePr>
        <p:xfrm>
          <a:off x="1835696" y="2314754"/>
          <a:ext cx="1509320" cy="4036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6" name="Equation" r:id="rId16" imgW="888840" imgH="190440" progId="Equation.DSMT4">
                  <p:embed/>
                </p:oleObj>
              </mc:Choice>
              <mc:Fallback>
                <p:oleObj name="Equation" r:id="rId16" imgW="888840" imgH="190440" progId="Equation.DSMT4">
                  <p:embed/>
                  <p:pic>
                    <p:nvPicPr>
                      <p:cNvPr id="17" name="对象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2314754"/>
                        <a:ext cx="1509320" cy="40362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935276"/>
              </p:ext>
            </p:extLst>
          </p:nvPr>
        </p:nvGraphicFramePr>
        <p:xfrm>
          <a:off x="1835696" y="4044859"/>
          <a:ext cx="1659006" cy="3948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7" name="Equation" r:id="rId18" imgW="888840" imgH="190440" progId="Equation.DSMT4">
                  <p:embed/>
                </p:oleObj>
              </mc:Choice>
              <mc:Fallback>
                <p:oleObj name="Equation" r:id="rId18" imgW="888840" imgH="190440" progId="Equation.DSMT4">
                  <p:embed/>
                  <p:pic>
                    <p:nvPicPr>
                      <p:cNvPr id="21" name="对象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4044859"/>
                        <a:ext cx="1659006" cy="39480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4174780"/>
              </p:ext>
            </p:extLst>
          </p:nvPr>
        </p:nvGraphicFramePr>
        <p:xfrm>
          <a:off x="1835697" y="3143072"/>
          <a:ext cx="1632274" cy="3879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8" name="Equation" r:id="rId20" imgW="888840" imgH="190440" progId="Equation.DSMT4">
                  <p:embed/>
                </p:oleObj>
              </mc:Choice>
              <mc:Fallback>
                <p:oleObj name="Equation" r:id="rId20" imgW="888840" imgH="190440" progId="Equation.DSMT4">
                  <p:embed/>
                  <p:pic>
                    <p:nvPicPr>
                      <p:cNvPr id="22" name="对象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7" y="3143072"/>
                        <a:ext cx="1632274" cy="3879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1216302"/>
              </p:ext>
            </p:extLst>
          </p:nvPr>
        </p:nvGraphicFramePr>
        <p:xfrm>
          <a:off x="1821894" y="4925518"/>
          <a:ext cx="1718255" cy="3753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9" name="Equation" r:id="rId22" imgW="965160" imgH="190440" progId="Equation.DSMT4">
                  <p:embed/>
                </p:oleObj>
              </mc:Choice>
              <mc:Fallback>
                <p:oleObj name="Equation" r:id="rId22" imgW="965160" imgH="190440" progId="Equation.DSMT4">
                  <p:embed/>
                  <p:pic>
                    <p:nvPicPr>
                      <p:cNvPr id="23" name="对象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1894" y="4925518"/>
                        <a:ext cx="1718255" cy="37539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圆角矩形 11"/>
          <p:cNvSpPr/>
          <p:nvPr>
            <p:custDataLst>
              <p:tags r:id="rId7"/>
            </p:custDataLst>
          </p:nvPr>
        </p:nvSpPr>
        <p:spPr>
          <a:xfrm>
            <a:off x="6141090" y="5445224"/>
            <a:ext cx="1543050" cy="411480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zh-CN" altLang="en-US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提交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18" name="组合 17"/>
          <p:cNvGrpSpPr/>
          <p:nvPr>
            <p:custDataLst>
              <p:tags r:id="rId8"/>
            </p:custDataLst>
          </p:nvPr>
        </p:nvGrpSpPr>
        <p:grpSpPr>
          <a:xfrm>
            <a:off x="0" y="0"/>
            <a:ext cx="9144000" cy="635000"/>
            <a:chOff x="0" y="0"/>
            <a:chExt cx="9144000" cy="635000"/>
          </a:xfrm>
        </p:grpSpPr>
        <p:sp>
          <p:nvSpPr>
            <p:cNvPr id="14" name="TitleBackground"/>
            <p:cNvSpPr/>
            <p:nvPr>
              <p:custDataLst>
                <p:tags r:id="rId10"/>
              </p:custDataLst>
            </p:nvPr>
          </p:nvSpPr>
          <p:spPr>
            <a:xfrm>
              <a:off x="0" y="0"/>
              <a:ext cx="9144000" cy="635000"/>
            </a:xfrm>
            <a:prstGeom prst="rect">
              <a:avLst/>
            </a:prstGeom>
            <a:solidFill>
              <a:srgbClr val="F6F7F8"/>
            </a:solidFill>
            <a:ln w="425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425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ColorBlock"/>
            <p:cNvSpPr/>
            <p:nvPr>
              <p:custDataLst>
                <p:tags r:id="rId11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425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425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TypeText"/>
            <p:cNvSpPr txBox="1"/>
            <p:nvPr>
              <p:custDataLst>
                <p:tags r:id="rId12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 smtClean="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  <a:endPara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  <p:sp>
          <p:nvSpPr>
            <p:cNvPr id="17" name="TipText"/>
            <p:cNvSpPr txBox="1"/>
            <p:nvPr>
              <p:custDataLst>
                <p:tags r:id="rId13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  <a:endParaRPr lang="zh-CN" altLang="en-US" sz="2000">
                <a:solidFill>
                  <a:srgbClr val="80808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</p:grpSp>
      <p:pic>
        <p:nvPicPr>
          <p:cNvPr id="13" name="图片 12"/>
          <p:cNvPicPr>
            <a:picLocks/>
          </p:cNvPicPr>
          <p:nvPr>
            <p:custDataLst>
              <p:tags r:id="rId9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63500"/>
            <a:ext cx="1422400" cy="508000"/>
          </a:xfrm>
          <a:prstGeom prst="rect">
            <a:avLst/>
          </a:prstGeom>
        </p:spPr>
      </p:pic>
    </p:spTree>
    <p:custDataLst>
      <p:tags r:id="rId2"/>
    </p:custDataLst>
    <p:extLst>
      <p:ext uri="{BB962C8B-B14F-4D97-AF65-F5344CB8AC3E}">
        <p14:creationId xmlns:p14="http://schemas.microsoft.com/office/powerpoint/2010/main" val="27083521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27584" y="764704"/>
            <a:ext cx="4320480" cy="52322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2800" dirty="0"/>
              <a:t>二 知识点梳理（</a:t>
            </a:r>
            <a:r>
              <a:rPr lang="en-US" altLang="zh-CN" sz="2800" dirty="0"/>
              <a:t>20</a:t>
            </a:r>
            <a:r>
              <a:rPr lang="zh-CN" altLang="en-US" sz="2800" dirty="0"/>
              <a:t>分钟）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27584" y="1556792"/>
            <a:ext cx="7560839" cy="3323987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pitchFamily="2" charset="2"/>
              <a:buChar char="u"/>
            </a:pPr>
            <a:r>
              <a:rPr lang="zh-CN" altLang="en-US" sz="2800" dirty="0"/>
              <a:t> 理想元件和实际元件</a:t>
            </a:r>
            <a:endParaRPr lang="en-US" altLang="zh-CN" sz="2800" dirty="0"/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u"/>
            </a:pPr>
            <a:r>
              <a:rPr lang="en-US" altLang="zh-CN" sz="2800" dirty="0"/>
              <a:t> </a:t>
            </a:r>
            <a:r>
              <a:rPr lang="zh-CN" altLang="en-US" sz="2800" dirty="0"/>
              <a:t>集总参数电路假设</a:t>
            </a:r>
            <a:endParaRPr lang="en-US" altLang="zh-CN" sz="2800" dirty="0"/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u"/>
            </a:pPr>
            <a:r>
              <a:rPr lang="zh-CN" altLang="en-US" sz="2800" dirty="0"/>
              <a:t> 参考方向和功率</a:t>
            </a:r>
            <a:endParaRPr lang="en-US" altLang="zh-CN" sz="2800" dirty="0"/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u"/>
            </a:pPr>
            <a:r>
              <a:rPr lang="zh-CN" altLang="en-US" sz="2800" dirty="0"/>
              <a:t> 受控电源的特性</a:t>
            </a:r>
            <a:endParaRPr lang="en-US" altLang="zh-CN" sz="2800" dirty="0"/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u"/>
            </a:pPr>
            <a:r>
              <a:rPr lang="zh-CN" altLang="en-US" sz="2800" dirty="0"/>
              <a:t> </a:t>
            </a:r>
            <a:r>
              <a:rPr lang="zh-CN" altLang="en-US" sz="2800" dirty="0" smtClean="0"/>
              <a:t>基尔霍夫定律</a:t>
            </a: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19904209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684046"/>
            <a:ext cx="4536504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zh-CN" altLang="en-US" sz="3200" b="1" dirty="0"/>
              <a:t>理想元件与实际元件</a:t>
            </a: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/>
          </p:nvPr>
        </p:nvGraphicFramePr>
        <p:xfrm>
          <a:off x="4442842" y="3340100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Equation" r:id="rId3" imgW="114120" imgH="177480" progId="Equation.DSMT4">
                  <p:embed/>
                </p:oleObj>
              </mc:Choice>
              <mc:Fallback>
                <p:oleObj name="Equation" r:id="rId3" imgW="114120" imgH="177480" progId="Equation.DSMT4">
                  <p:embed/>
                  <p:pic>
                    <p:nvPicPr>
                      <p:cNvPr id="7" name="对象 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42842" y="3340100"/>
                        <a:ext cx="114300" cy="17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742" y="1639911"/>
            <a:ext cx="7200800" cy="34003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1037288" y="5389124"/>
            <a:ext cx="7119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弹幕讨论</a:t>
            </a:r>
            <a:r>
              <a:rPr lang="zh-CN" altLang="en-US" sz="2000" b="1" dirty="0" smtClean="0">
                <a:solidFill>
                  <a:schemeClr val="accent1">
                    <a:lumMod val="75000"/>
                  </a:schemeClr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：你认为理想元件和实际元件的联系和区别在哪里？</a:t>
            </a:r>
            <a:endParaRPr lang="zh-CN" altLang="en-US" sz="2000" b="1" dirty="0">
              <a:solidFill>
                <a:schemeClr val="accent1">
                  <a:lumMod val="75000"/>
                </a:schemeClr>
              </a:solidFill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06597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684046"/>
            <a:ext cx="4032448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zh-CN" altLang="en-US" sz="3200" b="1" dirty="0"/>
              <a:t>集总参数电路假设</a:t>
            </a: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/>
          </p:nvPr>
        </p:nvGraphicFramePr>
        <p:xfrm>
          <a:off x="4442842" y="3340100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Equation" r:id="rId3" imgW="114120" imgH="177480" progId="Equation.DSMT4">
                  <p:embed/>
                </p:oleObj>
              </mc:Choice>
              <mc:Fallback>
                <p:oleObj name="Equation" r:id="rId3" imgW="114120" imgH="177480" progId="Equation.DSMT4">
                  <p:embed/>
                  <p:pic>
                    <p:nvPicPr>
                      <p:cNvPr id="7" name="对象 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42842" y="3340100"/>
                        <a:ext cx="114300" cy="17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矩形 9"/>
          <p:cNvSpPr/>
          <p:nvPr/>
        </p:nvSpPr>
        <p:spPr>
          <a:xfrm>
            <a:off x="683568" y="1324977"/>
            <a:ext cx="79208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Wingdings" pitchFamily="2" charset="2"/>
              <a:buChar char="u"/>
            </a:pPr>
            <a:r>
              <a:rPr lang="zh-CN" alt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集中参数电路中的电流和电压与空间位置无关</a:t>
            </a:r>
            <a:endParaRPr lang="en-US" altLang="zh-CN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u"/>
            </a:pPr>
            <a:endParaRPr lang="en-US" altLang="zh-CN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u"/>
            </a:pPr>
            <a:endParaRPr lang="en-US" altLang="zh-CN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1" name="Picture 3" descr="C:\Users\xiena\Desktop\集总参数条件ex.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1886561"/>
            <a:ext cx="6624736" cy="3970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文本框 5"/>
          <p:cNvSpPr txBox="1"/>
          <p:nvPr/>
        </p:nvSpPr>
        <p:spPr>
          <a:xfrm>
            <a:off x="1358265" y="5959245"/>
            <a:ext cx="40703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accent1">
                    <a:lumMod val="75000"/>
                  </a:schemeClr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* 该推导引用自清华于歆杰老师“电路原理”课件</a:t>
            </a:r>
            <a:endParaRPr lang="zh-CN" altLang="en-US" sz="1400" dirty="0">
              <a:solidFill>
                <a:schemeClr val="accent1">
                  <a:lumMod val="75000"/>
                </a:schemeClr>
              </a:solidFill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70111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684046"/>
            <a:ext cx="3600400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zh-CN" altLang="en-US" sz="3200" b="1" dirty="0"/>
              <a:t>参考方向和功率</a:t>
            </a: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/>
          </p:nvPr>
        </p:nvGraphicFramePr>
        <p:xfrm>
          <a:off x="4442842" y="3340100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Equation" r:id="rId3" imgW="114120" imgH="177480" progId="Equation.DSMT4">
                  <p:embed/>
                </p:oleObj>
              </mc:Choice>
              <mc:Fallback>
                <p:oleObj name="Equation" r:id="rId3" imgW="114120" imgH="177480" progId="Equation.DSMT4">
                  <p:embed/>
                  <p:pic>
                    <p:nvPicPr>
                      <p:cNvPr id="7" name="对象 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42842" y="3340100"/>
                        <a:ext cx="114300" cy="17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5" descr="C:\WINDOWS\Desktop\未标题-1 拷贝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712" y="1556792"/>
            <a:ext cx="3385924" cy="4320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文本框 4"/>
          <p:cNvSpPr txBox="1"/>
          <p:nvPr/>
        </p:nvSpPr>
        <p:spPr>
          <a:xfrm>
            <a:off x="5940152" y="2951946"/>
            <a:ext cx="23821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accent1">
                    <a:lumMod val="75000"/>
                  </a:schemeClr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引入参考方向的必要性</a:t>
            </a:r>
            <a:endParaRPr lang="zh-CN" altLang="en-US" sz="2800" b="1" dirty="0">
              <a:solidFill>
                <a:schemeClr val="accent1">
                  <a:lumMod val="75000"/>
                </a:schemeClr>
              </a:solidFill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8601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684046"/>
            <a:ext cx="3528392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zh-CN" altLang="en-US" sz="3200" b="1" dirty="0"/>
              <a:t>受控电源的特性</a:t>
            </a: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/>
          </p:nvPr>
        </p:nvGraphicFramePr>
        <p:xfrm>
          <a:off x="4442842" y="3340100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" name="Equation" r:id="rId3" imgW="114120" imgH="177480" progId="Equation.DSMT4">
                  <p:embed/>
                </p:oleObj>
              </mc:Choice>
              <mc:Fallback>
                <p:oleObj name="Equation" r:id="rId3" imgW="114120" imgH="177480" progId="Equation.DSMT4">
                  <p:embed/>
                  <p:pic>
                    <p:nvPicPr>
                      <p:cNvPr id="7" name="对象 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42842" y="3340100"/>
                        <a:ext cx="114300" cy="17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63688" y="1484784"/>
            <a:ext cx="6048672" cy="4978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69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85537" y="764704"/>
            <a:ext cx="70478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ln w="0"/>
                <a:solidFill>
                  <a:schemeClr val="accent1"/>
                </a:solidFill>
                <a:latin typeface="arial" panose="020B0604020202020204" pitchFamily="34" charset="0"/>
              </a:rPr>
              <a:t>三极管 </a:t>
            </a:r>
            <a:r>
              <a:rPr lang="en-US" altLang="zh-CN" sz="2000" b="1" dirty="0" smtClean="0">
                <a:ln w="0"/>
                <a:solidFill>
                  <a:schemeClr val="accent1"/>
                </a:solidFill>
                <a:latin typeface="arial" panose="020B0604020202020204" pitchFamily="34" charset="0"/>
              </a:rPr>
              <a:t>—— </a:t>
            </a:r>
            <a:r>
              <a:rPr lang="zh-CN" altLang="en-US" sz="2000" b="1" dirty="0" smtClean="0">
                <a:ln w="0"/>
                <a:solidFill>
                  <a:schemeClr val="accent1"/>
                </a:solidFill>
                <a:latin typeface="arial" panose="020B0604020202020204" pitchFamily="34" charset="0"/>
              </a:rPr>
              <a:t>半导体</a:t>
            </a:r>
            <a:r>
              <a:rPr lang="zh-CN" altLang="en-US" sz="2000" b="1" dirty="0">
                <a:ln w="0"/>
                <a:solidFill>
                  <a:schemeClr val="accent1"/>
                </a:solidFill>
                <a:latin typeface="arial" panose="020B0604020202020204" pitchFamily="34" charset="0"/>
              </a:rPr>
              <a:t>基本元器件之一，具有电流放大作用，是电子电路的核心元件。</a:t>
            </a:r>
            <a:endParaRPr lang="zh-CN" altLang="en-US" sz="2000" b="1" dirty="0">
              <a:ln w="0"/>
              <a:solidFill>
                <a:schemeClr val="accent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683568" y="1556792"/>
            <a:ext cx="78488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ln w="0"/>
                <a:solidFill>
                  <a:schemeClr val="accent1"/>
                </a:solidFill>
                <a:latin typeface="arial" panose="020B0604020202020204" pitchFamily="34" charset="0"/>
              </a:rPr>
              <a:t>晶体管促进并带来了“固态革命”，进而推动了全球范围内的半导体电子工业。晶体管彻底改变了电子线路的结构，集成电路以及大规模集成电路应运而生。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875298"/>
            <a:ext cx="4686300" cy="252412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104" y="3075324"/>
            <a:ext cx="2543175" cy="212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0377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684046"/>
            <a:ext cx="4680520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zh-CN" altLang="en-US" sz="3200" b="1" dirty="0"/>
              <a:t>基尔霍夫定律（</a:t>
            </a:r>
            <a:r>
              <a:rPr lang="en-US" altLang="zh-CN" sz="3200" b="1" dirty="0"/>
              <a:t>KCL</a:t>
            </a:r>
            <a:r>
              <a:rPr lang="zh-CN" altLang="en-US" sz="3200" b="1" dirty="0"/>
              <a:t>）</a:t>
            </a: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/>
          </p:nvPr>
        </p:nvGraphicFramePr>
        <p:xfrm>
          <a:off x="4442842" y="3340100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name="Equation" r:id="rId3" imgW="114120" imgH="177480" progId="Equation.DSMT4">
                  <p:embed/>
                </p:oleObj>
              </mc:Choice>
              <mc:Fallback>
                <p:oleObj name="Equation" r:id="rId3" imgW="114120" imgH="177480" progId="Equation.DSMT4">
                  <p:embed/>
                  <p:pic>
                    <p:nvPicPr>
                      <p:cNvPr id="7" name="对象 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42842" y="3340100"/>
                        <a:ext cx="114300" cy="17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9632" y="1556792"/>
            <a:ext cx="4808649" cy="448984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300192" y="2825165"/>
            <a:ext cx="20882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accent1">
                    <a:lumMod val="75000"/>
                  </a:schemeClr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什么是广义节点？</a:t>
            </a:r>
            <a:endParaRPr lang="zh-CN" altLang="en-US" sz="2800" b="1" dirty="0">
              <a:solidFill>
                <a:schemeClr val="accent1">
                  <a:lumMod val="75000"/>
                </a:schemeClr>
              </a:solidFill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4659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71600" y="908720"/>
            <a:ext cx="5256584" cy="52322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2800" dirty="0"/>
              <a:t>一 课前学习效果</a:t>
            </a:r>
            <a:r>
              <a:rPr lang="zh-CN" altLang="en-US" sz="2800" dirty="0" smtClean="0"/>
              <a:t>检测（</a:t>
            </a:r>
            <a:r>
              <a:rPr lang="en-US" altLang="zh-CN" sz="2800" dirty="0" smtClean="0"/>
              <a:t>15</a:t>
            </a:r>
            <a:r>
              <a:rPr lang="zh-CN" altLang="en-US" sz="2800" dirty="0" smtClean="0"/>
              <a:t>分钟）</a:t>
            </a:r>
            <a:endParaRPr lang="zh-CN" altLang="en-US" sz="2800" dirty="0"/>
          </a:p>
        </p:txBody>
      </p:sp>
      <p:sp>
        <p:nvSpPr>
          <p:cNvPr id="25" name="文本框 24"/>
          <p:cNvSpPr txBox="1"/>
          <p:nvPr/>
        </p:nvSpPr>
        <p:spPr>
          <a:xfrm>
            <a:off x="971600" y="1772816"/>
            <a:ext cx="7344816" cy="1384995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wrap="square" rtlCol="0">
            <a:spAutoFit/>
          </a:bodyPr>
          <a:lstStyle/>
          <a:p>
            <a:r>
              <a:rPr lang="zh-CN" altLang="en-US" sz="2800" dirty="0" smtClean="0"/>
              <a:t>规则：</a:t>
            </a:r>
            <a:endParaRPr lang="en-US" altLang="zh-CN" sz="2800" dirty="0" smtClean="0"/>
          </a:p>
          <a:p>
            <a:r>
              <a:rPr lang="en-US" altLang="zh-CN" sz="2800" dirty="0" smtClean="0"/>
              <a:t>    10</a:t>
            </a:r>
            <a:r>
              <a:rPr lang="zh-CN" altLang="en-US" sz="2800" dirty="0" smtClean="0"/>
              <a:t>分钟时间，用雨课堂完成检测。</a:t>
            </a:r>
            <a:endParaRPr lang="en-US" altLang="zh-CN" sz="2800" dirty="0"/>
          </a:p>
          <a:p>
            <a:r>
              <a:rPr lang="en-US" altLang="zh-CN" sz="2800" dirty="0" smtClean="0"/>
              <a:t>    5</a:t>
            </a:r>
            <a:r>
              <a:rPr lang="zh-CN" altLang="en-US" sz="2800" dirty="0" smtClean="0"/>
              <a:t>分钟时间，小组讨论。</a:t>
            </a:r>
            <a:endParaRPr lang="en-US" altLang="zh-CN" sz="2800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808399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684046"/>
            <a:ext cx="4536504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zh-CN" altLang="en-US" sz="3200" b="1" dirty="0"/>
              <a:t>基尔霍夫定律</a:t>
            </a:r>
            <a:r>
              <a:rPr lang="en-US" altLang="zh-CN" sz="3200" b="1" dirty="0"/>
              <a:t>(KVL)</a:t>
            </a:r>
            <a:endParaRPr lang="zh-CN" altLang="en-US" sz="3200" b="1" dirty="0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/>
          </p:nvPr>
        </p:nvGraphicFramePr>
        <p:xfrm>
          <a:off x="4442842" y="3340100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9" name="Equation" r:id="rId3" imgW="114120" imgH="177480" progId="Equation.DSMT4">
                  <p:embed/>
                </p:oleObj>
              </mc:Choice>
              <mc:Fallback>
                <p:oleObj name="Equation" r:id="rId3" imgW="114120" imgH="177480" progId="Equation.DSMT4">
                  <p:embed/>
                  <p:pic>
                    <p:nvPicPr>
                      <p:cNvPr id="7" name="对象 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42842" y="3340100"/>
                        <a:ext cx="114300" cy="17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5616" y="1628800"/>
            <a:ext cx="5198719" cy="415059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444208" y="2749988"/>
            <a:ext cx="21865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accent1">
                    <a:lumMod val="75000"/>
                  </a:schemeClr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什么是广义回路？</a:t>
            </a:r>
            <a:endParaRPr lang="zh-CN" altLang="en-US" sz="2800" b="1" dirty="0">
              <a:solidFill>
                <a:schemeClr val="accent1">
                  <a:lumMod val="75000"/>
                </a:schemeClr>
              </a:solidFill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26508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27584" y="764704"/>
            <a:ext cx="3528392" cy="52322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2800" dirty="0"/>
              <a:t>三 小组讨论（</a:t>
            </a:r>
            <a:r>
              <a:rPr lang="en-US" altLang="zh-CN" sz="2800" dirty="0"/>
              <a:t>20</a:t>
            </a:r>
            <a:r>
              <a:rPr lang="zh-CN" altLang="en-US" sz="2800" dirty="0"/>
              <a:t>分）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27584" y="1556792"/>
            <a:ext cx="7488832" cy="2246769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wrap="square" rtlCol="0">
            <a:spAutoFit/>
          </a:bodyPr>
          <a:lstStyle/>
          <a:p>
            <a:r>
              <a:rPr lang="zh-CN" altLang="en-US" sz="2800" dirty="0"/>
              <a:t>规则：</a:t>
            </a:r>
            <a:endParaRPr lang="en-US" altLang="zh-CN" sz="2800" dirty="0"/>
          </a:p>
          <a:p>
            <a:r>
              <a:rPr lang="en-US" altLang="zh-CN" sz="2800" dirty="0"/>
              <a:t>1.</a:t>
            </a:r>
            <a:r>
              <a:rPr lang="zh-CN" altLang="en-US" sz="2800" dirty="0"/>
              <a:t>每个小组讨论</a:t>
            </a:r>
            <a:r>
              <a:rPr lang="en-US" altLang="zh-CN" sz="2800" dirty="0"/>
              <a:t>5</a:t>
            </a:r>
            <a:r>
              <a:rPr lang="zh-CN" altLang="en-US" sz="2800" dirty="0"/>
              <a:t>分钟</a:t>
            </a:r>
            <a:endParaRPr lang="en-US" altLang="zh-CN" sz="2800" dirty="0"/>
          </a:p>
          <a:p>
            <a:r>
              <a:rPr lang="en-US" altLang="zh-CN" sz="2800" dirty="0"/>
              <a:t>2.</a:t>
            </a:r>
            <a:r>
              <a:rPr lang="zh-CN" altLang="en-US" sz="2800" dirty="0"/>
              <a:t>开始</a:t>
            </a:r>
            <a:r>
              <a:rPr lang="zh-CN" altLang="en-US" sz="2800" u="sng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随机点名</a:t>
            </a:r>
            <a:endParaRPr lang="en-US" altLang="zh-CN" sz="2800" u="sng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zh-CN" sz="2800" dirty="0"/>
              <a:t>3.</a:t>
            </a:r>
            <a:r>
              <a:rPr lang="zh-CN" altLang="en-US" sz="2800" dirty="0"/>
              <a:t>点到同学代表小组进行阐述</a:t>
            </a:r>
            <a:endParaRPr lang="en-US" altLang="zh-CN" sz="2800" dirty="0"/>
          </a:p>
          <a:p>
            <a:r>
              <a:rPr lang="en-US" altLang="zh-CN" sz="2800" dirty="0"/>
              <a:t>4.</a:t>
            </a:r>
            <a:r>
              <a:rPr lang="zh-CN" altLang="en-US" sz="2800" dirty="0"/>
              <a:t>按表现给各小组评分</a:t>
            </a: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41012664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05693" y="3429000"/>
            <a:ext cx="7793227" cy="1815882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u"/>
            </a:pPr>
            <a:r>
              <a:rPr lang="zh-CN" alt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楷体 Std R" pitchFamily="18" charset="-122"/>
                <a:ea typeface="Adobe 楷体 Std R" pitchFamily="18" charset="-122"/>
              </a:rPr>
              <a:t>第一</a:t>
            </a:r>
            <a:r>
              <a:rPr lang="zh-CN" alt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楷体 Std R" pitchFamily="18" charset="-122"/>
                <a:ea typeface="Adobe 楷体 Std R" pitchFamily="18" charset="-122"/>
              </a:rPr>
              <a:t>个符号如何</a:t>
            </a:r>
            <a:r>
              <a:rPr lang="zh-CN" alt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楷体 Std R" pitchFamily="18" charset="-122"/>
                <a:ea typeface="Adobe 楷体 Std R" pitchFamily="18" charset="-122"/>
              </a:rPr>
              <a:t>区分直流电压源和交流电压源？</a:t>
            </a:r>
            <a:endParaRPr lang="en-US" altLang="zh-CN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楷体 Std R" pitchFamily="18" charset="-122"/>
              <a:ea typeface="Adobe 楷体 Std R" pitchFamily="18" charset="-122"/>
            </a:endParaRPr>
          </a:p>
          <a:p>
            <a:pPr marL="457200" indent="-457200">
              <a:buFont typeface="Wingdings" panose="05000000000000000000" pitchFamily="2" charset="2"/>
              <a:buChar char="u"/>
            </a:pPr>
            <a:r>
              <a:rPr lang="zh-CN" alt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楷体 Std R" pitchFamily="18" charset="-122"/>
                <a:ea typeface="Adobe 楷体 Std R" pitchFamily="18" charset="-122"/>
              </a:rPr>
              <a:t>第二个支路明明断开了，有电流合理吗？</a:t>
            </a:r>
            <a:endParaRPr lang="en-US" altLang="zh-CN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楷体 Std R" pitchFamily="18" charset="-122"/>
              <a:ea typeface="Adobe 楷体 Std R" pitchFamily="18" charset="-122"/>
            </a:endParaRPr>
          </a:p>
          <a:p>
            <a:pPr marL="457200" indent="-457200">
              <a:buFont typeface="Wingdings" panose="05000000000000000000" pitchFamily="2" charset="2"/>
              <a:buChar char="u"/>
            </a:pPr>
            <a:r>
              <a:rPr lang="zh-CN" alt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楷体 Std R" pitchFamily="18" charset="-122"/>
                <a:ea typeface="Adobe 楷体 Std R" pitchFamily="18" charset="-122"/>
              </a:rPr>
              <a:t>第三个是什么受控源？</a:t>
            </a:r>
            <a:endParaRPr lang="en-US" altLang="zh-CN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楷体 Std R" pitchFamily="18" charset="-122"/>
              <a:ea typeface="Adobe 楷体 Std R" pitchFamily="18" charset="-122"/>
            </a:endParaRPr>
          </a:p>
          <a:p>
            <a:pPr marL="457200" indent="-457200">
              <a:buFont typeface="Wingdings" panose="05000000000000000000" pitchFamily="2" charset="2"/>
              <a:buChar char="u"/>
            </a:pPr>
            <a:r>
              <a:rPr lang="zh-CN" alt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楷体 Std R" pitchFamily="18" charset="-122"/>
                <a:ea typeface="Adobe 楷体 Std R" pitchFamily="18" charset="-122"/>
              </a:rPr>
              <a:t>第四个符号对吗？</a:t>
            </a:r>
            <a:endParaRPr lang="en-US" altLang="zh-CN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楷体 Std R" pitchFamily="18" charset="-122"/>
              <a:ea typeface="Adobe 楷体 Std R" pitchFamily="18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t="11807" r="7143" b="11443"/>
          <a:stretch/>
        </p:blipFill>
        <p:spPr>
          <a:xfrm>
            <a:off x="2049858" y="1806296"/>
            <a:ext cx="1223005" cy="122300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0453" y="1808950"/>
            <a:ext cx="950288" cy="121953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2307" y="1808950"/>
            <a:ext cx="1253412" cy="121953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6176" y="1824536"/>
            <a:ext cx="920874" cy="1244424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683568" y="684046"/>
            <a:ext cx="1800200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zh-CN" altLang="en-US" sz="3200" b="1" dirty="0"/>
              <a:t>讨论</a:t>
            </a:r>
            <a:r>
              <a:rPr lang="en-US" altLang="zh-CN" sz="3200" b="1" dirty="0"/>
              <a:t>1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857184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755576" y="1412776"/>
            <a:ext cx="763284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Wingdings" pitchFamily="2" charset="2"/>
              <a:buChar char="u"/>
            </a:pPr>
            <a:r>
              <a:rPr lang="zh-CN" alt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楷体 Std R" pitchFamily="18" charset="-122"/>
                <a:ea typeface="Adobe 楷体 Std R" pitchFamily="18" charset="-122"/>
              </a:rPr>
              <a:t>有人说：电路中导线上处处电位相等，为什么还会有电流？电流不是应该从高电位流向低电位吗？你怎么看？</a:t>
            </a:r>
            <a:endParaRPr lang="en-US" altLang="zh-CN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楷体 Std R" pitchFamily="18" charset="-122"/>
              <a:ea typeface="Adobe 楷体 Std R" pitchFamily="18" charset="-122"/>
            </a:endParaRP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u"/>
            </a:pPr>
            <a:endParaRPr lang="en-US" altLang="zh-CN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楷体 Std R" pitchFamily="18" charset="-122"/>
              <a:ea typeface="Adobe 楷体 Std R" pitchFamily="18" charset="-122"/>
            </a:endParaRP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u"/>
            </a:pPr>
            <a:endParaRPr lang="en-US" altLang="zh-CN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楷体 Std R" pitchFamily="18" charset="-122"/>
              <a:ea typeface="Adobe 楷体 Std R" pitchFamily="18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1217" y="3858220"/>
            <a:ext cx="3657550" cy="984258"/>
          </a:xfrm>
          <a:prstGeom prst="rect">
            <a:avLst/>
          </a:prstGeom>
        </p:spPr>
      </p:pic>
      <p:graphicFrame>
        <p:nvGraphicFramePr>
          <p:cNvPr id="7" name="对象 6"/>
          <p:cNvGraphicFramePr>
            <a:graphicFrameLocks noChangeAspect="1"/>
          </p:cNvGraphicFramePr>
          <p:nvPr>
            <p:extLst/>
          </p:nvPr>
        </p:nvGraphicFramePr>
        <p:xfrm>
          <a:off x="4442842" y="3340100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3" name="Equation" r:id="rId4" imgW="114120" imgH="177480" progId="Equation.DSMT4">
                  <p:embed/>
                </p:oleObj>
              </mc:Choice>
              <mc:Fallback>
                <p:oleObj name="Equation" r:id="rId4" imgW="114120" imgH="177480" progId="Equation.DSMT4">
                  <p:embed/>
                  <p:pic>
                    <p:nvPicPr>
                      <p:cNvPr id="7" name="对象 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42842" y="3340100"/>
                        <a:ext cx="114300" cy="17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2"/>
          <p:cNvSpPr txBox="1"/>
          <p:nvPr/>
        </p:nvSpPr>
        <p:spPr>
          <a:xfrm>
            <a:off x="683568" y="684046"/>
            <a:ext cx="1800200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zh-CN" altLang="en-US" sz="3200" b="1" dirty="0"/>
              <a:t>讨论</a:t>
            </a:r>
            <a:r>
              <a:rPr lang="en-US" altLang="zh-CN" sz="3200" b="1" dirty="0"/>
              <a:t>2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097428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684046"/>
            <a:ext cx="1872208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zh-CN" altLang="en-US" sz="3200" b="1" dirty="0"/>
              <a:t>讨论</a:t>
            </a:r>
            <a:r>
              <a:rPr lang="en-US" altLang="zh-CN" sz="3200" b="1" dirty="0"/>
              <a:t>3</a:t>
            </a:r>
            <a:endParaRPr lang="zh-CN" altLang="en-US" sz="3200" b="1" dirty="0"/>
          </a:p>
        </p:txBody>
      </p:sp>
      <p:sp>
        <p:nvSpPr>
          <p:cNvPr id="8" name="矩形 7"/>
          <p:cNvSpPr/>
          <p:nvPr/>
        </p:nvSpPr>
        <p:spPr>
          <a:xfrm>
            <a:off x="755576" y="1412776"/>
            <a:ext cx="777686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Wingdings" pitchFamily="2" charset="2"/>
              <a:buChar char="u"/>
            </a:pPr>
            <a:r>
              <a:rPr lang="zh-CN" alt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楷体 Std R" pitchFamily="18" charset="-122"/>
                <a:ea typeface="Adobe 楷体 Std R" pitchFamily="18" charset="-122"/>
              </a:rPr>
              <a:t>有如图所示伏安关系的是线性电阻吗？</a:t>
            </a:r>
            <a:endParaRPr lang="en-US" altLang="zh-CN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楷体 Std R" pitchFamily="18" charset="-122"/>
              <a:ea typeface="Adobe 楷体 Std R" pitchFamily="18" charset="-122"/>
            </a:endParaRP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u"/>
            </a:pPr>
            <a:endParaRPr lang="en-US" altLang="zh-CN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楷体 Std R" pitchFamily="18" charset="-122"/>
              <a:ea typeface="Adobe 楷体 Std R" pitchFamily="18" charset="-122"/>
            </a:endParaRPr>
          </a:p>
          <a:p>
            <a:pPr marL="914400" lvl="1" indent="-457200">
              <a:lnSpc>
                <a:spcPct val="150000"/>
              </a:lnSpc>
              <a:buFont typeface="Wingdings" pitchFamily="2" charset="2"/>
              <a:buChar char="u"/>
            </a:pPr>
            <a:endParaRPr lang="en-US" altLang="zh-CN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楷体 Std R" pitchFamily="18" charset="-122"/>
              <a:ea typeface="Adobe 楷体 Std R" pitchFamily="18" charset="-122"/>
            </a:endParaRPr>
          </a:p>
          <a:p>
            <a:pPr marL="914400" lvl="1" indent="-457200">
              <a:lnSpc>
                <a:spcPct val="150000"/>
              </a:lnSpc>
              <a:buFont typeface="Wingdings" pitchFamily="2" charset="2"/>
              <a:buChar char="u"/>
            </a:pPr>
            <a:endParaRPr lang="en-US" altLang="zh-CN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楷体 Std R" pitchFamily="18" charset="-122"/>
              <a:ea typeface="Adobe 楷体 Std R" pitchFamily="18" charset="-122"/>
            </a:endParaRPr>
          </a:p>
          <a:p>
            <a:pPr marL="914400" lvl="1" indent="-457200">
              <a:lnSpc>
                <a:spcPct val="150000"/>
              </a:lnSpc>
              <a:buFont typeface="Wingdings" pitchFamily="2" charset="2"/>
              <a:buChar char="u"/>
            </a:pPr>
            <a:endParaRPr lang="en-US" altLang="zh-CN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楷体 Std R" pitchFamily="18" charset="-122"/>
              <a:ea typeface="Adobe 楷体 Std R" pitchFamily="18" charset="-122"/>
            </a:endParaRP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楷体 Std R" pitchFamily="18" charset="-122"/>
                <a:ea typeface="Adobe 楷体 Std R" pitchFamily="18" charset="-122"/>
              </a:rPr>
              <a:t>什么是线性关系？</a:t>
            </a:r>
            <a:endParaRPr lang="en-US" altLang="zh-CN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楷体 Std R" pitchFamily="18" charset="-122"/>
              <a:ea typeface="Adobe 楷体 Std R" pitchFamily="18" charset="-122"/>
            </a:endParaRP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楷体 Std R" pitchFamily="18" charset="-122"/>
                <a:ea typeface="Adobe 楷体 Std R" pitchFamily="18" charset="-122"/>
              </a:rPr>
              <a:t>试列举几个线性元件？</a:t>
            </a:r>
            <a:endParaRPr lang="en-US" altLang="zh-CN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楷体 Std R" pitchFamily="18" charset="-122"/>
              <a:ea typeface="Adobe 楷体 Std R" pitchFamily="18" charset="-122"/>
            </a:endParaRPr>
          </a:p>
          <a:p>
            <a:pPr>
              <a:lnSpc>
                <a:spcPct val="150000"/>
              </a:lnSpc>
            </a:pPr>
            <a:endParaRPr lang="en-US" altLang="zh-CN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楷体 Std R" pitchFamily="18" charset="-122"/>
              <a:ea typeface="Adobe 楷体 Std R" pitchFamily="18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1458" y="2276872"/>
            <a:ext cx="2705100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273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27584" y="764704"/>
            <a:ext cx="4176464" cy="52322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2800" dirty="0"/>
              <a:t>三 小组必答题（</a:t>
            </a:r>
            <a:r>
              <a:rPr lang="en-US" altLang="zh-CN" sz="2800" dirty="0" smtClean="0"/>
              <a:t>33</a:t>
            </a:r>
            <a:r>
              <a:rPr lang="zh-CN" altLang="en-US" sz="2800" dirty="0" smtClean="0"/>
              <a:t>分钟</a:t>
            </a:r>
            <a:r>
              <a:rPr lang="zh-CN" altLang="en-US" sz="2800" dirty="0"/>
              <a:t>）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27584" y="1556792"/>
            <a:ext cx="7488832" cy="2246769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wrap="square" rtlCol="0">
            <a:spAutoFit/>
          </a:bodyPr>
          <a:lstStyle/>
          <a:p>
            <a:r>
              <a:rPr lang="zh-CN" altLang="en-US" sz="2800" dirty="0"/>
              <a:t>规则：</a:t>
            </a:r>
            <a:endParaRPr lang="en-US" altLang="zh-CN" sz="2800" dirty="0"/>
          </a:p>
          <a:p>
            <a:r>
              <a:rPr lang="en-US" altLang="zh-CN" sz="2800" dirty="0"/>
              <a:t>1</a:t>
            </a:r>
            <a:r>
              <a:rPr lang="en-US" altLang="zh-CN" sz="2800" dirty="0" smtClean="0"/>
              <a:t>. </a:t>
            </a:r>
            <a:r>
              <a:rPr lang="zh-CN" altLang="en-US" sz="2800" dirty="0" smtClean="0"/>
              <a:t>每个</a:t>
            </a:r>
            <a:r>
              <a:rPr lang="zh-CN" altLang="en-US" sz="2800" dirty="0"/>
              <a:t>小组讨论</a:t>
            </a:r>
            <a:endParaRPr lang="en-US" altLang="zh-CN" sz="2800" dirty="0"/>
          </a:p>
          <a:p>
            <a:r>
              <a:rPr lang="en-US" altLang="zh-CN" sz="2800" dirty="0"/>
              <a:t>2</a:t>
            </a:r>
            <a:r>
              <a:rPr lang="en-US" altLang="zh-CN" sz="2800" dirty="0" smtClean="0"/>
              <a:t>. </a:t>
            </a:r>
            <a:r>
              <a:rPr lang="zh-CN" altLang="en-US" sz="2800" dirty="0" smtClean="0"/>
              <a:t>规定</a:t>
            </a:r>
            <a:r>
              <a:rPr lang="zh-CN" altLang="en-US" sz="2800" dirty="0"/>
              <a:t>时间内在白板</a:t>
            </a:r>
            <a:r>
              <a:rPr lang="zh-CN" altLang="en-US" sz="2800" dirty="0" smtClean="0"/>
              <a:t>答题</a:t>
            </a:r>
            <a:endParaRPr lang="en-US" altLang="zh-CN" sz="2800" dirty="0" smtClean="0"/>
          </a:p>
          <a:p>
            <a:r>
              <a:rPr lang="en-US" altLang="zh-CN" sz="2800" dirty="0" smtClean="0"/>
              <a:t>3. </a:t>
            </a:r>
            <a:r>
              <a:rPr lang="zh-CN" altLang="en-US" sz="2800" dirty="0" smtClean="0"/>
              <a:t>完成后以小组为单</a:t>
            </a:r>
            <a:r>
              <a:rPr lang="zh-CN" altLang="en-US" sz="2800" dirty="0"/>
              <a:t>位拍照</a:t>
            </a:r>
            <a:r>
              <a:rPr lang="zh-CN" altLang="en-US" sz="2800" b="1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投稿</a:t>
            </a:r>
            <a:endParaRPr lang="en-US" altLang="zh-CN" sz="2800" b="1" u="sng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zh-CN" sz="2800" dirty="0" smtClean="0"/>
              <a:t>4. </a:t>
            </a:r>
            <a:r>
              <a:rPr lang="zh-CN" altLang="en-US" sz="2800" dirty="0" smtClean="0"/>
              <a:t>规定时间内按</a:t>
            </a:r>
            <a:r>
              <a:rPr lang="zh-CN" altLang="en-US" sz="2800" dirty="0"/>
              <a:t>正确率给各小组评分</a:t>
            </a: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4425432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684046"/>
            <a:ext cx="2214810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zh-CN" altLang="en-US" sz="3200" b="1" dirty="0"/>
              <a:t>必答题</a:t>
            </a:r>
            <a:r>
              <a:rPr lang="en-US" altLang="zh-CN" sz="3200" b="1" dirty="0"/>
              <a:t>1</a:t>
            </a:r>
            <a:endParaRPr lang="zh-CN" altLang="en-US" sz="3200" b="1" dirty="0"/>
          </a:p>
        </p:txBody>
      </p:sp>
      <p:sp>
        <p:nvSpPr>
          <p:cNvPr id="8" name="矩形 7"/>
          <p:cNvSpPr/>
          <p:nvPr/>
        </p:nvSpPr>
        <p:spPr>
          <a:xfrm>
            <a:off x="683568" y="1412776"/>
            <a:ext cx="734481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Wingdings" pitchFamily="2" charset="2"/>
              <a:buChar char="u"/>
            </a:pPr>
            <a:r>
              <a:rPr lang="zh-CN" alt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楷体 Std R" pitchFamily="18" charset="-122"/>
                <a:ea typeface="Adobe 楷体 Std R" pitchFamily="18" charset="-122"/>
              </a:rPr>
              <a:t>电路如图所示，试将其画成含电源的电路。</a:t>
            </a:r>
            <a:endParaRPr lang="en-US" altLang="zh-CN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楷体 Std R" pitchFamily="18" charset="-122"/>
              <a:ea typeface="Adobe 楷体 Std R" pitchFamily="18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8378" y="2313263"/>
            <a:ext cx="2915196" cy="3301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15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83568" y="1412776"/>
            <a:ext cx="77048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Wingdings" pitchFamily="2" charset="2"/>
              <a:buChar char="u"/>
            </a:pPr>
            <a:r>
              <a:rPr lang="zh-CN" alt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楷体 Std R" pitchFamily="18" charset="-122"/>
                <a:ea typeface="Adobe 楷体 Std R" pitchFamily="18" charset="-122"/>
              </a:rPr>
              <a:t>电路如图所示，如何不画出电源，仍能正确表示该电路？</a:t>
            </a:r>
            <a:endParaRPr lang="en-US" altLang="zh-CN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楷体 Std R" pitchFamily="18" charset="-122"/>
              <a:ea typeface="Adobe 楷体 Std R" pitchFamily="18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2797771"/>
            <a:ext cx="4593425" cy="2791469"/>
          </a:xfrm>
          <a:prstGeom prst="rect">
            <a:avLst/>
          </a:prstGeom>
        </p:spPr>
      </p:pic>
      <p:sp>
        <p:nvSpPr>
          <p:cNvPr id="5" name="TextBox 2"/>
          <p:cNvSpPr txBox="1"/>
          <p:nvPr/>
        </p:nvSpPr>
        <p:spPr>
          <a:xfrm>
            <a:off x="683568" y="684046"/>
            <a:ext cx="2232248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zh-CN" altLang="en-US" sz="3200" b="1" dirty="0"/>
              <a:t>必答题</a:t>
            </a:r>
            <a:r>
              <a:rPr lang="en-US" altLang="zh-CN" sz="3200" b="1" dirty="0"/>
              <a:t>2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701809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2204864"/>
            <a:ext cx="4145603" cy="28083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568" y="684046"/>
            <a:ext cx="2160240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zh-CN" altLang="en-US" sz="3200" b="1" dirty="0"/>
              <a:t>必答题</a:t>
            </a:r>
            <a:r>
              <a:rPr lang="en-US" altLang="zh-CN" sz="3200" b="1" dirty="0"/>
              <a:t>3</a:t>
            </a:r>
            <a:endParaRPr lang="zh-CN" altLang="en-US" sz="3200" b="1" dirty="0"/>
          </a:p>
        </p:txBody>
      </p:sp>
      <p:sp>
        <p:nvSpPr>
          <p:cNvPr id="4" name="矩形 3"/>
          <p:cNvSpPr/>
          <p:nvPr/>
        </p:nvSpPr>
        <p:spPr>
          <a:xfrm>
            <a:off x="755576" y="1484784"/>
            <a:ext cx="756084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u"/>
            </a:pPr>
            <a:r>
              <a:rPr lang="zh-CN" altLang="zh-CN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楷体 Std R" pitchFamily="18" charset="-122"/>
                <a:ea typeface="Adobe 楷体 Std R" pitchFamily="18" charset="-122"/>
              </a:rPr>
              <a:t>计算</a:t>
            </a:r>
            <a:r>
              <a:rPr lang="zh-CN" alt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楷体 Std R" pitchFamily="18" charset="-122"/>
                <a:ea typeface="Adobe 楷体 Std R" pitchFamily="18" charset="-122"/>
              </a:rPr>
              <a:t>如图</a:t>
            </a:r>
            <a:r>
              <a:rPr lang="zh-CN" altLang="zh-CN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楷体 Std R" pitchFamily="18" charset="-122"/>
                <a:ea typeface="Adobe 楷体 Std R" pitchFamily="18" charset="-122"/>
              </a:rPr>
              <a:t>所示电路中</a:t>
            </a:r>
            <a:r>
              <a:rPr lang="zh-CN" alt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楷体 Std R" pitchFamily="18" charset="-122"/>
                <a:ea typeface="Adobe 楷体 Std R" pitchFamily="18" charset="-122"/>
              </a:rPr>
              <a:t>的电流 </a:t>
            </a:r>
            <a:r>
              <a:rPr lang="en-US" altLang="zh-CN" sz="2800" b="1" i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Adobe 楷体 Std R" pitchFamily="18" charset="-122"/>
                <a:cs typeface="Times New Roman" panose="02020603050405020304" pitchFamily="18" charset="0"/>
              </a:rPr>
              <a:t>i</a:t>
            </a:r>
            <a:r>
              <a:rPr lang="en-US" altLang="zh-CN" sz="28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Adobe 楷体 Std R" pitchFamily="18" charset="-122"/>
                <a:cs typeface="Times New Roman" panose="02020603050405020304" pitchFamily="18" charset="0"/>
              </a:rPr>
              <a:t> </a:t>
            </a:r>
            <a:r>
              <a:rPr lang="zh-CN" alt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楷体 Std R" pitchFamily="18" charset="-122"/>
                <a:ea typeface="Adobe 楷体 Std R" pitchFamily="18" charset="-122"/>
              </a:rPr>
              <a:t>和 </a:t>
            </a:r>
            <a:r>
              <a:rPr lang="en-US" altLang="zh-CN" sz="2800" b="1" i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Adobe 楷体 Std R" pitchFamily="18" charset="-122"/>
                <a:cs typeface="Times New Roman" panose="02020603050405020304" pitchFamily="18" charset="0"/>
              </a:rPr>
              <a:t>U</a:t>
            </a:r>
            <a:r>
              <a:rPr lang="en-US" altLang="zh-CN" sz="2800" b="1" i="1" baseline="-25000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Adobe 楷体 Std R" pitchFamily="18" charset="-122"/>
                <a:cs typeface="Times New Roman" panose="02020603050405020304" pitchFamily="18" charset="0"/>
              </a:rPr>
              <a:t>ab</a:t>
            </a:r>
            <a:endParaRPr lang="en-US" altLang="zh-CN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楷体 Std R" pitchFamily="18" charset="-122"/>
              <a:ea typeface="Adobe 楷体 Std R" pitchFamily="18" charset="-122"/>
            </a:endParaRPr>
          </a:p>
          <a:p>
            <a:pPr>
              <a:lnSpc>
                <a:spcPct val="150000"/>
              </a:lnSpc>
            </a:pPr>
            <a:endParaRPr lang="en-US" altLang="zh-CN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楷体 Std R" pitchFamily="18" charset="-122"/>
              <a:ea typeface="Adobe 楷体 Std R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4484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827584" y="1593406"/>
            <a:ext cx="7560840" cy="28392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u"/>
            </a:pPr>
            <a:r>
              <a:rPr lang="en-US" altLang="zh-CN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楷体 Std R" pitchFamily="18" charset="-122"/>
                <a:ea typeface="Adobe 楷体 Std R" pitchFamily="18" charset="-122"/>
              </a:rPr>
              <a:t> </a:t>
            </a:r>
            <a:r>
              <a:rPr lang="zh-CN" altLang="zh-CN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楷体 Std R" pitchFamily="18" charset="-122"/>
                <a:ea typeface="Adobe 楷体 Std R" pitchFamily="18" charset="-122"/>
              </a:rPr>
              <a:t>计算</a:t>
            </a:r>
            <a:r>
              <a:rPr lang="zh-CN" alt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楷体 Std R" pitchFamily="18" charset="-122"/>
                <a:ea typeface="Adobe 楷体 Std R" pitchFamily="18" charset="-122"/>
              </a:rPr>
              <a:t>如图</a:t>
            </a:r>
            <a:r>
              <a:rPr lang="zh-CN" altLang="zh-CN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楷体 Std R" pitchFamily="18" charset="-122"/>
                <a:ea typeface="Adobe 楷体 Std R" pitchFamily="18" charset="-122"/>
              </a:rPr>
              <a:t>所示电路中电压源和电流源的功率。</a:t>
            </a:r>
          </a:p>
          <a:p>
            <a:pPr marL="514350" indent="-514350">
              <a:lnSpc>
                <a:spcPct val="150000"/>
              </a:lnSpc>
              <a:buFont typeface="Wingdings" panose="05000000000000000000" pitchFamily="2" charset="2"/>
              <a:buChar char="u"/>
            </a:pPr>
            <a:endParaRPr lang="en-US" altLang="zh-CN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楷体 Std R" pitchFamily="18" charset="-122"/>
              <a:ea typeface="Adobe 楷体 Std R" pitchFamily="18" charset="-122"/>
            </a:endParaRPr>
          </a:p>
          <a:p>
            <a:pPr marL="514350" indent="-514350">
              <a:lnSpc>
                <a:spcPct val="150000"/>
              </a:lnSpc>
              <a:buFont typeface="Wingdings" panose="05000000000000000000" pitchFamily="2" charset="2"/>
              <a:buChar char="u"/>
            </a:pPr>
            <a:endParaRPr lang="en-US" altLang="zh-CN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楷体 Std R" pitchFamily="18" charset="-122"/>
              <a:ea typeface="Adobe 楷体 Std R" pitchFamily="18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u"/>
            </a:pPr>
            <a:endParaRPr lang="en-US" altLang="zh-CN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楷体 Std R" pitchFamily="18" charset="-122"/>
              <a:ea typeface="Adobe 楷体 Std R" pitchFamily="18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9163" y="2492896"/>
            <a:ext cx="3837681" cy="2244967"/>
          </a:xfrm>
          <a:prstGeom prst="rect">
            <a:avLst/>
          </a:prstGeom>
        </p:spPr>
      </p:pic>
      <p:sp>
        <p:nvSpPr>
          <p:cNvPr id="5" name="TextBox 2"/>
          <p:cNvSpPr txBox="1"/>
          <p:nvPr/>
        </p:nvSpPr>
        <p:spPr>
          <a:xfrm>
            <a:off x="683568" y="684046"/>
            <a:ext cx="3096344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zh-CN" altLang="en-US" sz="3200" b="1" dirty="0"/>
              <a:t>小组必答题</a:t>
            </a:r>
            <a:r>
              <a:rPr lang="en-US" altLang="zh-CN" sz="3200" b="1" dirty="0"/>
              <a:t>4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096241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6BA68A5C-C058-4E98-973E-81821BB227D8}"/>
              </a:ext>
            </a:extLst>
          </p:cNvPr>
          <p:cNvSpPr/>
          <p:nvPr/>
        </p:nvSpPr>
        <p:spPr bwMode="auto">
          <a:xfrm>
            <a:off x="1331640" y="1395739"/>
            <a:ext cx="6696744" cy="565082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 cmpd="sng" algn="ctr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32147" tIns="16073" rIns="32147" bIns="16073" numCol="1" rtlCol="0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400" dirty="0" smtClean="0"/>
              <a:t>1. </a:t>
            </a:r>
            <a:r>
              <a:rPr lang="zh-CN" altLang="en-US" sz="2400" dirty="0" smtClean="0"/>
              <a:t>当</a:t>
            </a:r>
            <a:r>
              <a:rPr lang="zh-CN" altLang="en-US" sz="2400" dirty="0"/>
              <a:t>电路中电流的参考方向与电流的真实方向相反时，该电流</a:t>
            </a:r>
            <a:r>
              <a:rPr lang="zh-CN" altLang="en-US" sz="2400" dirty="0" smtClean="0"/>
              <a:t>（   </a:t>
            </a:r>
            <a:r>
              <a:rPr lang="zh-CN" altLang="en-US" sz="2400" dirty="0"/>
              <a:t>）</a:t>
            </a:r>
            <a:endParaRPr lang="zh-CN" altLang="en-US" sz="2400" dirty="0"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7A7AD519-CCBB-4FD6-B691-26C2A3C038B6}"/>
              </a:ext>
            </a:extLst>
          </p:cNvPr>
          <p:cNvSpPr/>
          <p:nvPr/>
        </p:nvSpPr>
        <p:spPr bwMode="auto">
          <a:xfrm>
            <a:off x="2195736" y="3429000"/>
            <a:ext cx="2250281" cy="169525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 cmpd="sng" algn="ctr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32147" tIns="16073" rIns="32147" bIns="16073" numCol="1" rtlCol="0" anchor="ctr" anchorCtr="0" compatLnSpc="1">
            <a:prstTxWarp prst="textNoShape">
              <a:avLst/>
            </a:prstTxWarp>
          </a:bodyPr>
          <a:lstStyle/>
          <a:p>
            <a:r>
              <a:rPr lang="zh-CN" altLang="en-US" sz="2400" dirty="0"/>
              <a:t>一定为负值</a:t>
            </a:r>
            <a:endParaRPr kumimoji="1" lang="zh-CN" altLang="en-US" sz="2400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25344265-FAD8-47DA-BD21-D144F914F7BC}"/>
              </a:ext>
            </a:extLst>
          </p:cNvPr>
          <p:cNvSpPr/>
          <p:nvPr/>
        </p:nvSpPr>
        <p:spPr>
          <a:xfrm>
            <a:off x="2155139" y="4480954"/>
            <a:ext cx="1696781" cy="18354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chemeClr val="tx1"/>
                </a:solidFill>
              </a:rPr>
              <a:t>不能确定</a:t>
            </a:r>
            <a:r>
              <a:rPr lang="en-US" altLang="zh-CN" sz="2400" dirty="0">
                <a:solidFill>
                  <a:schemeClr val="tx1"/>
                </a:solidFill>
              </a:rPr>
              <a:t>	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5389810C-E73C-4510-B65C-04B80B7C1F52}"/>
              </a:ext>
            </a:extLst>
          </p:cNvPr>
          <p:cNvSpPr/>
          <p:nvPr/>
        </p:nvSpPr>
        <p:spPr>
          <a:xfrm>
            <a:off x="2173372" y="5063029"/>
            <a:ext cx="3406740" cy="34476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chemeClr val="tx1"/>
                </a:solidFill>
              </a:rPr>
              <a:t>有时为正，有时为负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55A774BE-BEDC-4510-A7F8-28735DF89D21}"/>
              </a:ext>
            </a:extLst>
          </p:cNvPr>
          <p:cNvSpPr/>
          <p:nvPr/>
        </p:nvSpPr>
        <p:spPr bwMode="auto">
          <a:xfrm>
            <a:off x="2177703" y="2539395"/>
            <a:ext cx="2250281" cy="169525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 cmpd="sng" algn="ctr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32147" tIns="16073" rIns="32147" bIns="16073" numCol="1" rtlCol="0" anchor="ctr" anchorCtr="0" compatLnSpc="1">
            <a:prstTxWarp prst="textNoShape">
              <a:avLst/>
            </a:prstTxWarp>
          </a:bodyPr>
          <a:lstStyle/>
          <a:p>
            <a:r>
              <a:rPr lang="zh-CN" altLang="en-US" sz="2400" dirty="0"/>
              <a:t>一定为正值</a:t>
            </a:r>
            <a:endParaRPr kumimoji="1" lang="zh-CN" altLang="en-US" sz="2400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45974B36-30EE-49D4-ABA2-D0EEE9AABAA8}"/>
              </a:ext>
            </a:extLst>
          </p:cNvPr>
          <p:cNvSpPr>
            <a:spLocks noChangeAspect="1"/>
          </p:cNvSpPr>
          <p:nvPr>
            <p:custDataLst>
              <p:tags r:id="rId2"/>
            </p:custDataLst>
          </p:nvPr>
        </p:nvSpPr>
        <p:spPr>
          <a:xfrm>
            <a:off x="1548594" y="2446748"/>
            <a:ext cx="411480" cy="41148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rgbClr val="FFFFFF"/>
                </a:solidFill>
              </a:rPr>
              <a:t>A</a:t>
            </a:r>
            <a:endParaRPr lang="zh-CN" altLang="en-US" sz="1200">
              <a:solidFill>
                <a:srgbClr val="FFFFFF"/>
              </a:solidFill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A83148FE-9E6F-4AAB-8F19-661D9F029FF0}"/>
              </a:ext>
            </a:extLst>
          </p:cNvPr>
          <p:cNvSpPr>
            <a:spLocks noChangeAspect="1"/>
          </p:cNvSpPr>
          <p:nvPr>
            <p:custDataLst>
              <p:tags r:id="rId3"/>
            </p:custDataLst>
          </p:nvPr>
        </p:nvSpPr>
        <p:spPr>
          <a:xfrm>
            <a:off x="1548594" y="3303998"/>
            <a:ext cx="411480" cy="41148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rgbClr val="FFFFFF"/>
                </a:solidFill>
              </a:rPr>
              <a:t>B</a:t>
            </a:r>
            <a:endParaRPr lang="zh-CN" altLang="en-US" sz="1200">
              <a:solidFill>
                <a:srgbClr val="FFFFFF"/>
              </a:solidFill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668D904C-C063-484A-8BB9-3DF9E8D0131D}"/>
              </a:ext>
            </a:extLst>
          </p:cNvPr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1548594" y="4161248"/>
            <a:ext cx="411480" cy="41148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rgbClr val="FFFFFF"/>
                </a:solidFill>
              </a:rPr>
              <a:t>C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id="{57B72495-96CF-4577-AEF4-03FE522E7EF1}"/>
              </a:ext>
            </a:extLst>
          </p:cNvPr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1548594" y="5018498"/>
            <a:ext cx="411480" cy="41148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rgbClr val="FFFFFF"/>
                </a:solidFill>
              </a:rPr>
              <a:t>D</a:t>
            </a:r>
            <a:endParaRPr lang="zh-CN" altLang="en-US" sz="1200">
              <a:solidFill>
                <a:srgbClr val="FFFFFF"/>
              </a:solidFill>
            </a:endParaRPr>
          </a:p>
        </p:txBody>
      </p:sp>
      <p:sp>
        <p:nvSpPr>
          <p:cNvPr id="11" name="圆角矩形 10"/>
          <p:cNvSpPr/>
          <p:nvPr>
            <p:custDataLst>
              <p:tags r:id="rId6"/>
            </p:custDataLst>
          </p:nvPr>
        </p:nvSpPr>
        <p:spPr>
          <a:xfrm>
            <a:off x="6070692" y="5399613"/>
            <a:ext cx="1543050" cy="411480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zh-CN" altLang="en-US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提交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17" name="组合 16"/>
          <p:cNvGrpSpPr/>
          <p:nvPr>
            <p:custDataLst>
              <p:tags r:id="rId7"/>
            </p:custDataLst>
          </p:nvPr>
        </p:nvGrpSpPr>
        <p:grpSpPr>
          <a:xfrm>
            <a:off x="0" y="0"/>
            <a:ext cx="9144000" cy="635000"/>
            <a:chOff x="0" y="0"/>
            <a:chExt cx="9144000" cy="635000"/>
          </a:xfrm>
        </p:grpSpPr>
        <p:sp>
          <p:nvSpPr>
            <p:cNvPr id="13" name="TitleBackground"/>
            <p:cNvSpPr/>
            <p:nvPr>
              <p:custDataLst>
                <p:tags r:id="rId9"/>
              </p:custDataLst>
            </p:nvPr>
          </p:nvSpPr>
          <p:spPr>
            <a:xfrm>
              <a:off x="0" y="0"/>
              <a:ext cx="9144000" cy="635000"/>
            </a:xfrm>
            <a:prstGeom prst="rect">
              <a:avLst/>
            </a:prstGeom>
            <a:solidFill>
              <a:srgbClr val="F6F7F8"/>
            </a:solidFill>
            <a:ln w="425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425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ColorBlock"/>
            <p:cNvSpPr/>
            <p:nvPr>
              <p:custDataLst>
                <p:tags r:id="rId10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425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425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TypeText"/>
            <p:cNvSpPr txBox="1"/>
            <p:nvPr>
              <p:custDataLst>
                <p:tags r:id="rId11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 smtClean="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  <a:endPara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  <p:sp>
          <p:nvSpPr>
            <p:cNvPr id="16" name="TipText"/>
            <p:cNvSpPr txBox="1"/>
            <p:nvPr>
              <p:custDataLst>
                <p:tags r:id="rId12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  <a:endParaRPr lang="zh-CN" altLang="en-US" sz="2000">
                <a:solidFill>
                  <a:srgbClr val="80808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</p:grpSp>
      <p:pic>
        <p:nvPicPr>
          <p:cNvPr id="12" name="图片 11"/>
          <p:cNvPicPr>
            <a:picLocks/>
          </p:cNvPicPr>
          <p:nvPr>
            <p:custDataLst>
              <p:tags r:id="rId8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839081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899592" y="1546914"/>
            <a:ext cx="79208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楷体 Std R" pitchFamily="18" charset="-122"/>
                <a:ea typeface="Adobe 楷体 Std R" pitchFamily="18" charset="-122"/>
              </a:rPr>
              <a:t>求如图所示电路中</a:t>
            </a:r>
            <a:r>
              <a:rPr lang="en-US" altLang="zh-CN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楷体 Std R" pitchFamily="18" charset="-122"/>
                <a:ea typeface="Adobe 楷体 Std R" pitchFamily="18" charset="-122"/>
              </a:rPr>
              <a:t>10</a:t>
            </a:r>
            <a:r>
              <a:rPr lang="zh-CN" alt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楷体 Std R" pitchFamily="18" charset="-122"/>
                <a:ea typeface="Adobe 楷体 Std R" pitchFamily="18" charset="-122"/>
              </a:rPr>
              <a:t>欧姆电阻的功率。</a:t>
            </a:r>
            <a:endParaRPr lang="en-US" altLang="zh-CN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楷体 Std R" pitchFamily="18" charset="-122"/>
              <a:ea typeface="Adobe 楷体 Std R" pitchFamily="18" charset="-122"/>
            </a:endParaRPr>
          </a:p>
          <a:p>
            <a:pPr marL="514350" indent="-514350">
              <a:lnSpc>
                <a:spcPct val="150000"/>
              </a:lnSpc>
              <a:buAutoNum type="arabicPeriod"/>
            </a:pPr>
            <a:endParaRPr lang="en-US" altLang="zh-CN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楷体 Std R" pitchFamily="18" charset="-122"/>
              <a:ea typeface="Adobe 楷体 Std R" pitchFamily="18" charset="-122"/>
            </a:endParaRPr>
          </a:p>
          <a:p>
            <a:pPr marL="514350" indent="-514350">
              <a:lnSpc>
                <a:spcPct val="150000"/>
              </a:lnSpc>
              <a:buAutoNum type="arabicPeriod"/>
            </a:pPr>
            <a:endParaRPr lang="en-US" altLang="zh-CN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楷体 Std R" pitchFamily="18" charset="-122"/>
              <a:ea typeface="Adobe 楷体 Std R" pitchFamily="18" charset="-122"/>
            </a:endParaRPr>
          </a:p>
          <a:p>
            <a:pPr marL="514350" indent="-514350">
              <a:lnSpc>
                <a:spcPct val="150000"/>
              </a:lnSpc>
              <a:buAutoNum type="arabicPeriod"/>
            </a:pPr>
            <a:endParaRPr lang="en-US" altLang="zh-CN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楷体 Std R" pitchFamily="18" charset="-122"/>
              <a:ea typeface="Adobe 楷体 Std R" pitchFamily="18" charset="-122"/>
            </a:endParaRPr>
          </a:p>
          <a:p>
            <a:pPr marL="514350" indent="-514350">
              <a:lnSpc>
                <a:spcPct val="150000"/>
              </a:lnSpc>
              <a:buAutoNum type="arabicPeriod"/>
            </a:pPr>
            <a:endParaRPr lang="en-US" altLang="zh-CN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楷体 Std R" pitchFamily="18" charset="-122"/>
              <a:ea typeface="Adobe 楷体 Std R" pitchFamily="18" charset="-122"/>
            </a:endParaRPr>
          </a:p>
          <a:p>
            <a:pPr>
              <a:lnSpc>
                <a:spcPct val="150000"/>
              </a:lnSpc>
            </a:pPr>
            <a:endParaRPr lang="en-US" altLang="zh-CN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楷体 Std R" pitchFamily="18" charset="-122"/>
              <a:ea typeface="Adobe 楷体 Std R" pitchFamily="18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0463" y="2483018"/>
            <a:ext cx="4248150" cy="2428875"/>
          </a:xfrm>
          <a:prstGeom prst="rect">
            <a:avLst/>
          </a:prstGeom>
        </p:spPr>
      </p:pic>
      <p:sp>
        <p:nvSpPr>
          <p:cNvPr id="5" name="TextBox 2"/>
          <p:cNvSpPr txBox="1"/>
          <p:nvPr/>
        </p:nvSpPr>
        <p:spPr>
          <a:xfrm>
            <a:off x="683568" y="684046"/>
            <a:ext cx="3096344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zh-CN" altLang="en-US" sz="3200" b="1" dirty="0"/>
              <a:t>小组必答题</a:t>
            </a:r>
            <a:r>
              <a:rPr lang="en-US" altLang="zh-CN" sz="3200" b="1" dirty="0"/>
              <a:t>5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788210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684046"/>
            <a:ext cx="2304256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zh-CN" altLang="en-US" sz="3200" b="1" dirty="0"/>
              <a:t>弹幕讨论</a:t>
            </a:r>
          </a:p>
        </p:txBody>
      </p:sp>
      <p:sp>
        <p:nvSpPr>
          <p:cNvPr id="8" name="矩形 7"/>
          <p:cNvSpPr/>
          <p:nvPr/>
        </p:nvSpPr>
        <p:spPr>
          <a:xfrm>
            <a:off x="683568" y="1412776"/>
            <a:ext cx="77048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Wingdings" pitchFamily="2" charset="2"/>
              <a:buChar char="u"/>
            </a:pPr>
            <a:r>
              <a:rPr lang="zh-CN" alt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楷体 Std R" pitchFamily="18" charset="-122"/>
                <a:ea typeface="Adobe 楷体 Std R" pitchFamily="18" charset="-122"/>
              </a:rPr>
              <a:t> 你</a:t>
            </a:r>
            <a:r>
              <a:rPr lang="zh-CN" alt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楷体 Std R" pitchFamily="18" charset="-122"/>
                <a:ea typeface="Adobe 楷体 Std R" pitchFamily="18" charset="-122"/>
              </a:rPr>
              <a:t>感受到的大学电路分析和中学电路分析的差异？</a:t>
            </a:r>
            <a:endParaRPr lang="en-US" altLang="zh-CN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楷体 Std R" pitchFamily="18" charset="-122"/>
              <a:ea typeface="Adobe 楷体 Std R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7121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27584" y="764704"/>
            <a:ext cx="4248472" cy="52322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2800" dirty="0"/>
              <a:t>四 本周学习</a:t>
            </a:r>
            <a:r>
              <a:rPr lang="zh-CN" altLang="en-US" sz="2800" dirty="0" smtClean="0"/>
              <a:t>小结（</a:t>
            </a:r>
            <a:r>
              <a:rPr lang="en-US" altLang="zh-CN" sz="2800" dirty="0" smtClean="0"/>
              <a:t>2</a:t>
            </a:r>
            <a:r>
              <a:rPr lang="zh-CN" altLang="en-US" sz="2800" dirty="0" smtClean="0"/>
              <a:t>分钟）</a:t>
            </a:r>
            <a:endParaRPr lang="zh-CN" altLang="en-US" sz="2800" dirty="0"/>
          </a:p>
        </p:txBody>
      </p:sp>
      <p:sp>
        <p:nvSpPr>
          <p:cNvPr id="3" name="文本框 2"/>
          <p:cNvSpPr txBox="1"/>
          <p:nvPr/>
        </p:nvSpPr>
        <p:spPr>
          <a:xfrm>
            <a:off x="827584" y="1628800"/>
            <a:ext cx="7556857" cy="2677656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wrap="square" rtlCol="0">
            <a:sp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zh-CN" altLang="en-US" sz="2800" dirty="0"/>
              <a:t> 总结第一周自学情况和第一节翻转课堂的学习感受。</a:t>
            </a:r>
            <a:endParaRPr lang="en-US" altLang="zh-CN" sz="2800" dirty="0"/>
          </a:p>
          <a:p>
            <a:pPr>
              <a:buFont typeface="Wingdings" panose="05000000000000000000" pitchFamily="2" charset="2"/>
              <a:buChar char="l"/>
            </a:pPr>
            <a:endParaRPr lang="en-US" altLang="zh-CN" sz="2800" b="1" dirty="0">
              <a:ln/>
            </a:endParaRPr>
          </a:p>
          <a:p>
            <a:pPr>
              <a:buFont typeface="Wingdings" panose="05000000000000000000" pitchFamily="2" charset="2"/>
              <a:buChar char="l"/>
            </a:pPr>
            <a:r>
              <a:rPr lang="zh-CN" altLang="en-US" sz="2800" dirty="0"/>
              <a:t> 在第一周课前推送任务单的“报告老师” 这一栏填写学习反馈。</a:t>
            </a:r>
            <a:endParaRPr lang="en-US" altLang="zh-CN" sz="2800" dirty="0"/>
          </a:p>
          <a:p>
            <a:pPr>
              <a:buFont typeface="Wingdings" panose="05000000000000000000" pitchFamily="2" charset="2"/>
              <a:buChar char="l"/>
            </a:pP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22171716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277E10A5-FF85-4B23-9DFD-C930D8B01BF7}"/>
              </a:ext>
            </a:extLst>
          </p:cNvPr>
          <p:cNvSpPr/>
          <p:nvPr/>
        </p:nvSpPr>
        <p:spPr bwMode="auto">
          <a:xfrm>
            <a:off x="827584" y="1479151"/>
            <a:ext cx="7416824" cy="565082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 cmpd="sng" algn="ctr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32147" tIns="16073" rIns="32147" bIns="16073" numCol="1" rtlCol="0" anchor="ctr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dirty="0">
                <a:latin typeface="仿宋_GB2312" pitchFamily="49" charset="-122"/>
                <a:ea typeface="仿宋_GB2312" pitchFamily="49" charset="-122"/>
              </a:rPr>
              <a:t>  </a:t>
            </a:r>
            <a:r>
              <a:rPr lang="en-US" altLang="zh-CN" sz="2400" dirty="0"/>
              <a:t>2</a:t>
            </a:r>
            <a:r>
              <a:rPr lang="en-US" altLang="zh-CN" sz="2400" dirty="0" smtClean="0"/>
              <a:t>. </a:t>
            </a:r>
            <a:r>
              <a:rPr lang="zh-CN" altLang="en-US" sz="2400" dirty="0" smtClean="0"/>
              <a:t>若          </a:t>
            </a:r>
            <a:r>
              <a:rPr lang="zh-CN" altLang="en-US" sz="2400" dirty="0"/>
              <a:t>，表示该元件实际</a:t>
            </a:r>
            <a:r>
              <a:rPr lang="en-US" altLang="zh-CN" sz="2400" dirty="0"/>
              <a:t>______</a:t>
            </a:r>
            <a:r>
              <a:rPr lang="zh-CN" altLang="en-US" sz="2400" dirty="0"/>
              <a:t>功率。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F61C9419-46DC-4F2E-8388-96534D1D6B7D}"/>
              </a:ext>
            </a:extLst>
          </p:cNvPr>
          <p:cNvSpPr/>
          <p:nvPr/>
        </p:nvSpPr>
        <p:spPr bwMode="auto">
          <a:xfrm>
            <a:off x="1992058" y="2852936"/>
            <a:ext cx="2250281" cy="169525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 cmpd="sng" algn="ctr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32147" tIns="16073" rIns="32147" bIns="16073" numCol="1" rtlCol="0" anchor="ctr" anchorCtr="0" compatLnSpc="1">
            <a:prstTxWarp prst="textNoShape">
              <a:avLst/>
            </a:prstTxWarp>
          </a:bodyPr>
          <a:lstStyle/>
          <a:p>
            <a:r>
              <a:rPr lang="zh-CN" altLang="en-US" sz="2400" dirty="0"/>
              <a:t>产生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EA25B9B6-821D-4B3F-92D0-E345B2D6AD3D}"/>
              </a:ext>
            </a:extLst>
          </p:cNvPr>
          <p:cNvSpPr/>
          <p:nvPr/>
        </p:nvSpPr>
        <p:spPr bwMode="auto">
          <a:xfrm>
            <a:off x="1992058" y="3734382"/>
            <a:ext cx="2250281" cy="169525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 cmpd="sng" algn="ctr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32147" tIns="16073" rIns="32147" bIns="16073" numCol="1" rtlCol="0" anchor="ctr" anchorCtr="0" compatLnSpc="1">
            <a:prstTxWarp prst="textNoShape">
              <a:avLst/>
            </a:prstTxWarp>
          </a:bodyPr>
          <a:lstStyle/>
          <a:p>
            <a:r>
              <a:rPr lang="zh-CN" altLang="en-US" sz="2400" dirty="0"/>
              <a:t>吸收</a:t>
            </a:r>
          </a:p>
        </p:txBody>
      </p:sp>
      <p:graphicFrame>
        <p:nvGraphicFramePr>
          <p:cNvPr id="5" name="Object 10">
            <a:extLst>
              <a:ext uri="{FF2B5EF4-FFF2-40B4-BE49-F238E27FC236}">
                <a16:creationId xmlns:a16="http://schemas.microsoft.com/office/drawing/2014/main" id="{5648FD47-6FF8-4016-9F39-F6E70D74337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2176948"/>
              </p:ext>
            </p:extLst>
          </p:nvPr>
        </p:nvGraphicFramePr>
        <p:xfrm>
          <a:off x="1835696" y="1574726"/>
          <a:ext cx="1137484" cy="4695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3" name="Equation" r:id="rId13" imgW="368280" imgH="203040" progId="Equation.DSMT4">
                  <p:embed/>
                </p:oleObj>
              </mc:Choice>
              <mc:Fallback>
                <p:oleObj name="Equation" r:id="rId13" imgW="368280" imgH="203040" progId="Equation.DSMT4">
                  <p:embed/>
                  <p:pic>
                    <p:nvPicPr>
                      <p:cNvPr id="10" name="Object 10">
                        <a:extLst>
                          <a:ext uri="{FF2B5EF4-FFF2-40B4-BE49-F238E27FC236}">
                            <a16:creationId xmlns:a16="http://schemas.microsoft.com/office/drawing/2014/main" id="{5648FD47-6FF8-4016-9F39-F6E70D74337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1574726"/>
                        <a:ext cx="1137484" cy="4695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椭圆 5">
            <a:extLst>
              <a:ext uri="{FF2B5EF4-FFF2-40B4-BE49-F238E27FC236}">
                <a16:creationId xmlns:a16="http://schemas.microsoft.com/office/drawing/2014/main" id="{9F03351F-B0CE-4D65-847E-E205DAA52711}"/>
              </a:ext>
            </a:extLst>
          </p:cNvPr>
          <p:cNvSpPr>
            <a:spLocks noChangeAspect="1"/>
          </p:cNvSpPr>
          <p:nvPr>
            <p:custDataLst>
              <p:tags r:id="rId3"/>
            </p:custDataLst>
          </p:nvPr>
        </p:nvSpPr>
        <p:spPr>
          <a:xfrm>
            <a:off x="1327689" y="2756154"/>
            <a:ext cx="411480" cy="41148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>
                <a:solidFill>
                  <a:srgbClr val="FFFFFF"/>
                </a:solidFill>
              </a:rPr>
              <a:t>A</a:t>
            </a:r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07793FA6-8900-459B-A91F-4C0A6B3C7107}"/>
              </a:ext>
            </a:extLst>
          </p:cNvPr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1327689" y="3613404"/>
            <a:ext cx="411480" cy="41148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>
                <a:solidFill>
                  <a:srgbClr val="FFFFFF"/>
                </a:solidFill>
              </a:rPr>
              <a:t>B</a:t>
            </a:r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15" name="圆角矩形 14"/>
          <p:cNvSpPr/>
          <p:nvPr>
            <p:custDataLst>
              <p:tags r:id="rId5"/>
            </p:custDataLst>
          </p:nvPr>
        </p:nvSpPr>
        <p:spPr>
          <a:xfrm>
            <a:off x="6012160" y="5373216"/>
            <a:ext cx="1543050" cy="411480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zh-CN" altLang="en-US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提交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14" name="组合 13"/>
          <p:cNvGrpSpPr/>
          <p:nvPr>
            <p:custDataLst>
              <p:tags r:id="rId6"/>
            </p:custDataLst>
          </p:nvPr>
        </p:nvGrpSpPr>
        <p:grpSpPr>
          <a:xfrm>
            <a:off x="0" y="0"/>
            <a:ext cx="9144000" cy="635000"/>
            <a:chOff x="0" y="0"/>
            <a:chExt cx="9144000" cy="635000"/>
          </a:xfrm>
        </p:grpSpPr>
        <p:sp>
          <p:nvSpPr>
            <p:cNvPr id="10" name="TitleBackground"/>
            <p:cNvSpPr/>
            <p:nvPr>
              <p:custDataLst>
                <p:tags r:id="rId8"/>
              </p:custDataLst>
            </p:nvPr>
          </p:nvSpPr>
          <p:spPr>
            <a:xfrm>
              <a:off x="0" y="0"/>
              <a:ext cx="9144000" cy="635000"/>
            </a:xfrm>
            <a:prstGeom prst="rect">
              <a:avLst/>
            </a:prstGeom>
            <a:solidFill>
              <a:srgbClr val="F6F7F8"/>
            </a:solidFill>
            <a:ln w="425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425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ColorBlock"/>
            <p:cNvSpPr/>
            <p:nvPr>
              <p:custDataLst>
                <p:tags r:id="rId9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425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425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ypeText"/>
            <p:cNvSpPr txBox="1"/>
            <p:nvPr>
              <p:custDataLst>
                <p:tags r:id="rId10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 smtClean="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  <a:endPara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  <p:sp>
          <p:nvSpPr>
            <p:cNvPr id="13" name="TipText"/>
            <p:cNvSpPr txBox="1"/>
            <p:nvPr>
              <p:custDataLst>
                <p:tags r:id="rId11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  <a:endParaRPr lang="zh-CN" altLang="en-US" sz="2000">
                <a:solidFill>
                  <a:srgbClr val="80808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</p:grpSp>
      <p:pic>
        <p:nvPicPr>
          <p:cNvPr id="9" name="图片 8"/>
          <p:cNvPicPr>
            <a:picLocks/>
          </p:cNvPicPr>
          <p:nvPr>
            <p:custDataLst>
              <p:tags r:id="rId7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63500"/>
            <a:ext cx="1422400" cy="508000"/>
          </a:xfrm>
          <a:prstGeom prst="rect">
            <a:avLst/>
          </a:prstGeom>
        </p:spPr>
      </p:pic>
    </p:spTree>
    <p:custDataLst>
      <p:tags r:id="rId2"/>
    </p:custDataLst>
    <p:extLst>
      <p:ext uri="{BB962C8B-B14F-4D97-AF65-F5344CB8AC3E}">
        <p14:creationId xmlns:p14="http://schemas.microsoft.com/office/powerpoint/2010/main" val="2238016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AC1C9226-1157-4487-80EC-AEFA1902F563}"/>
              </a:ext>
            </a:extLst>
          </p:cNvPr>
          <p:cNvSpPr/>
          <p:nvPr/>
        </p:nvSpPr>
        <p:spPr bwMode="auto">
          <a:xfrm>
            <a:off x="1249355" y="1221993"/>
            <a:ext cx="6923045" cy="753443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 cmpd="sng" algn="ctr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32147" tIns="16073" rIns="32147" bIns="16073" numCol="1" rtlCol="0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400" dirty="0" smtClean="0">
                <a:solidFill>
                  <a:srgbClr val="000000"/>
                </a:solidFill>
              </a:rPr>
              <a:t>3. </a:t>
            </a:r>
            <a:r>
              <a:rPr lang="zh-CN" altLang="en-US" sz="2400" dirty="0" smtClean="0">
                <a:solidFill>
                  <a:srgbClr val="000000"/>
                </a:solidFill>
              </a:rPr>
              <a:t>下</a:t>
            </a:r>
            <a:r>
              <a:rPr lang="zh-CN" altLang="en-US" sz="2400" dirty="0">
                <a:solidFill>
                  <a:srgbClr val="000000"/>
                </a:solidFill>
              </a:rPr>
              <a:t>图所示二端电路，某时刻端子上的电压、电流值已知，该时刻电路的吸收功率为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8A1E82A6-54A2-47FE-BB27-80D3A5259A86}"/>
              </a:ext>
            </a:extLst>
          </p:cNvPr>
          <p:cNvSpPr/>
          <p:nvPr/>
        </p:nvSpPr>
        <p:spPr bwMode="auto">
          <a:xfrm>
            <a:off x="2260543" y="2539661"/>
            <a:ext cx="2250281" cy="226033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 cmpd="sng" algn="ctr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32147" tIns="16073" rIns="32147" bIns="16073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altLang="zh-CN" sz="1950" dirty="0"/>
              <a:t>10W</a:t>
            </a:r>
            <a:endParaRPr kumimoji="1" lang="zh-CN" altLang="en-US" sz="1950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377F912A-457C-43E0-A11C-B876B28A5C80}"/>
              </a:ext>
            </a:extLst>
          </p:cNvPr>
          <p:cNvSpPr/>
          <p:nvPr/>
        </p:nvSpPr>
        <p:spPr bwMode="auto">
          <a:xfrm>
            <a:off x="2229821" y="3361827"/>
            <a:ext cx="2250281" cy="226033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 cmpd="sng" algn="ctr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32147" tIns="16073" rIns="32147" bIns="16073" numCol="1" rtlCol="0" anchor="ctr" anchorCtr="0" compatLnSpc="1">
            <a:prstTxWarp prst="textNoShape">
              <a:avLst/>
            </a:prstTxWarp>
          </a:bodyPr>
          <a:lstStyle/>
          <a:p>
            <a:r>
              <a:rPr kumimoji="1" lang="en-US" altLang="zh-CN" sz="1950" dirty="0">
                <a:latin typeface="Times New Roman" pitchFamily="18" charset="0"/>
                <a:ea typeface="宋体" panose="02010600030101010101" pitchFamily="2" charset="-122"/>
              </a:rPr>
              <a:t>-</a:t>
            </a:r>
            <a:r>
              <a:rPr lang="en-US" altLang="zh-CN" sz="1950" dirty="0">
                <a:solidFill>
                  <a:srgbClr val="000000"/>
                </a:solidFill>
              </a:rPr>
              <a:t>10W</a:t>
            </a:r>
            <a:endParaRPr lang="zh-CN" altLang="en-US" sz="1950" dirty="0">
              <a:solidFill>
                <a:srgbClr val="000000"/>
              </a:solidFill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94D63B92-A654-4028-9800-C28CD05FD28C}"/>
              </a:ext>
            </a:extLst>
          </p:cNvPr>
          <p:cNvSpPr/>
          <p:nvPr/>
        </p:nvSpPr>
        <p:spPr>
          <a:xfrm>
            <a:off x="2236467" y="4207473"/>
            <a:ext cx="1696781" cy="24473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950" dirty="0">
                <a:solidFill>
                  <a:srgbClr val="000000"/>
                </a:solidFill>
              </a:rPr>
              <a:t>2.5W	</a:t>
            </a:r>
            <a:endParaRPr lang="zh-CN" altLang="en-US" sz="1950" dirty="0">
              <a:solidFill>
                <a:srgbClr val="000000"/>
              </a:solidFill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287AEB2A-BA3F-499F-81AA-EAC7D50DF92A}"/>
              </a:ext>
            </a:extLst>
          </p:cNvPr>
          <p:cNvSpPr/>
          <p:nvPr/>
        </p:nvSpPr>
        <p:spPr>
          <a:xfrm>
            <a:off x="2121109" y="5115620"/>
            <a:ext cx="1696781" cy="24473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950" dirty="0">
                <a:solidFill>
                  <a:srgbClr val="000000"/>
                </a:solidFill>
              </a:rPr>
              <a:t>-2.5W</a:t>
            </a:r>
            <a:endParaRPr lang="zh-CN" altLang="en-US" sz="1950" dirty="0">
              <a:solidFill>
                <a:srgbClr val="000000"/>
              </a:solidFill>
            </a:endParaRPr>
          </a:p>
        </p:txBody>
      </p:sp>
      <p:pic>
        <p:nvPicPr>
          <p:cNvPr id="7" name="Picture 1">
            <a:extLst>
              <a:ext uri="{FF2B5EF4-FFF2-40B4-BE49-F238E27FC236}">
                <a16:creationId xmlns:a16="http://schemas.microsoft.com/office/drawing/2014/main" id="{6A598B51-BC1B-4019-8861-918811A01C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 cstate="print"/>
          <a:srcRect l="77119" b="17350"/>
          <a:stretch/>
        </p:blipFill>
        <p:spPr bwMode="auto">
          <a:xfrm>
            <a:off x="4746779" y="2469640"/>
            <a:ext cx="1939550" cy="178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椭圆 7">
            <a:extLst>
              <a:ext uri="{FF2B5EF4-FFF2-40B4-BE49-F238E27FC236}">
                <a16:creationId xmlns:a16="http://schemas.microsoft.com/office/drawing/2014/main" id="{57C74E5F-9BAC-487A-9AF3-74D53F311101}"/>
              </a:ext>
            </a:extLst>
          </p:cNvPr>
          <p:cNvSpPr>
            <a:spLocks noChangeAspect="1"/>
          </p:cNvSpPr>
          <p:nvPr>
            <p:custDataLst>
              <p:tags r:id="rId2"/>
            </p:custDataLst>
          </p:nvPr>
        </p:nvSpPr>
        <p:spPr>
          <a:xfrm>
            <a:off x="1670135" y="2449199"/>
            <a:ext cx="384050" cy="38405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rgbClr val="FFFFFF"/>
                </a:solidFill>
              </a:rPr>
              <a:t>A</a:t>
            </a:r>
            <a:endParaRPr lang="zh-CN" altLang="en-US" sz="1200">
              <a:solidFill>
                <a:srgbClr val="FFFFFF"/>
              </a:solidFill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CC78CE9E-721D-463E-830F-D21996F02A4F}"/>
              </a:ext>
            </a:extLst>
          </p:cNvPr>
          <p:cNvSpPr>
            <a:spLocks noChangeAspect="1"/>
          </p:cNvSpPr>
          <p:nvPr>
            <p:custDataLst>
              <p:tags r:id="rId3"/>
            </p:custDataLst>
          </p:nvPr>
        </p:nvSpPr>
        <p:spPr>
          <a:xfrm>
            <a:off x="1670135" y="3306449"/>
            <a:ext cx="384050" cy="38405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rgbClr val="FFFFFF"/>
                </a:solidFill>
              </a:rPr>
              <a:t>B</a:t>
            </a:r>
            <a:endParaRPr lang="zh-CN" altLang="en-US" sz="1200">
              <a:solidFill>
                <a:srgbClr val="FFFFFF"/>
              </a:solidFill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id="{731721C5-76C1-48A1-943B-5B44B586A77C}"/>
              </a:ext>
            </a:extLst>
          </p:cNvPr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1670135" y="4163699"/>
            <a:ext cx="384050" cy="38405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rgbClr val="FFFFFF"/>
                </a:solidFill>
              </a:rPr>
              <a:t>C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id="{F6D7849F-59F2-40EF-8BE7-41ED6F08D477}"/>
              </a:ext>
            </a:extLst>
          </p:cNvPr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1670135" y="5020949"/>
            <a:ext cx="384050" cy="38405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rgbClr val="FFFFFF"/>
                </a:solidFill>
              </a:rPr>
              <a:t>D</a:t>
            </a:r>
            <a:endParaRPr lang="zh-CN" altLang="en-US" sz="1200">
              <a:solidFill>
                <a:srgbClr val="FFFFFF"/>
              </a:solidFill>
            </a:endParaRPr>
          </a:p>
        </p:txBody>
      </p:sp>
      <p:sp>
        <p:nvSpPr>
          <p:cNvPr id="12" name="圆角矩形 11"/>
          <p:cNvSpPr/>
          <p:nvPr>
            <p:custDataLst>
              <p:tags r:id="rId6"/>
            </p:custDataLst>
          </p:nvPr>
        </p:nvSpPr>
        <p:spPr>
          <a:xfrm>
            <a:off x="6156176" y="5404999"/>
            <a:ext cx="1543050" cy="411480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zh-CN" altLang="en-US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提交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18" name="组合 17"/>
          <p:cNvGrpSpPr/>
          <p:nvPr>
            <p:custDataLst>
              <p:tags r:id="rId7"/>
            </p:custDataLst>
          </p:nvPr>
        </p:nvGrpSpPr>
        <p:grpSpPr>
          <a:xfrm>
            <a:off x="0" y="0"/>
            <a:ext cx="9144000" cy="635000"/>
            <a:chOff x="0" y="0"/>
            <a:chExt cx="9144000" cy="635000"/>
          </a:xfrm>
        </p:grpSpPr>
        <p:sp>
          <p:nvSpPr>
            <p:cNvPr id="14" name="TitleBackground"/>
            <p:cNvSpPr/>
            <p:nvPr>
              <p:custDataLst>
                <p:tags r:id="rId9"/>
              </p:custDataLst>
            </p:nvPr>
          </p:nvSpPr>
          <p:spPr>
            <a:xfrm>
              <a:off x="0" y="0"/>
              <a:ext cx="9144000" cy="635000"/>
            </a:xfrm>
            <a:prstGeom prst="rect">
              <a:avLst/>
            </a:prstGeom>
            <a:solidFill>
              <a:srgbClr val="F6F7F8"/>
            </a:solidFill>
            <a:ln w="425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425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ColorBlock"/>
            <p:cNvSpPr/>
            <p:nvPr>
              <p:custDataLst>
                <p:tags r:id="rId10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425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425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TypeText"/>
            <p:cNvSpPr txBox="1"/>
            <p:nvPr>
              <p:custDataLst>
                <p:tags r:id="rId11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 smtClean="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  <a:endPara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  <p:sp>
          <p:nvSpPr>
            <p:cNvPr id="17" name="TipText"/>
            <p:cNvSpPr txBox="1"/>
            <p:nvPr>
              <p:custDataLst>
                <p:tags r:id="rId12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  <a:endParaRPr lang="zh-CN" altLang="en-US" sz="2000">
                <a:solidFill>
                  <a:srgbClr val="80808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</p:grpSp>
      <p:pic>
        <p:nvPicPr>
          <p:cNvPr id="13" name="图片 12"/>
          <p:cNvPicPr>
            <a:picLocks/>
          </p:cNvPicPr>
          <p:nvPr>
            <p:custDataLst>
              <p:tags r:id="rId8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62179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2D5B7E8B-FB2B-41CF-92DF-A0F617F0E7BA}"/>
              </a:ext>
            </a:extLst>
          </p:cNvPr>
          <p:cNvSpPr/>
          <p:nvPr/>
        </p:nvSpPr>
        <p:spPr bwMode="auto">
          <a:xfrm>
            <a:off x="1525905" y="1453080"/>
            <a:ext cx="6430471" cy="565082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 cmpd="sng" algn="ctr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32147" tIns="16073" rIns="32147" bIns="16073" numCol="1" rtlCol="0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400" dirty="0" smtClean="0"/>
              <a:t>4. </a:t>
            </a:r>
            <a:r>
              <a:rPr lang="zh-CN" altLang="en-US" sz="2400" dirty="0" smtClean="0"/>
              <a:t>当</a:t>
            </a:r>
            <a:r>
              <a:rPr lang="zh-CN" altLang="en-US" sz="2400" dirty="0"/>
              <a:t>电阻上电压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zh-CN" alt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400" i="1" dirty="0"/>
              <a:t> </a:t>
            </a:r>
            <a:r>
              <a:rPr lang="zh-CN" altLang="en-US" sz="2400" dirty="0"/>
              <a:t>的参考方向为非关联时，欧姆定律的表达式为（ </a:t>
            </a:r>
            <a:r>
              <a:rPr lang="zh-CN" altLang="en-US" sz="2400" dirty="0" smtClean="0"/>
              <a:t>  ）</a:t>
            </a:r>
            <a:endParaRPr lang="zh-CN" altLang="en-US" sz="2400" dirty="0"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AFC130C6-C630-46BA-BE7C-3FE399D5C287}"/>
              </a:ext>
            </a:extLst>
          </p:cNvPr>
          <p:cNvSpPr/>
          <p:nvPr/>
        </p:nvSpPr>
        <p:spPr>
          <a:xfrm>
            <a:off x="2267744" y="2613455"/>
            <a:ext cx="764953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95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zh-CN" sz="19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195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sz="195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∙</a:t>
            </a:r>
            <a:r>
              <a:rPr lang="en-US" altLang="zh-CN" sz="195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zh-CN" altLang="zh-CN" sz="195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F7A1DF54-5D43-49B5-8758-7D07344850E4}"/>
              </a:ext>
            </a:extLst>
          </p:cNvPr>
          <p:cNvSpPr/>
          <p:nvPr/>
        </p:nvSpPr>
        <p:spPr>
          <a:xfrm>
            <a:off x="2205226" y="3404303"/>
            <a:ext cx="848309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95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zh-CN" sz="19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=-</a:t>
            </a:r>
            <a:r>
              <a:rPr lang="en-US" altLang="zh-CN" sz="195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sz="195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∙</a:t>
            </a:r>
            <a:r>
              <a:rPr lang="en-US" altLang="zh-CN" sz="195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zh-CN" altLang="zh-CN" sz="195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>
                <a:extLst>
                  <a:ext uri="{FF2B5EF4-FFF2-40B4-BE49-F238E27FC236}">
                    <a16:creationId xmlns:a16="http://schemas.microsoft.com/office/drawing/2014/main" id="{6881F030-85BD-4CE1-AFBE-E60BF0DE7AA3}"/>
                  </a:ext>
                </a:extLst>
              </p:cNvPr>
              <p:cNvSpPr/>
              <p:nvPr/>
            </p:nvSpPr>
            <p:spPr>
              <a:xfrm>
                <a:off x="2205226" y="4299525"/>
                <a:ext cx="947247" cy="3924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sz="195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</a:t>
                </a:r>
                <a:r>
                  <a:rPr lang="en-US" altLang="zh-CN" sz="195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195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US" altLang="zh-CN" sz="195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∙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950" b="1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1950" b="1" i="1" dirty="0">
                            <a:latin typeface="Cambria Math"/>
                          </a:rPr>
                          <m:t>𝒊</m:t>
                        </m:r>
                      </m:e>
                    </m:d>
                  </m:oMath>
                </a14:m>
                <a:endParaRPr lang="zh-CN" altLang="zh-CN" sz="195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矩形 4">
                <a:extLst>
                  <a:ext uri="{FF2B5EF4-FFF2-40B4-BE49-F238E27FC236}">
                    <a16:creationId xmlns:a16="http://schemas.microsoft.com/office/drawing/2014/main" id="{6881F030-85BD-4CE1-AFBE-E60BF0DE7AA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5226" y="4299525"/>
                <a:ext cx="947247" cy="392415"/>
              </a:xfrm>
              <a:prstGeom prst="rect">
                <a:avLst/>
              </a:prstGeom>
              <a:blipFill>
                <a:blip r:embed="rId14"/>
                <a:stretch>
                  <a:fillRect l="-6452" t="-7692" b="-261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矩形 5">
            <a:extLst>
              <a:ext uri="{FF2B5EF4-FFF2-40B4-BE49-F238E27FC236}">
                <a16:creationId xmlns:a16="http://schemas.microsoft.com/office/drawing/2014/main" id="{78E450D4-FB5D-4AFB-9A04-1031DAB9B0E8}"/>
              </a:ext>
            </a:extLst>
          </p:cNvPr>
          <p:cNvSpPr/>
          <p:nvPr/>
        </p:nvSpPr>
        <p:spPr>
          <a:xfrm>
            <a:off x="2267744" y="5194748"/>
            <a:ext cx="862737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95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zh-CN" sz="19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=-</a:t>
            </a:r>
            <a:r>
              <a:rPr lang="en-US" altLang="zh-CN" sz="195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CN" sz="195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∙</a:t>
            </a:r>
            <a:r>
              <a:rPr lang="en-US" altLang="zh-CN" sz="195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zh-CN" altLang="zh-CN" sz="195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DCBB14D3-C50C-4E19-86C8-BBAD35FC596D}"/>
              </a:ext>
            </a:extLst>
          </p:cNvPr>
          <p:cNvSpPr>
            <a:spLocks noChangeAspect="1"/>
          </p:cNvSpPr>
          <p:nvPr>
            <p:custDataLst>
              <p:tags r:id="rId2"/>
            </p:custDataLst>
          </p:nvPr>
        </p:nvSpPr>
        <p:spPr>
          <a:xfrm>
            <a:off x="1633949" y="2580849"/>
            <a:ext cx="411480" cy="41148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rgbClr val="FFFFFF"/>
                </a:solidFill>
              </a:rPr>
              <a:t>A</a:t>
            </a:r>
            <a:endParaRPr lang="zh-CN" altLang="en-US" sz="1200">
              <a:solidFill>
                <a:srgbClr val="FFFFFF"/>
              </a:solidFill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CC3429FD-8511-4E79-8186-9509AE427602}"/>
              </a:ext>
            </a:extLst>
          </p:cNvPr>
          <p:cNvSpPr>
            <a:spLocks noChangeAspect="1"/>
          </p:cNvSpPr>
          <p:nvPr>
            <p:custDataLst>
              <p:tags r:id="rId3"/>
            </p:custDataLst>
          </p:nvPr>
        </p:nvSpPr>
        <p:spPr>
          <a:xfrm>
            <a:off x="1633949" y="3438099"/>
            <a:ext cx="411480" cy="41148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rgbClr val="FFFFFF"/>
                </a:solidFill>
              </a:rPr>
              <a:t>B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AC3FDBAB-3C07-4739-A188-C87B0AFDA825}"/>
              </a:ext>
            </a:extLst>
          </p:cNvPr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1633949" y="4295349"/>
            <a:ext cx="411480" cy="41148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rgbClr val="FFFFFF"/>
                </a:solidFill>
              </a:rPr>
              <a:t>C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id="{80D65194-3851-477B-ABA3-00BFB1C572C3}"/>
              </a:ext>
            </a:extLst>
          </p:cNvPr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1633949" y="5152599"/>
            <a:ext cx="411480" cy="41148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rgbClr val="FFFFFF"/>
                </a:solidFill>
              </a:rPr>
              <a:t>D</a:t>
            </a:r>
            <a:endParaRPr lang="zh-CN" altLang="en-US" sz="1200">
              <a:solidFill>
                <a:srgbClr val="FFFFFF"/>
              </a:solidFill>
            </a:endParaRPr>
          </a:p>
        </p:txBody>
      </p:sp>
      <p:sp>
        <p:nvSpPr>
          <p:cNvPr id="11" name="圆角矩形 10"/>
          <p:cNvSpPr/>
          <p:nvPr>
            <p:custDataLst>
              <p:tags r:id="rId6"/>
            </p:custDataLst>
          </p:nvPr>
        </p:nvSpPr>
        <p:spPr>
          <a:xfrm>
            <a:off x="6051550" y="5390955"/>
            <a:ext cx="1543050" cy="411480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zh-CN" altLang="en-US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提交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17" name="组合 16"/>
          <p:cNvGrpSpPr/>
          <p:nvPr>
            <p:custDataLst>
              <p:tags r:id="rId7"/>
            </p:custDataLst>
          </p:nvPr>
        </p:nvGrpSpPr>
        <p:grpSpPr>
          <a:xfrm>
            <a:off x="0" y="0"/>
            <a:ext cx="9144000" cy="635000"/>
            <a:chOff x="0" y="0"/>
            <a:chExt cx="9144000" cy="635000"/>
          </a:xfrm>
        </p:grpSpPr>
        <p:sp>
          <p:nvSpPr>
            <p:cNvPr id="13" name="TitleBackground"/>
            <p:cNvSpPr/>
            <p:nvPr>
              <p:custDataLst>
                <p:tags r:id="rId9"/>
              </p:custDataLst>
            </p:nvPr>
          </p:nvSpPr>
          <p:spPr>
            <a:xfrm>
              <a:off x="0" y="0"/>
              <a:ext cx="9144000" cy="635000"/>
            </a:xfrm>
            <a:prstGeom prst="rect">
              <a:avLst/>
            </a:prstGeom>
            <a:solidFill>
              <a:srgbClr val="F6F7F8"/>
            </a:solidFill>
            <a:ln w="425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425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ColorBlock"/>
            <p:cNvSpPr/>
            <p:nvPr>
              <p:custDataLst>
                <p:tags r:id="rId10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425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425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TypeText"/>
            <p:cNvSpPr txBox="1"/>
            <p:nvPr>
              <p:custDataLst>
                <p:tags r:id="rId11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 smtClean="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  <a:endPara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  <p:sp>
          <p:nvSpPr>
            <p:cNvPr id="16" name="TipText"/>
            <p:cNvSpPr txBox="1"/>
            <p:nvPr>
              <p:custDataLst>
                <p:tags r:id="rId12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  <a:endParaRPr lang="zh-CN" altLang="en-US" sz="2000">
                <a:solidFill>
                  <a:srgbClr val="80808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</p:grpSp>
      <p:pic>
        <p:nvPicPr>
          <p:cNvPr id="12" name="图片 11"/>
          <p:cNvPicPr>
            <a:picLocks/>
          </p:cNvPicPr>
          <p:nvPr>
            <p:custDataLst>
              <p:tags r:id="rId8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43763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15616" y="896986"/>
            <a:ext cx="7056784" cy="214312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dirty="0" smtClean="0">
                <a:solidFill>
                  <a:srgbClr val="000000"/>
                </a:solidFill>
              </a:rPr>
              <a:t>5. </a:t>
            </a:r>
            <a:r>
              <a:rPr lang="zh-CN" altLang="en-US" sz="2400" dirty="0" smtClean="0">
                <a:solidFill>
                  <a:srgbClr val="000000"/>
                </a:solidFill>
              </a:rPr>
              <a:t>任何</a:t>
            </a:r>
            <a:r>
              <a:rPr lang="zh-CN" altLang="en-US" sz="2400" dirty="0">
                <a:solidFill>
                  <a:srgbClr val="000000"/>
                </a:solidFill>
              </a:rPr>
              <a:t>集总参数电路的元件约束（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VCR</a:t>
            </a:r>
            <a:r>
              <a:rPr lang="zh-CN" altLang="en-US" sz="2400" dirty="0">
                <a:solidFill>
                  <a:srgbClr val="000000"/>
                </a:solidFill>
              </a:rPr>
              <a:t>）和拓扑约束（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KCL</a:t>
            </a: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KVL</a:t>
            </a:r>
            <a:r>
              <a:rPr lang="zh-CN" altLang="en-US" sz="2400" dirty="0">
                <a:solidFill>
                  <a:srgbClr val="000000"/>
                </a:solidFill>
              </a:rPr>
              <a:t>）是电路分析的基本依据。该说法</a:t>
            </a:r>
          </a:p>
        </p:txBody>
      </p:sp>
      <p:sp>
        <p:nvSpPr>
          <p:cNvPr id="3" name="矩形 2"/>
          <p:cNvSpPr/>
          <p:nvPr/>
        </p:nvSpPr>
        <p:spPr>
          <a:xfrm>
            <a:off x="1955285" y="2670254"/>
            <a:ext cx="3000375" cy="64293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000000"/>
                </a:solidFill>
              </a:rPr>
              <a:t>正确</a:t>
            </a:r>
          </a:p>
        </p:txBody>
      </p:sp>
      <p:sp>
        <p:nvSpPr>
          <p:cNvPr id="4" name="矩形 3"/>
          <p:cNvSpPr/>
          <p:nvPr/>
        </p:nvSpPr>
        <p:spPr>
          <a:xfrm>
            <a:off x="1955285" y="3527504"/>
            <a:ext cx="3000375" cy="64293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000000"/>
                </a:solidFill>
              </a:rPr>
              <a:t>错误</a:t>
            </a:r>
          </a:p>
        </p:txBody>
      </p:sp>
      <p:sp>
        <p:nvSpPr>
          <p:cNvPr id="5" name="椭圆 4"/>
          <p:cNvSpPr>
            <a:spLocks noChangeAspect="1"/>
          </p:cNvSpPr>
          <p:nvPr>
            <p:custDataLst>
              <p:tags r:id="rId2"/>
            </p:custDataLst>
          </p:nvPr>
        </p:nvSpPr>
        <p:spPr>
          <a:xfrm>
            <a:off x="1502657" y="2785983"/>
            <a:ext cx="411480" cy="41148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rgbClr val="FFFFFF"/>
                </a:solidFill>
              </a:rPr>
              <a:t>A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6" name="椭圆 5"/>
          <p:cNvSpPr>
            <a:spLocks noChangeAspect="1"/>
          </p:cNvSpPr>
          <p:nvPr>
            <p:custDataLst>
              <p:tags r:id="rId3"/>
            </p:custDataLst>
          </p:nvPr>
        </p:nvSpPr>
        <p:spPr>
          <a:xfrm>
            <a:off x="1502657" y="3643233"/>
            <a:ext cx="411480" cy="41148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rgbClr val="FFFFFF"/>
                </a:solidFill>
              </a:rPr>
              <a:t>B</a:t>
            </a:r>
            <a:endParaRPr lang="zh-CN" altLang="en-US" sz="1200">
              <a:solidFill>
                <a:srgbClr val="FFFFFF"/>
              </a:solidFill>
            </a:endParaRPr>
          </a:p>
        </p:txBody>
      </p:sp>
      <p:sp>
        <p:nvSpPr>
          <p:cNvPr id="7" name="圆角矩形 6"/>
          <p:cNvSpPr/>
          <p:nvPr>
            <p:custDataLst>
              <p:tags r:id="rId4"/>
            </p:custDataLst>
          </p:nvPr>
        </p:nvSpPr>
        <p:spPr>
          <a:xfrm>
            <a:off x="5940152" y="5445224"/>
            <a:ext cx="1543050" cy="411480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zh-CN" altLang="en-US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提交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13" name="组合 12"/>
          <p:cNvGrpSpPr/>
          <p:nvPr>
            <p:custDataLst>
              <p:tags r:id="rId5"/>
            </p:custDataLst>
          </p:nvPr>
        </p:nvGrpSpPr>
        <p:grpSpPr>
          <a:xfrm>
            <a:off x="0" y="0"/>
            <a:ext cx="9144000" cy="635000"/>
            <a:chOff x="0" y="0"/>
            <a:chExt cx="9144000" cy="635000"/>
          </a:xfrm>
        </p:grpSpPr>
        <p:sp>
          <p:nvSpPr>
            <p:cNvPr id="9" name="TitleBackground"/>
            <p:cNvSpPr/>
            <p:nvPr>
              <p:custDataLst>
                <p:tags r:id="rId7"/>
              </p:custDataLst>
            </p:nvPr>
          </p:nvSpPr>
          <p:spPr>
            <a:xfrm>
              <a:off x="0" y="0"/>
              <a:ext cx="9144000" cy="635000"/>
            </a:xfrm>
            <a:prstGeom prst="rect">
              <a:avLst/>
            </a:prstGeom>
            <a:solidFill>
              <a:srgbClr val="F6F7F8"/>
            </a:solidFill>
            <a:ln w="425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425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ColorBlock"/>
            <p:cNvSpPr/>
            <p:nvPr>
              <p:custDataLst>
                <p:tags r:id="rId8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425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425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ypeText"/>
            <p:cNvSpPr txBox="1"/>
            <p:nvPr>
              <p:custDataLst>
                <p:tags r:id="rId9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 smtClean="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  <a:endPara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  <p:sp>
          <p:nvSpPr>
            <p:cNvPr id="12" name="TipText"/>
            <p:cNvSpPr txBox="1"/>
            <p:nvPr>
              <p:custDataLst>
                <p:tags r:id="rId10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  <a:endParaRPr lang="zh-CN" altLang="en-US" sz="2000">
                <a:solidFill>
                  <a:srgbClr val="80808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</p:grpSp>
      <p:pic>
        <p:nvPicPr>
          <p:cNvPr id="8" name="图片 7"/>
          <p:cNvPicPr>
            <a:picLocks/>
          </p:cNvPicPr>
          <p:nvPr>
            <p:custDataLst>
              <p:tags r:id="rId6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237581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77887" y="385395"/>
            <a:ext cx="5170884" cy="214312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dirty="0" smtClean="0">
                <a:solidFill>
                  <a:srgbClr val="000000"/>
                </a:solidFill>
              </a:rPr>
              <a:t>6. </a:t>
            </a:r>
            <a:r>
              <a:rPr lang="zh-CN" altLang="en-US" sz="2400" dirty="0" smtClean="0">
                <a:solidFill>
                  <a:srgbClr val="000000"/>
                </a:solidFill>
              </a:rPr>
              <a:t>对于</a:t>
            </a:r>
            <a:r>
              <a:rPr lang="zh-CN" altLang="en-US" sz="2400" dirty="0">
                <a:solidFill>
                  <a:srgbClr val="000000"/>
                </a:solidFill>
              </a:rPr>
              <a:t>广义节点，下列说法正确的是</a:t>
            </a:r>
          </a:p>
        </p:txBody>
      </p:sp>
      <p:sp>
        <p:nvSpPr>
          <p:cNvPr id="3" name="矩形 2"/>
          <p:cNvSpPr/>
          <p:nvPr/>
        </p:nvSpPr>
        <p:spPr>
          <a:xfrm>
            <a:off x="1907704" y="2060848"/>
            <a:ext cx="3000375" cy="64293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000000"/>
                </a:solidFill>
              </a:rPr>
              <a:t>是一个点</a:t>
            </a:r>
            <a:r>
              <a:rPr lang="en-US" altLang="zh-CN" sz="2400" dirty="0">
                <a:solidFill>
                  <a:srgbClr val="000000"/>
                </a:solidFill>
              </a:rPr>
              <a:t>	</a:t>
            </a:r>
            <a:endParaRPr lang="zh-CN" altLang="en-US" sz="2400" dirty="0">
              <a:solidFill>
                <a:srgbClr val="00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07704" y="2918098"/>
            <a:ext cx="3000375" cy="64293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000000"/>
                </a:solidFill>
              </a:rPr>
              <a:t>是一条闭合曲线</a:t>
            </a:r>
          </a:p>
        </p:txBody>
      </p:sp>
      <p:sp>
        <p:nvSpPr>
          <p:cNvPr id="5" name="矩形 4"/>
          <p:cNvSpPr/>
          <p:nvPr/>
        </p:nvSpPr>
        <p:spPr>
          <a:xfrm>
            <a:off x="1907704" y="3775348"/>
            <a:ext cx="3000375" cy="64293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000000"/>
                </a:solidFill>
              </a:rPr>
              <a:t>是一个闭合曲面</a:t>
            </a:r>
          </a:p>
        </p:txBody>
      </p:sp>
      <p:sp>
        <p:nvSpPr>
          <p:cNvPr id="6" name="矩形 5"/>
          <p:cNvSpPr/>
          <p:nvPr/>
        </p:nvSpPr>
        <p:spPr>
          <a:xfrm>
            <a:off x="1907704" y="4632598"/>
            <a:ext cx="3000375" cy="64293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000000"/>
                </a:solidFill>
              </a:rPr>
              <a:t>是一个闭合回路</a:t>
            </a:r>
          </a:p>
        </p:txBody>
      </p:sp>
      <p:sp>
        <p:nvSpPr>
          <p:cNvPr id="7" name="椭圆 6"/>
          <p:cNvSpPr>
            <a:spLocks noChangeAspect="1"/>
          </p:cNvSpPr>
          <p:nvPr>
            <p:custDataLst>
              <p:tags r:id="rId2"/>
            </p:custDataLst>
          </p:nvPr>
        </p:nvSpPr>
        <p:spPr>
          <a:xfrm>
            <a:off x="1455076" y="2176577"/>
            <a:ext cx="411480" cy="41148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rgbClr val="FFFFFF"/>
                </a:solidFill>
              </a:rPr>
              <a:t>A</a:t>
            </a:r>
            <a:endParaRPr lang="zh-CN" altLang="en-US" sz="1200">
              <a:solidFill>
                <a:srgbClr val="FFFFFF"/>
              </a:solidFill>
            </a:endParaRPr>
          </a:p>
        </p:txBody>
      </p:sp>
      <p:sp>
        <p:nvSpPr>
          <p:cNvPr id="8" name="椭圆 7"/>
          <p:cNvSpPr>
            <a:spLocks noChangeAspect="1"/>
          </p:cNvSpPr>
          <p:nvPr>
            <p:custDataLst>
              <p:tags r:id="rId3"/>
            </p:custDataLst>
          </p:nvPr>
        </p:nvSpPr>
        <p:spPr>
          <a:xfrm>
            <a:off x="1455076" y="3033827"/>
            <a:ext cx="411480" cy="41148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rgbClr val="FFFFFF"/>
                </a:solidFill>
              </a:rPr>
              <a:t>B</a:t>
            </a:r>
            <a:endParaRPr lang="zh-CN" altLang="en-US" sz="1200">
              <a:solidFill>
                <a:srgbClr val="FFFFFF"/>
              </a:solidFill>
            </a:endParaRPr>
          </a:p>
        </p:txBody>
      </p:sp>
      <p:sp>
        <p:nvSpPr>
          <p:cNvPr id="9" name="椭圆 8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1455076" y="3891077"/>
            <a:ext cx="411480" cy="41148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rgbClr val="FFFFFF"/>
                </a:solidFill>
              </a:rPr>
              <a:t>C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10" name="椭圆 9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1455076" y="4748327"/>
            <a:ext cx="411480" cy="41148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rgbClr val="FFFFFF"/>
                </a:solidFill>
              </a:rPr>
              <a:t>D</a:t>
            </a:r>
            <a:endParaRPr lang="zh-CN" altLang="en-US" sz="1200">
              <a:solidFill>
                <a:srgbClr val="FFFFFF"/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443887" y="1904582"/>
            <a:ext cx="2078831" cy="1800225"/>
          </a:xfrm>
          <a:prstGeom prst="rect">
            <a:avLst/>
          </a:prstGeom>
        </p:spPr>
      </p:pic>
      <p:sp>
        <p:nvSpPr>
          <p:cNvPr id="12" name="圆角矩形 11"/>
          <p:cNvSpPr/>
          <p:nvPr>
            <p:custDataLst>
              <p:tags r:id="rId6"/>
            </p:custDataLst>
          </p:nvPr>
        </p:nvSpPr>
        <p:spPr>
          <a:xfrm>
            <a:off x="6051550" y="5329496"/>
            <a:ext cx="1543050" cy="411480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zh-CN" altLang="en-US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提交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18" name="组合 17"/>
          <p:cNvGrpSpPr/>
          <p:nvPr>
            <p:custDataLst>
              <p:tags r:id="rId7"/>
            </p:custDataLst>
          </p:nvPr>
        </p:nvGrpSpPr>
        <p:grpSpPr>
          <a:xfrm>
            <a:off x="0" y="0"/>
            <a:ext cx="9144000" cy="635000"/>
            <a:chOff x="0" y="0"/>
            <a:chExt cx="9144000" cy="635000"/>
          </a:xfrm>
        </p:grpSpPr>
        <p:sp>
          <p:nvSpPr>
            <p:cNvPr id="14" name="TitleBackground"/>
            <p:cNvSpPr/>
            <p:nvPr>
              <p:custDataLst>
                <p:tags r:id="rId9"/>
              </p:custDataLst>
            </p:nvPr>
          </p:nvSpPr>
          <p:spPr>
            <a:xfrm>
              <a:off x="0" y="0"/>
              <a:ext cx="9144000" cy="635000"/>
            </a:xfrm>
            <a:prstGeom prst="rect">
              <a:avLst/>
            </a:prstGeom>
            <a:solidFill>
              <a:srgbClr val="F6F7F8"/>
            </a:solidFill>
            <a:ln w="425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425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ColorBlock"/>
            <p:cNvSpPr/>
            <p:nvPr>
              <p:custDataLst>
                <p:tags r:id="rId10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425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425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TypeText"/>
            <p:cNvSpPr txBox="1"/>
            <p:nvPr>
              <p:custDataLst>
                <p:tags r:id="rId11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 smtClean="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  <a:endPara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  <p:sp>
          <p:nvSpPr>
            <p:cNvPr id="17" name="TipText"/>
            <p:cNvSpPr txBox="1"/>
            <p:nvPr>
              <p:custDataLst>
                <p:tags r:id="rId12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  <a:endParaRPr lang="zh-CN" altLang="en-US" sz="2000">
                <a:solidFill>
                  <a:srgbClr val="80808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</p:grpSp>
      <p:pic>
        <p:nvPicPr>
          <p:cNvPr id="13" name="图片 12"/>
          <p:cNvPicPr>
            <a:picLocks/>
          </p:cNvPicPr>
          <p:nvPr>
            <p:custDataLst>
              <p:tags r:id="rId8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408743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31166" y="468984"/>
            <a:ext cx="6869226" cy="214312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电阻</a:t>
            </a:r>
            <a:r>
              <a:rPr lang="en-US" altLang="zh-CN" sz="2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上</a:t>
            </a:r>
            <a:r>
              <a:rPr lang="en-US" altLang="zh-CN" sz="2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400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4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非关联参考方向，令</a:t>
            </a:r>
            <a:r>
              <a:rPr lang="en-US" altLang="zh-CN" sz="2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=10V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，消耗功率为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5W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，则电阻</a:t>
            </a:r>
            <a:r>
              <a:rPr lang="en-US" altLang="zh-CN" sz="2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zh-CN" altLang="en-US" sz="24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24150" y="2143124"/>
            <a:ext cx="3000375" cy="64293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kern="100" dirty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sz="2400" kern="100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824150" y="3000374"/>
            <a:ext cx="3000375" cy="64293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000" kern="100" dirty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-20</a:t>
            </a:r>
            <a:r>
              <a:rPr lang="zh-CN" altLang="zh-CN" sz="2000" kern="100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824150" y="3857624"/>
            <a:ext cx="3000375" cy="64293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000" kern="100" dirty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-2</a:t>
            </a:r>
            <a:r>
              <a:rPr lang="zh-CN" altLang="zh-CN" sz="2000" kern="100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824150" y="4714874"/>
            <a:ext cx="3000375" cy="64293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000" kern="100" dirty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kern="100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7" name="椭圆 6"/>
          <p:cNvSpPr>
            <a:spLocks noChangeAspect="1"/>
          </p:cNvSpPr>
          <p:nvPr>
            <p:custDataLst>
              <p:tags r:id="rId2"/>
            </p:custDataLst>
          </p:nvPr>
        </p:nvSpPr>
        <p:spPr>
          <a:xfrm>
            <a:off x="1371522" y="2258853"/>
            <a:ext cx="411480" cy="41148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rgbClr val="FFFFFF"/>
                </a:solidFill>
              </a:rPr>
              <a:t>A</a:t>
            </a:r>
            <a:endParaRPr lang="zh-CN" altLang="en-US" sz="1200">
              <a:solidFill>
                <a:srgbClr val="FFFFFF"/>
              </a:solidFill>
            </a:endParaRPr>
          </a:p>
        </p:txBody>
      </p:sp>
      <p:sp>
        <p:nvSpPr>
          <p:cNvPr id="8" name="椭圆 7"/>
          <p:cNvSpPr>
            <a:spLocks noChangeAspect="1"/>
          </p:cNvSpPr>
          <p:nvPr>
            <p:custDataLst>
              <p:tags r:id="rId3"/>
            </p:custDataLst>
          </p:nvPr>
        </p:nvSpPr>
        <p:spPr>
          <a:xfrm>
            <a:off x="1371522" y="3116103"/>
            <a:ext cx="411480" cy="41148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rgbClr val="FFFFFF"/>
                </a:solidFill>
              </a:rPr>
              <a:t>B</a:t>
            </a:r>
            <a:endParaRPr lang="zh-CN" altLang="en-US" sz="1200">
              <a:solidFill>
                <a:srgbClr val="FFFFFF"/>
              </a:solidFill>
            </a:endParaRPr>
          </a:p>
        </p:txBody>
      </p:sp>
      <p:sp>
        <p:nvSpPr>
          <p:cNvPr id="9" name="椭圆 8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1371522" y="3973353"/>
            <a:ext cx="411480" cy="41148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rgbClr val="FFFFFF"/>
                </a:solidFill>
              </a:rPr>
              <a:t>C</a:t>
            </a:r>
            <a:endParaRPr lang="zh-CN" altLang="en-US" sz="1200">
              <a:solidFill>
                <a:srgbClr val="FFFFFF"/>
              </a:solidFill>
            </a:endParaRPr>
          </a:p>
        </p:txBody>
      </p:sp>
      <p:sp>
        <p:nvSpPr>
          <p:cNvPr id="10" name="椭圆 9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1371522" y="4830603"/>
            <a:ext cx="411480" cy="41148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rgbClr val="FFFFFF"/>
                </a:solidFill>
              </a:rPr>
              <a:t>D</a:t>
            </a:r>
            <a:endParaRPr lang="zh-CN" altLang="en-US" sz="1200">
              <a:solidFill>
                <a:srgbClr val="FFFFFF"/>
              </a:solidFill>
            </a:endParaRPr>
          </a:p>
        </p:txBody>
      </p:sp>
      <p:sp>
        <p:nvSpPr>
          <p:cNvPr id="11" name="圆角矩形 10"/>
          <p:cNvSpPr/>
          <p:nvPr>
            <p:custDataLst>
              <p:tags r:id="rId6"/>
            </p:custDataLst>
          </p:nvPr>
        </p:nvSpPr>
        <p:spPr>
          <a:xfrm>
            <a:off x="6027883" y="5445224"/>
            <a:ext cx="1543050" cy="411480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zh-CN" altLang="en-US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提交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17" name="组合 16"/>
          <p:cNvGrpSpPr/>
          <p:nvPr>
            <p:custDataLst>
              <p:tags r:id="rId7"/>
            </p:custDataLst>
          </p:nvPr>
        </p:nvGrpSpPr>
        <p:grpSpPr>
          <a:xfrm>
            <a:off x="0" y="0"/>
            <a:ext cx="9144000" cy="635000"/>
            <a:chOff x="0" y="0"/>
            <a:chExt cx="9144000" cy="635000"/>
          </a:xfrm>
        </p:grpSpPr>
        <p:sp>
          <p:nvSpPr>
            <p:cNvPr id="13" name="TitleBackground"/>
            <p:cNvSpPr/>
            <p:nvPr>
              <p:custDataLst>
                <p:tags r:id="rId9"/>
              </p:custDataLst>
            </p:nvPr>
          </p:nvSpPr>
          <p:spPr>
            <a:xfrm>
              <a:off x="0" y="0"/>
              <a:ext cx="9144000" cy="635000"/>
            </a:xfrm>
            <a:prstGeom prst="rect">
              <a:avLst/>
            </a:prstGeom>
            <a:solidFill>
              <a:srgbClr val="F6F7F8"/>
            </a:solidFill>
            <a:ln w="425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425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ColorBlock"/>
            <p:cNvSpPr/>
            <p:nvPr>
              <p:custDataLst>
                <p:tags r:id="rId10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425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425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TypeText"/>
            <p:cNvSpPr txBox="1"/>
            <p:nvPr>
              <p:custDataLst>
                <p:tags r:id="rId11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 smtClean="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  <a:endPara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  <p:sp>
          <p:nvSpPr>
            <p:cNvPr id="16" name="TipText"/>
            <p:cNvSpPr txBox="1"/>
            <p:nvPr>
              <p:custDataLst>
                <p:tags r:id="rId12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  <a:endParaRPr lang="zh-CN" altLang="en-US" sz="2000">
                <a:solidFill>
                  <a:srgbClr val="80808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</p:grpSp>
      <p:pic>
        <p:nvPicPr>
          <p:cNvPr id="12" name="图片 11"/>
          <p:cNvPicPr>
            <a:picLocks/>
          </p:cNvPicPr>
          <p:nvPr>
            <p:custDataLst>
              <p:tags r:id="rId8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3015462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BLEMSCORE" val="1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BULLET" val="Wrong"/>
  <p:tag name="RAINPROBLEMTYPE" val="MultipleChoiceMA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MA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BLEMSCORE" val="1.0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MultipleChoice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BLEMSCORE" val="1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MultipleChoic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BLEMSCORE" val="1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BLEMSCORE" val="1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MultipleChoic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BLEMSCORE" val="1.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MultipleChoic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BLEMSCORE" val="1.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MultipleChoic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BLEMSCORE" val="1.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MultipleChoic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MultipleChoic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BLEMSCORE" val="1.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MultipleChoic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BLEMSCORE" val="1.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MultipleChoic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MA"/>
  <p:tag name="PROBLEMSCORE" val="1.0"/>
  <p:tag name="PROBLEMSCORE_HALF" val="0.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MultipleChoiceMA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BULLET" val="Wrong"/>
  <p:tag name="RAINPROBLEMTYPE" val="MultipleChoiceMA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BULLET" val="Correct"/>
  <p:tag name="RAINPROBLEMTYPE" val="MultipleChoiceMA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MA"/>
  <p:tag name="RAINBULLET" val="Correct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视点">
  <a:themeElements>
    <a:clrScheme name="视点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视点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视点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1421</TotalTime>
  <Words>891</Words>
  <Application>Microsoft Office PowerPoint</Application>
  <PresentationFormat>全屏显示(4:3)</PresentationFormat>
  <Paragraphs>181</Paragraphs>
  <Slides>32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8" baseType="lpstr">
      <vt:lpstr> 汉仪良品线简</vt:lpstr>
      <vt:lpstr>Adobe 楷体 Std R</vt:lpstr>
      <vt:lpstr>Microsoft Yahei</vt:lpstr>
      <vt:lpstr>仿宋_GB2312</vt:lpstr>
      <vt:lpstr>宋体</vt:lpstr>
      <vt:lpstr>微软雅黑</vt:lpstr>
      <vt:lpstr>Arial</vt:lpstr>
      <vt:lpstr>Arial</vt:lpstr>
      <vt:lpstr>Calibri</vt:lpstr>
      <vt:lpstr>Cambria Math</vt:lpstr>
      <vt:lpstr>Times New Roman</vt:lpstr>
      <vt:lpstr>Verdana</vt:lpstr>
      <vt:lpstr>Wingdings</vt:lpstr>
      <vt:lpstr>Wingdings 2</vt:lpstr>
      <vt:lpstr>视点</vt:lpstr>
      <vt:lpstr>Equation</vt:lpstr>
      <vt:lpstr>第一章  电路分析的基本概念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雨课件</dc:title>
  <dc:creator>XN</dc:creator>
  <cp:lastModifiedBy>Lenovo</cp:lastModifiedBy>
  <cp:revision>65</cp:revision>
  <dcterms:created xsi:type="dcterms:W3CDTF">2016-02-23T01:31:15Z</dcterms:created>
  <dcterms:modified xsi:type="dcterms:W3CDTF">2018-12-09T12:37:41Z</dcterms:modified>
</cp:coreProperties>
</file>