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5715000" cy="9144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2260" y="-72"/>
      </p:cViewPr>
      <p:guideLst>
        <p:guide orient="horz" pos="2880"/>
        <p:guide pos="180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28625" y="2840569"/>
            <a:ext cx="4857750" cy="1960033"/>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857250" y="5181600"/>
            <a:ext cx="40005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EECA979-D635-441E-80CC-4F75AB9FC2B2}" type="datetimeFigureOut">
              <a:rPr lang="zh-CN" altLang="en-US" smtClean="0"/>
              <a:t>2017/3/6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FBB720-A624-41AE-995C-B6FB5FDED0CD}" type="slidenum">
              <a:rPr lang="zh-CN" altLang="en-US" smtClean="0"/>
              <a:t>‹#›</a:t>
            </a:fld>
            <a:endParaRPr lang="zh-CN" altLang="en-US"/>
          </a:p>
        </p:txBody>
      </p:sp>
    </p:spTree>
    <p:extLst>
      <p:ext uri="{BB962C8B-B14F-4D97-AF65-F5344CB8AC3E}">
        <p14:creationId xmlns:p14="http://schemas.microsoft.com/office/powerpoint/2010/main" val="998698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ECA979-D635-441E-80CC-4F75AB9FC2B2}" type="datetimeFigureOut">
              <a:rPr lang="zh-CN" altLang="en-US" smtClean="0"/>
              <a:t>2017/3/6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FBB720-A624-41AE-995C-B6FB5FDED0CD}" type="slidenum">
              <a:rPr lang="zh-CN" altLang="en-US" smtClean="0"/>
              <a:t>‹#›</a:t>
            </a:fld>
            <a:endParaRPr lang="zh-CN" altLang="en-US"/>
          </a:p>
        </p:txBody>
      </p:sp>
    </p:spTree>
    <p:extLst>
      <p:ext uri="{BB962C8B-B14F-4D97-AF65-F5344CB8AC3E}">
        <p14:creationId xmlns:p14="http://schemas.microsoft.com/office/powerpoint/2010/main" val="3407263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3107531" y="488951"/>
            <a:ext cx="964407" cy="104013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14313" y="488951"/>
            <a:ext cx="2797969" cy="104013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ECA979-D635-441E-80CC-4F75AB9FC2B2}" type="datetimeFigureOut">
              <a:rPr lang="zh-CN" altLang="en-US" smtClean="0"/>
              <a:t>2017/3/6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FBB720-A624-41AE-995C-B6FB5FDED0CD}" type="slidenum">
              <a:rPr lang="zh-CN" altLang="en-US" smtClean="0"/>
              <a:t>‹#›</a:t>
            </a:fld>
            <a:endParaRPr lang="zh-CN" altLang="en-US"/>
          </a:p>
        </p:txBody>
      </p:sp>
    </p:spTree>
    <p:extLst>
      <p:ext uri="{BB962C8B-B14F-4D97-AF65-F5344CB8AC3E}">
        <p14:creationId xmlns:p14="http://schemas.microsoft.com/office/powerpoint/2010/main" val="3215783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ECA979-D635-441E-80CC-4F75AB9FC2B2}" type="datetimeFigureOut">
              <a:rPr lang="zh-CN" altLang="en-US" smtClean="0"/>
              <a:t>2017/3/6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FBB720-A624-41AE-995C-B6FB5FDED0CD}" type="slidenum">
              <a:rPr lang="zh-CN" altLang="en-US" smtClean="0"/>
              <a:t>‹#›</a:t>
            </a:fld>
            <a:endParaRPr lang="zh-CN" altLang="en-US"/>
          </a:p>
        </p:txBody>
      </p:sp>
    </p:spTree>
    <p:extLst>
      <p:ext uri="{BB962C8B-B14F-4D97-AF65-F5344CB8AC3E}">
        <p14:creationId xmlns:p14="http://schemas.microsoft.com/office/powerpoint/2010/main" val="36462066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451446" y="5875867"/>
            <a:ext cx="4857750" cy="181610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1446" y="3875619"/>
            <a:ext cx="485775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EECA979-D635-441E-80CC-4F75AB9FC2B2}" type="datetimeFigureOut">
              <a:rPr lang="zh-CN" altLang="en-US" smtClean="0"/>
              <a:t>2017/3/6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FBB720-A624-41AE-995C-B6FB5FDED0CD}" type="slidenum">
              <a:rPr lang="zh-CN" altLang="en-US" smtClean="0"/>
              <a:t>‹#›</a:t>
            </a:fld>
            <a:endParaRPr lang="zh-CN" altLang="en-US"/>
          </a:p>
        </p:txBody>
      </p:sp>
    </p:spTree>
    <p:extLst>
      <p:ext uri="{BB962C8B-B14F-4D97-AF65-F5344CB8AC3E}">
        <p14:creationId xmlns:p14="http://schemas.microsoft.com/office/powerpoint/2010/main" val="1020892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14313" y="2844801"/>
            <a:ext cx="1881188"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2190750" y="2844801"/>
            <a:ext cx="1881188"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EECA979-D635-441E-80CC-4F75AB9FC2B2}" type="datetimeFigureOut">
              <a:rPr lang="zh-CN" altLang="en-US" smtClean="0"/>
              <a:t>2017/3/6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FBB720-A624-41AE-995C-B6FB5FDED0CD}" type="slidenum">
              <a:rPr lang="zh-CN" altLang="en-US" smtClean="0"/>
              <a:t>‹#›</a:t>
            </a:fld>
            <a:endParaRPr lang="zh-CN" altLang="en-US"/>
          </a:p>
        </p:txBody>
      </p:sp>
    </p:spTree>
    <p:extLst>
      <p:ext uri="{BB962C8B-B14F-4D97-AF65-F5344CB8AC3E}">
        <p14:creationId xmlns:p14="http://schemas.microsoft.com/office/powerpoint/2010/main" val="937737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285750" y="366184"/>
            <a:ext cx="5143500" cy="1524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285750" y="2046817"/>
            <a:ext cx="2525118"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285750" y="2899833"/>
            <a:ext cx="2525118"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2903141" y="2046817"/>
            <a:ext cx="2526109"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2903141" y="2899833"/>
            <a:ext cx="2526109"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EECA979-D635-441E-80CC-4F75AB9FC2B2}" type="datetimeFigureOut">
              <a:rPr lang="zh-CN" altLang="en-US" smtClean="0"/>
              <a:t>2017/3/6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FBB720-A624-41AE-995C-B6FB5FDED0CD}" type="slidenum">
              <a:rPr lang="zh-CN" altLang="en-US" smtClean="0"/>
              <a:t>‹#›</a:t>
            </a:fld>
            <a:endParaRPr lang="zh-CN" altLang="en-US"/>
          </a:p>
        </p:txBody>
      </p:sp>
    </p:spTree>
    <p:extLst>
      <p:ext uri="{BB962C8B-B14F-4D97-AF65-F5344CB8AC3E}">
        <p14:creationId xmlns:p14="http://schemas.microsoft.com/office/powerpoint/2010/main" val="217174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EECA979-D635-441E-80CC-4F75AB9FC2B2}" type="datetimeFigureOut">
              <a:rPr lang="zh-CN" altLang="en-US" smtClean="0"/>
              <a:t>2017/3/6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FBB720-A624-41AE-995C-B6FB5FDED0CD}" type="slidenum">
              <a:rPr lang="zh-CN" altLang="en-US" smtClean="0"/>
              <a:t>‹#›</a:t>
            </a:fld>
            <a:endParaRPr lang="zh-CN" altLang="en-US"/>
          </a:p>
        </p:txBody>
      </p:sp>
    </p:spTree>
    <p:extLst>
      <p:ext uri="{BB962C8B-B14F-4D97-AF65-F5344CB8AC3E}">
        <p14:creationId xmlns:p14="http://schemas.microsoft.com/office/powerpoint/2010/main" val="3339542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ECA979-D635-441E-80CC-4F75AB9FC2B2}" type="datetimeFigureOut">
              <a:rPr lang="zh-CN" altLang="en-US" smtClean="0"/>
              <a:t>2017/3/6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FBB720-A624-41AE-995C-B6FB5FDED0CD}" type="slidenum">
              <a:rPr lang="zh-CN" altLang="en-US" smtClean="0"/>
              <a:t>‹#›</a:t>
            </a:fld>
            <a:endParaRPr lang="zh-CN" altLang="en-US"/>
          </a:p>
        </p:txBody>
      </p:sp>
    </p:spTree>
    <p:extLst>
      <p:ext uri="{BB962C8B-B14F-4D97-AF65-F5344CB8AC3E}">
        <p14:creationId xmlns:p14="http://schemas.microsoft.com/office/powerpoint/2010/main" val="2538475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285750" y="364067"/>
            <a:ext cx="1880196" cy="154940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2234406" y="364068"/>
            <a:ext cx="3194844"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285750" y="1913468"/>
            <a:ext cx="1880196"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ECA979-D635-441E-80CC-4F75AB9FC2B2}" type="datetimeFigureOut">
              <a:rPr lang="zh-CN" altLang="en-US" smtClean="0"/>
              <a:t>2017/3/6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FBB720-A624-41AE-995C-B6FB5FDED0CD}" type="slidenum">
              <a:rPr lang="zh-CN" altLang="en-US" smtClean="0"/>
              <a:t>‹#›</a:t>
            </a:fld>
            <a:endParaRPr lang="zh-CN" altLang="en-US"/>
          </a:p>
        </p:txBody>
      </p:sp>
    </p:spTree>
    <p:extLst>
      <p:ext uri="{BB962C8B-B14F-4D97-AF65-F5344CB8AC3E}">
        <p14:creationId xmlns:p14="http://schemas.microsoft.com/office/powerpoint/2010/main" val="28477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120180" y="6400801"/>
            <a:ext cx="3429000" cy="755651"/>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120180" y="817033"/>
            <a:ext cx="34290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120180" y="7156452"/>
            <a:ext cx="34290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ECA979-D635-441E-80CC-4F75AB9FC2B2}" type="datetimeFigureOut">
              <a:rPr lang="zh-CN" altLang="en-US" smtClean="0"/>
              <a:t>2017/3/6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FBB720-A624-41AE-995C-B6FB5FDED0CD}" type="slidenum">
              <a:rPr lang="zh-CN" altLang="en-US" smtClean="0"/>
              <a:t>‹#›</a:t>
            </a:fld>
            <a:endParaRPr lang="zh-CN" altLang="en-US"/>
          </a:p>
        </p:txBody>
      </p:sp>
    </p:spTree>
    <p:extLst>
      <p:ext uri="{BB962C8B-B14F-4D97-AF65-F5344CB8AC3E}">
        <p14:creationId xmlns:p14="http://schemas.microsoft.com/office/powerpoint/2010/main" val="31462650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285750" y="366184"/>
            <a:ext cx="5143500" cy="1524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285750" y="2133602"/>
            <a:ext cx="5143500" cy="603461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285750" y="8475135"/>
            <a:ext cx="13335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2EECA979-D635-441E-80CC-4F75AB9FC2B2}" type="datetimeFigureOut">
              <a:rPr lang="zh-CN" altLang="en-US" smtClean="0"/>
              <a:t>2017/3/6</a:t>
            </a:fld>
            <a:endParaRPr lang="zh-CN" altLang="en-US"/>
          </a:p>
        </p:txBody>
      </p:sp>
      <p:sp>
        <p:nvSpPr>
          <p:cNvPr id="5" name="页脚占位符 4"/>
          <p:cNvSpPr>
            <a:spLocks noGrp="1"/>
          </p:cNvSpPr>
          <p:nvPr>
            <p:ph type="ftr" sz="quarter" idx="3"/>
          </p:nvPr>
        </p:nvSpPr>
        <p:spPr>
          <a:xfrm>
            <a:off x="1952625" y="8475135"/>
            <a:ext cx="180975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4095750" y="8475135"/>
            <a:ext cx="13335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6AFBB720-A624-41AE-995C-B6FB5FDED0CD}" type="slidenum">
              <a:rPr lang="zh-CN" altLang="en-US" smtClean="0"/>
              <a:t>‹#›</a:t>
            </a:fld>
            <a:endParaRPr lang="zh-CN" altLang="en-US"/>
          </a:p>
        </p:txBody>
      </p:sp>
    </p:spTree>
    <p:extLst>
      <p:ext uri="{BB962C8B-B14F-4D97-AF65-F5344CB8AC3E}">
        <p14:creationId xmlns:p14="http://schemas.microsoft.com/office/powerpoint/2010/main" val="21102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b="1" kern="1200">
          <a:solidFill>
            <a:schemeClr val="tx1"/>
          </a:solidFill>
          <a:latin typeface="Times New Roman" panose="02020603050405020304" pitchFamily="18" charset="0"/>
          <a:ea typeface="楷体" panose="02010609060101010101" pitchFamily="49" charset="-122"/>
          <a:cs typeface="Times New Roman" panose="02020603050405020304" pitchFamily="18" charset="0"/>
        </a:defRPr>
      </a:lvl1pPr>
    </p:titleStyle>
    <p:bodyStyle>
      <a:lvl1pPr marL="342900" indent="-342900" algn="l" defTabSz="914400" rtl="0" eaLnBrk="1" latinLnBrk="0" hangingPunct="1">
        <a:spcBef>
          <a:spcPct val="20000"/>
        </a:spcBef>
        <a:buFont typeface="Arial" panose="020B0604020202020204" pitchFamily="34" charset="0"/>
        <a:buChar char="•"/>
        <a:defRPr sz="3200" b="1" kern="1200">
          <a:solidFill>
            <a:schemeClr val="tx1"/>
          </a:solidFill>
          <a:latin typeface="Times New Roman" panose="02020603050405020304" pitchFamily="18" charset="0"/>
          <a:ea typeface="楷体" panose="02010609060101010101" pitchFamily="49" charset="-122"/>
          <a:cs typeface="Times New Roman" panose="02020603050405020304" pitchFamily="18" charset="0"/>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solidFill>
          <a:latin typeface="Times New Roman" panose="02020603050405020304" pitchFamily="18" charset="0"/>
          <a:ea typeface="楷体" panose="02010609060101010101" pitchFamily="49" charset="-122"/>
          <a:cs typeface="Times New Roman" panose="02020603050405020304" pitchFamily="18" charset="0"/>
        </a:defRPr>
      </a:lvl2pPr>
      <a:lvl3pPr marL="1143000" indent="-228600" algn="l" defTabSz="914400" rtl="0" eaLnBrk="1" latinLnBrk="0" hangingPunct="1">
        <a:spcBef>
          <a:spcPct val="20000"/>
        </a:spcBef>
        <a:buFont typeface="Arial" panose="020B0604020202020204" pitchFamily="34" charset="0"/>
        <a:buChar char="•"/>
        <a:defRPr sz="2400" b="1" kern="1200">
          <a:solidFill>
            <a:schemeClr val="tx1"/>
          </a:solidFill>
          <a:latin typeface="Times New Roman" panose="02020603050405020304" pitchFamily="18" charset="0"/>
          <a:ea typeface="楷体" panose="02010609060101010101" pitchFamily="49" charset="-122"/>
          <a:cs typeface="Times New Roman" panose="02020603050405020304" pitchFamily="18" charset="0"/>
        </a:defRPr>
      </a:lvl3pPr>
      <a:lvl4pPr marL="1600200" indent="-228600" algn="l" defTabSz="914400" rtl="0" eaLnBrk="1" latinLnBrk="0" hangingPunct="1">
        <a:spcBef>
          <a:spcPct val="20000"/>
        </a:spcBef>
        <a:buFont typeface="Arial" panose="020B0604020202020204" pitchFamily="34" charset="0"/>
        <a:buChar char="–"/>
        <a:defRPr sz="2000" b="1" kern="1200">
          <a:solidFill>
            <a:schemeClr val="tx1"/>
          </a:solidFill>
          <a:latin typeface="Times New Roman" panose="02020603050405020304" pitchFamily="18" charset="0"/>
          <a:ea typeface="楷体" panose="02010609060101010101" pitchFamily="49" charset="-122"/>
          <a:cs typeface="Times New Roman" panose="02020603050405020304" pitchFamily="18" charset="0"/>
        </a:defRPr>
      </a:lvl4pPr>
      <a:lvl5pPr marL="2057400" indent="-228600" algn="l" defTabSz="914400" rtl="0" eaLnBrk="1" latinLnBrk="0" hangingPunct="1">
        <a:spcBef>
          <a:spcPct val="20000"/>
        </a:spcBef>
        <a:buFont typeface="Arial" panose="020B0604020202020204" pitchFamily="34" charset="0"/>
        <a:buChar char="»"/>
        <a:defRPr sz="2000" b="1" kern="1200">
          <a:solidFill>
            <a:schemeClr val="tx1"/>
          </a:solidFill>
          <a:latin typeface="Times New Roman" panose="02020603050405020304" pitchFamily="18" charset="0"/>
          <a:ea typeface="楷体" panose="02010609060101010101" pitchFamily="49" charset="-122"/>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png"/><Relationship Id="rId4" Type="http://schemas.openxmlformats.org/officeDocument/2006/relationships/image" Target="../media/image3.wmf"/></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L4~L5</a:t>
            </a:r>
            <a:endParaRPr lang="zh-CN" altLang="en-US" dirty="0"/>
          </a:p>
        </p:txBody>
      </p:sp>
      <p:sp>
        <p:nvSpPr>
          <p:cNvPr id="3" name="副标题 2"/>
          <p:cNvSpPr>
            <a:spLocks noGrp="1"/>
          </p:cNvSpPr>
          <p:nvPr>
            <p:ph type="subTitle" idx="1"/>
          </p:nvPr>
        </p:nvSpPr>
        <p:spPr/>
        <p:txBody>
          <a:bodyPr/>
          <a:lstStyle/>
          <a:p>
            <a:r>
              <a:rPr lang="zh-CN" altLang="en-US" dirty="0" smtClean="0"/>
              <a:t>于歆杰</a:t>
            </a:r>
            <a:endParaRPr lang="en-US" altLang="zh-CN" dirty="0" smtClean="0"/>
          </a:p>
          <a:p>
            <a:r>
              <a:rPr lang="en-US" altLang="zh-CN" dirty="0" smtClean="0"/>
              <a:t>20170306</a:t>
            </a:r>
            <a:endParaRPr lang="zh-CN" altLang="en-US" dirty="0"/>
          </a:p>
        </p:txBody>
      </p:sp>
    </p:spTree>
    <p:extLst>
      <p:ext uri="{BB962C8B-B14F-4D97-AF65-F5344CB8AC3E}">
        <p14:creationId xmlns:p14="http://schemas.microsoft.com/office/powerpoint/2010/main" val="836644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内容提要</a:t>
            </a:r>
            <a:endParaRPr lang="zh-CN" altLang="en-US" dirty="0"/>
          </a:p>
        </p:txBody>
      </p:sp>
      <p:sp>
        <p:nvSpPr>
          <p:cNvPr id="3" name="内容占位符 2"/>
          <p:cNvSpPr>
            <a:spLocks noGrp="1"/>
          </p:cNvSpPr>
          <p:nvPr>
            <p:ph idx="1"/>
          </p:nvPr>
        </p:nvSpPr>
        <p:spPr>
          <a:xfrm>
            <a:off x="285750" y="2133602"/>
            <a:ext cx="5143500" cy="6470846"/>
          </a:xfrm>
        </p:spPr>
        <p:txBody>
          <a:bodyPr>
            <a:normAutofit lnSpcReduction="10000"/>
          </a:bodyPr>
          <a:lstStyle/>
          <a:p>
            <a:r>
              <a:rPr lang="zh-CN" altLang="en-US" dirty="0" smtClean="0"/>
              <a:t>关于运放的仿真</a:t>
            </a:r>
            <a:r>
              <a:rPr lang="en-US" altLang="zh-CN" dirty="0" smtClean="0"/>
              <a:t>S3</a:t>
            </a:r>
          </a:p>
          <a:p>
            <a:pPr lvl="1"/>
            <a:r>
              <a:rPr lang="zh-CN" altLang="en-US" dirty="0" smtClean="0"/>
              <a:t>你不妨用</a:t>
            </a:r>
            <a:r>
              <a:rPr lang="en-US" altLang="zh-CN" dirty="0" smtClean="0"/>
              <a:t>Multisim</a:t>
            </a:r>
            <a:r>
              <a:rPr lang="zh-CN" altLang="en-US" dirty="0" smtClean="0"/>
              <a:t>仿真并一下反相比例放大器和同相比例放大器的输入电阻</a:t>
            </a:r>
            <a:r>
              <a:rPr lang="en-US" altLang="zh-CN" dirty="0" smtClean="0"/>
              <a:t>(</a:t>
            </a:r>
            <a:r>
              <a:rPr lang="zh-CN" altLang="en-US" dirty="0" smtClean="0"/>
              <a:t>本周作业一个题要求分析</a:t>
            </a:r>
            <a:r>
              <a:rPr lang="en-US" altLang="zh-CN" dirty="0" smtClean="0"/>
              <a:t>)</a:t>
            </a:r>
          </a:p>
          <a:p>
            <a:pPr lvl="1"/>
            <a:r>
              <a:rPr lang="zh-CN" altLang="en-US" dirty="0" smtClean="0"/>
              <a:t>如果能考虑一下课堂那个不实用的同相比例放大器的输入电阻就更好了</a:t>
            </a:r>
            <a:endParaRPr lang="en-US" altLang="zh-CN" dirty="0" smtClean="0"/>
          </a:p>
          <a:p>
            <a:r>
              <a:rPr lang="zh-CN" altLang="en-US" dirty="0" smtClean="0"/>
              <a:t>关于正反馈运放无法正常工作的视频</a:t>
            </a:r>
            <a:r>
              <a:rPr lang="en-US" altLang="zh-CN" dirty="0" smtClean="0"/>
              <a:t>L19-3</a:t>
            </a:r>
          </a:p>
          <a:p>
            <a:r>
              <a:rPr lang="zh-CN" altLang="en-US" dirty="0" smtClean="0"/>
              <a:t>关于下节课的预习：</a:t>
            </a:r>
            <a:r>
              <a:rPr lang="en-US" altLang="zh-CN" dirty="0" smtClean="0"/>
              <a:t>L27</a:t>
            </a:r>
          </a:p>
          <a:p>
            <a:r>
              <a:rPr lang="zh-CN" altLang="en-US" dirty="0" smtClean="0"/>
              <a:t>本周作业</a:t>
            </a:r>
            <a:endParaRPr lang="en-US" altLang="zh-CN" dirty="0" smtClean="0"/>
          </a:p>
          <a:p>
            <a:r>
              <a:rPr lang="zh-CN" altLang="en-US" dirty="0" smtClean="0"/>
              <a:t>第</a:t>
            </a:r>
            <a:r>
              <a:rPr lang="en-US" altLang="zh-CN" dirty="0" smtClean="0"/>
              <a:t>1</a:t>
            </a:r>
            <a:r>
              <a:rPr lang="zh-CN" altLang="en-US" dirty="0" smtClean="0"/>
              <a:t>次仿真作业</a:t>
            </a:r>
            <a:endParaRPr lang="en-US" altLang="zh-CN" dirty="0" smtClean="0"/>
          </a:p>
          <a:p>
            <a:endParaRPr lang="en-US" altLang="zh-CN" dirty="0" smtClean="0"/>
          </a:p>
          <a:p>
            <a:endParaRPr lang="zh-CN" altLang="en-US" dirty="0"/>
          </a:p>
        </p:txBody>
      </p:sp>
    </p:spTree>
    <p:extLst>
      <p:ext uri="{BB962C8B-B14F-4D97-AF65-F5344CB8AC3E}">
        <p14:creationId xmlns:p14="http://schemas.microsoft.com/office/powerpoint/2010/main" val="40166479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S3</a:t>
            </a:r>
            <a:endParaRPr lang="zh-CN" altLang="en-US" dirty="0"/>
          </a:p>
        </p:txBody>
      </p:sp>
      <p:sp>
        <p:nvSpPr>
          <p:cNvPr id="3" name="矩形 2"/>
          <p:cNvSpPr>
            <a:spLocks noChangeAspect="1"/>
          </p:cNvSpPr>
          <p:nvPr>
            <p:custDataLst>
              <p:tags r:id="rId1"/>
            </p:custDataLst>
          </p:nvPr>
        </p:nvSpPr>
        <p:spPr>
          <a:xfrm>
            <a:off x="816429" y="3114092"/>
            <a:ext cx="4082142" cy="2915816"/>
          </a:xfrm>
          <a:prstGeom prst="rect">
            <a:avLst/>
          </a:prstGeom>
          <a:solidFill>
            <a:srgbClr val="000000">
              <a:alpha val="70000"/>
            </a:srgbClr>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355600" rIns="355600" rtlCol="0" anchor="ctr"/>
          <a:lstStyle/>
          <a:p>
            <a:pPr algn="just"/>
            <a:r>
              <a:rPr lang="en-US" altLang="zh-CN" smtClean="0">
                <a:solidFill>
                  <a:srgbClr val="FFFFFF"/>
                </a:solidFill>
              </a:rPr>
              <a:t>【</a:t>
            </a:r>
            <a:r>
              <a:rPr lang="zh-CN" altLang="en-US" smtClean="0">
                <a:solidFill>
                  <a:srgbClr val="FFFFFF"/>
                </a:solidFill>
              </a:rPr>
              <a:t>慕课视频</a:t>
            </a:r>
            <a:r>
              <a:rPr lang="en-US" altLang="zh-CN" smtClean="0">
                <a:solidFill>
                  <a:srgbClr val="FFFFFF"/>
                </a:solidFill>
              </a:rPr>
              <a:t>】</a:t>
            </a:r>
            <a:r>
              <a:rPr lang="zh-CN" altLang="en-US" smtClean="0">
                <a:solidFill>
                  <a:srgbClr val="FFFFFF"/>
                </a:solidFill>
              </a:rPr>
              <a:t>仿真</a:t>
            </a:r>
            <a:r>
              <a:rPr lang="en-US" altLang="zh-CN" smtClean="0">
                <a:solidFill>
                  <a:srgbClr val="FFFFFF"/>
                </a:solidFill>
              </a:rPr>
              <a:t>3(simulation3)</a:t>
            </a:r>
          </a:p>
          <a:p>
            <a:pPr algn="just"/>
            <a:endParaRPr lang="en-US" altLang="zh-CN" smtClean="0">
              <a:solidFill>
                <a:srgbClr val="FFFFFF"/>
              </a:solidFill>
            </a:endParaRPr>
          </a:p>
          <a:p>
            <a:pPr algn="just"/>
            <a:r>
              <a:rPr lang="zh-CN" altLang="en-US" sz="1200" smtClean="0">
                <a:solidFill>
                  <a:srgbClr val="FFFFFF"/>
                </a:solidFill>
              </a:rPr>
              <a:t>（这个方框是慕课视频的占位标识，在</a:t>
            </a:r>
            <a:r>
              <a:rPr lang="en-US" altLang="zh-CN" sz="1200" smtClean="0">
                <a:solidFill>
                  <a:srgbClr val="FFFFFF"/>
                </a:solidFill>
              </a:rPr>
              <a:t>HTML5</a:t>
            </a:r>
            <a:r>
              <a:rPr lang="zh-CN" altLang="en-US" sz="1200" smtClean="0">
                <a:solidFill>
                  <a:srgbClr val="FFFFFF"/>
                </a:solidFill>
              </a:rPr>
              <a:t>课件生成过程中会被替换成为视频播放器。你可以调整它的大小，页面上播放器的大小也会相应变化。）</a:t>
            </a:r>
            <a:endParaRPr lang="zh-CN" altLang="en-US" sz="1200">
              <a:solidFill>
                <a:srgbClr val="FFFFFF"/>
              </a:solidFill>
            </a:endParaRPr>
          </a:p>
        </p:txBody>
      </p:sp>
    </p:spTree>
    <p:extLst>
      <p:ext uri="{BB962C8B-B14F-4D97-AF65-F5344CB8AC3E}">
        <p14:creationId xmlns:p14="http://schemas.microsoft.com/office/powerpoint/2010/main" val="14112936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L19-3</a:t>
            </a:r>
            <a:endParaRPr lang="zh-CN" altLang="en-US" dirty="0"/>
          </a:p>
        </p:txBody>
      </p:sp>
      <p:sp>
        <p:nvSpPr>
          <p:cNvPr id="3" name="矩形 2"/>
          <p:cNvSpPr>
            <a:spLocks noChangeAspect="1"/>
          </p:cNvSpPr>
          <p:nvPr>
            <p:custDataLst>
              <p:tags r:id="rId1"/>
            </p:custDataLst>
          </p:nvPr>
        </p:nvSpPr>
        <p:spPr>
          <a:xfrm>
            <a:off x="816429" y="3114092"/>
            <a:ext cx="4082142" cy="2915816"/>
          </a:xfrm>
          <a:prstGeom prst="rect">
            <a:avLst/>
          </a:prstGeom>
          <a:solidFill>
            <a:srgbClr val="000000">
              <a:alpha val="70000"/>
            </a:srgbClr>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355600" rIns="355600" rtlCol="0" anchor="ctr"/>
          <a:lstStyle/>
          <a:p>
            <a:pPr algn="just"/>
            <a:r>
              <a:rPr lang="en-US" altLang="zh-CN" smtClean="0">
                <a:solidFill>
                  <a:srgbClr val="FFFFFF"/>
                </a:solidFill>
              </a:rPr>
              <a:t>【</a:t>
            </a:r>
            <a:r>
              <a:rPr lang="zh-CN" altLang="en-US" smtClean="0">
                <a:solidFill>
                  <a:srgbClr val="FFFFFF"/>
                </a:solidFill>
              </a:rPr>
              <a:t>慕课视频</a:t>
            </a:r>
            <a:r>
              <a:rPr lang="en-US" altLang="zh-CN" smtClean="0">
                <a:solidFill>
                  <a:srgbClr val="FFFFFF"/>
                </a:solidFill>
              </a:rPr>
              <a:t>】</a:t>
            </a:r>
            <a:r>
              <a:rPr lang="zh-CN" altLang="en-US" smtClean="0">
                <a:solidFill>
                  <a:srgbClr val="FFFFFF"/>
                </a:solidFill>
              </a:rPr>
              <a:t>运算放大器模型</a:t>
            </a:r>
            <a:r>
              <a:rPr lang="en-US" altLang="zh-CN" smtClean="0">
                <a:solidFill>
                  <a:srgbClr val="FFFFFF"/>
                </a:solidFill>
              </a:rPr>
              <a:t>(3)</a:t>
            </a:r>
          </a:p>
          <a:p>
            <a:pPr algn="just"/>
            <a:endParaRPr lang="en-US" altLang="zh-CN" smtClean="0">
              <a:solidFill>
                <a:srgbClr val="FFFFFF"/>
              </a:solidFill>
            </a:endParaRPr>
          </a:p>
          <a:p>
            <a:pPr algn="just"/>
            <a:r>
              <a:rPr lang="zh-CN" altLang="en-US" sz="1200" smtClean="0">
                <a:solidFill>
                  <a:srgbClr val="FFFFFF"/>
                </a:solidFill>
              </a:rPr>
              <a:t>（这个方框是慕课视频的占位标识，在</a:t>
            </a:r>
            <a:r>
              <a:rPr lang="en-US" altLang="zh-CN" sz="1200" smtClean="0">
                <a:solidFill>
                  <a:srgbClr val="FFFFFF"/>
                </a:solidFill>
              </a:rPr>
              <a:t>HTML5</a:t>
            </a:r>
            <a:r>
              <a:rPr lang="zh-CN" altLang="en-US" sz="1200" smtClean="0">
                <a:solidFill>
                  <a:srgbClr val="FFFFFF"/>
                </a:solidFill>
              </a:rPr>
              <a:t>课件生成过程中会被替换成为视频播放器。你可以调整它的大小，页面上播放器的大小也会相应变化。）</a:t>
            </a:r>
            <a:endParaRPr lang="zh-CN" altLang="en-US" sz="1200">
              <a:solidFill>
                <a:srgbClr val="FFFFFF"/>
              </a:solidFill>
            </a:endParaRPr>
          </a:p>
        </p:txBody>
      </p:sp>
    </p:spTree>
    <p:extLst>
      <p:ext uri="{BB962C8B-B14F-4D97-AF65-F5344CB8AC3E}">
        <p14:creationId xmlns:p14="http://schemas.microsoft.com/office/powerpoint/2010/main" val="21141508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L27</a:t>
            </a:r>
            <a:endParaRPr lang="zh-CN" altLang="en-US" dirty="0"/>
          </a:p>
        </p:txBody>
      </p:sp>
      <p:sp>
        <p:nvSpPr>
          <p:cNvPr id="3" name="矩形 2"/>
          <p:cNvSpPr>
            <a:spLocks noChangeAspect="1"/>
          </p:cNvSpPr>
          <p:nvPr>
            <p:custDataLst>
              <p:tags r:id="rId1"/>
            </p:custDataLst>
          </p:nvPr>
        </p:nvSpPr>
        <p:spPr>
          <a:xfrm>
            <a:off x="816429" y="3114092"/>
            <a:ext cx="4082142" cy="2915816"/>
          </a:xfrm>
          <a:prstGeom prst="rect">
            <a:avLst/>
          </a:prstGeom>
          <a:solidFill>
            <a:srgbClr val="000000">
              <a:alpha val="70000"/>
            </a:srgbClr>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355600" rIns="355600" rtlCol="0" anchor="ctr"/>
          <a:lstStyle/>
          <a:p>
            <a:pPr algn="just"/>
            <a:r>
              <a:rPr lang="en-US" altLang="zh-CN" smtClean="0">
                <a:solidFill>
                  <a:srgbClr val="FFFFFF"/>
                </a:solidFill>
              </a:rPr>
              <a:t>【</a:t>
            </a:r>
            <a:r>
              <a:rPr lang="zh-CN" altLang="en-US" smtClean="0">
                <a:solidFill>
                  <a:srgbClr val="FFFFFF"/>
                </a:solidFill>
              </a:rPr>
              <a:t>慕课视频</a:t>
            </a:r>
            <a:r>
              <a:rPr lang="en-US" altLang="zh-CN" smtClean="0">
                <a:solidFill>
                  <a:srgbClr val="FFFFFF"/>
                </a:solidFill>
              </a:rPr>
              <a:t>】</a:t>
            </a:r>
            <a:r>
              <a:rPr lang="zh-CN" altLang="en-US" smtClean="0">
                <a:solidFill>
                  <a:srgbClr val="FFFFFF"/>
                </a:solidFill>
              </a:rPr>
              <a:t>二端口网络</a:t>
            </a:r>
          </a:p>
          <a:p>
            <a:pPr algn="just"/>
            <a:endParaRPr lang="zh-CN" altLang="en-US" smtClean="0">
              <a:solidFill>
                <a:srgbClr val="FFFFFF"/>
              </a:solidFill>
            </a:endParaRPr>
          </a:p>
          <a:p>
            <a:pPr algn="just"/>
            <a:r>
              <a:rPr lang="zh-CN" altLang="en-US" sz="1200" smtClean="0">
                <a:solidFill>
                  <a:srgbClr val="FFFFFF"/>
                </a:solidFill>
              </a:rPr>
              <a:t>（这个方框是慕课视频的占位标识，在</a:t>
            </a:r>
            <a:r>
              <a:rPr lang="en-US" altLang="zh-CN" sz="1200" smtClean="0">
                <a:solidFill>
                  <a:srgbClr val="FFFFFF"/>
                </a:solidFill>
              </a:rPr>
              <a:t>HTML5</a:t>
            </a:r>
            <a:r>
              <a:rPr lang="zh-CN" altLang="en-US" sz="1200" smtClean="0">
                <a:solidFill>
                  <a:srgbClr val="FFFFFF"/>
                </a:solidFill>
              </a:rPr>
              <a:t>课件生成过程中会被替换成为视频播放器。你可以调整它的大小，页面上播放器的大小也会相应变化。）</a:t>
            </a:r>
            <a:endParaRPr lang="zh-CN" altLang="en-US" sz="1200">
              <a:solidFill>
                <a:srgbClr val="FFFFFF"/>
              </a:solidFill>
            </a:endParaRPr>
          </a:p>
        </p:txBody>
      </p:sp>
    </p:spTree>
    <p:extLst>
      <p:ext uri="{BB962C8B-B14F-4D97-AF65-F5344CB8AC3E}">
        <p14:creationId xmlns:p14="http://schemas.microsoft.com/office/powerpoint/2010/main" val="10276071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65212" y="179512"/>
            <a:ext cx="5143500" cy="605416"/>
          </a:xfrm>
        </p:spPr>
        <p:txBody>
          <a:bodyPr>
            <a:normAutofit fontScale="90000"/>
          </a:bodyPr>
          <a:lstStyle/>
          <a:p>
            <a:r>
              <a:rPr lang="zh-CN" altLang="en-US" dirty="0" smtClean="0"/>
              <a:t>第</a:t>
            </a:r>
            <a:r>
              <a:rPr lang="en-US" altLang="zh-CN" dirty="0" smtClean="0"/>
              <a:t>3</a:t>
            </a:r>
            <a:r>
              <a:rPr lang="zh-CN" altLang="en-US" dirty="0" smtClean="0"/>
              <a:t>周作业</a:t>
            </a:r>
            <a:endParaRPr lang="zh-CN" altLang="en-US" dirty="0"/>
          </a:p>
        </p:txBody>
      </p:sp>
      <p:sp>
        <p:nvSpPr>
          <p:cNvPr id="4" name="内容占位符 3"/>
          <p:cNvSpPr>
            <a:spLocks noGrp="1"/>
          </p:cNvSpPr>
          <p:nvPr>
            <p:ph idx="1"/>
          </p:nvPr>
        </p:nvSpPr>
        <p:spPr>
          <a:xfrm>
            <a:off x="285750" y="1043608"/>
            <a:ext cx="5143500" cy="7560840"/>
          </a:xfrm>
        </p:spPr>
        <p:txBody>
          <a:bodyPr>
            <a:normAutofit fontScale="92500" lnSpcReduction="20000"/>
          </a:bodyPr>
          <a:lstStyle/>
          <a:p>
            <a:pPr marL="0" indent="0">
              <a:buNone/>
            </a:pPr>
            <a:r>
              <a:rPr lang="en-US" altLang="zh-CN" dirty="0"/>
              <a:t>(1) </a:t>
            </a:r>
            <a:r>
              <a:rPr lang="zh-CN" altLang="zh-CN" dirty="0"/>
              <a:t>习题集</a:t>
            </a:r>
            <a:r>
              <a:rPr lang="en-US" altLang="zh-CN" dirty="0"/>
              <a:t>3</a:t>
            </a:r>
            <a:r>
              <a:rPr lang="zh-CN" altLang="zh-CN" dirty="0"/>
              <a:t>－</a:t>
            </a:r>
            <a:r>
              <a:rPr lang="en-US" altLang="zh-CN" dirty="0"/>
              <a:t>40</a:t>
            </a:r>
            <a:endParaRPr lang="zh-CN" altLang="zh-CN" dirty="0"/>
          </a:p>
          <a:p>
            <a:pPr marL="0" indent="0">
              <a:buNone/>
            </a:pPr>
            <a:r>
              <a:rPr lang="en-US" altLang="zh-CN" dirty="0"/>
              <a:t>(2) </a:t>
            </a:r>
            <a:r>
              <a:rPr lang="zh-CN" altLang="zh-CN" dirty="0"/>
              <a:t>习题集</a:t>
            </a:r>
            <a:r>
              <a:rPr lang="en-US" altLang="zh-CN" dirty="0"/>
              <a:t>3</a:t>
            </a:r>
            <a:r>
              <a:rPr lang="zh-CN" altLang="zh-CN" dirty="0"/>
              <a:t>－</a:t>
            </a:r>
            <a:r>
              <a:rPr lang="en-US" altLang="zh-CN" dirty="0"/>
              <a:t>45</a:t>
            </a:r>
            <a:r>
              <a:rPr lang="zh-CN" altLang="zh-CN" dirty="0"/>
              <a:t>（注意题目给出的单位是</a:t>
            </a:r>
            <a:r>
              <a:rPr lang="en-US" altLang="zh-CN" dirty="0"/>
              <a:t>S</a:t>
            </a:r>
            <a:r>
              <a:rPr lang="zh-CN" altLang="zh-CN" dirty="0"/>
              <a:t>）</a:t>
            </a:r>
          </a:p>
          <a:p>
            <a:pPr marL="0" indent="0">
              <a:buNone/>
            </a:pPr>
            <a:r>
              <a:rPr lang="en-US" altLang="zh-CN" dirty="0"/>
              <a:t>(3) </a:t>
            </a:r>
            <a:r>
              <a:rPr lang="zh-CN" altLang="zh-CN" dirty="0"/>
              <a:t>习题集</a:t>
            </a:r>
            <a:r>
              <a:rPr lang="en-US" altLang="zh-CN" dirty="0"/>
              <a:t>3</a:t>
            </a:r>
            <a:r>
              <a:rPr lang="zh-CN" altLang="zh-CN" dirty="0"/>
              <a:t>－</a:t>
            </a:r>
            <a:r>
              <a:rPr lang="en-US" altLang="zh-CN" dirty="0"/>
              <a:t>46</a:t>
            </a:r>
            <a:endParaRPr lang="zh-CN" altLang="zh-CN" dirty="0"/>
          </a:p>
          <a:p>
            <a:pPr marL="0" indent="0">
              <a:buNone/>
            </a:pPr>
            <a:r>
              <a:rPr lang="en-US" altLang="zh-CN" dirty="0"/>
              <a:t>(4) </a:t>
            </a:r>
            <a:r>
              <a:rPr lang="zh-CN" altLang="zh-CN" dirty="0"/>
              <a:t>求同相比例</a:t>
            </a:r>
            <a:r>
              <a:rPr lang="zh-CN" altLang="zh-CN" dirty="0" smtClean="0"/>
              <a:t>放大器</a:t>
            </a:r>
            <a:r>
              <a:rPr lang="zh-CN" altLang="en-US" dirty="0" smtClean="0"/>
              <a:t>电路</a:t>
            </a:r>
            <a:r>
              <a:rPr lang="zh-CN" altLang="zh-CN" dirty="0" smtClean="0"/>
              <a:t>和</a:t>
            </a:r>
            <a:r>
              <a:rPr lang="zh-CN" altLang="zh-CN" dirty="0"/>
              <a:t>反相比例</a:t>
            </a:r>
            <a:r>
              <a:rPr lang="zh-CN" altLang="zh-CN" dirty="0" smtClean="0"/>
              <a:t>放大器</a:t>
            </a:r>
            <a:r>
              <a:rPr lang="zh-CN" altLang="en-US" dirty="0" smtClean="0"/>
              <a:t>电路</a:t>
            </a:r>
            <a:r>
              <a:rPr lang="zh-CN" altLang="zh-CN" dirty="0" smtClean="0"/>
              <a:t>的</a:t>
            </a:r>
            <a:r>
              <a:rPr lang="zh-CN" altLang="zh-CN" dirty="0"/>
              <a:t>输入电阻和输出电阻。运算放大器的</a:t>
            </a:r>
            <a:r>
              <a:rPr lang="en-US" altLang="zh-CN" i="1" dirty="0" err="1"/>
              <a:t>R</a:t>
            </a:r>
            <a:r>
              <a:rPr lang="en-US" altLang="zh-CN" baseline="-25000" dirty="0" err="1"/>
              <a:t>i</a:t>
            </a:r>
            <a:r>
              <a:rPr lang="en-US" altLang="zh-CN" dirty="0"/>
              <a:t>=∞</a:t>
            </a:r>
            <a:r>
              <a:rPr lang="zh-CN" altLang="zh-CN" dirty="0"/>
              <a:t>，</a:t>
            </a:r>
            <a:r>
              <a:rPr lang="en-US" altLang="zh-CN" i="1" dirty="0"/>
              <a:t>R</a:t>
            </a:r>
            <a:r>
              <a:rPr lang="en-US" altLang="zh-CN" baseline="-25000" dirty="0"/>
              <a:t>o</a:t>
            </a:r>
            <a:r>
              <a:rPr lang="en-US" altLang="zh-CN" dirty="0"/>
              <a:t>=0</a:t>
            </a:r>
            <a:r>
              <a:rPr lang="zh-CN" altLang="zh-CN" dirty="0"/>
              <a:t>，开环电压增益为</a:t>
            </a:r>
            <a:r>
              <a:rPr lang="en-US" altLang="zh-CN" i="1" dirty="0"/>
              <a:t>A</a:t>
            </a:r>
            <a:r>
              <a:rPr lang="zh-CN" altLang="zh-CN" dirty="0"/>
              <a:t>，两个电路的输出端均空载（即未接负载电阻</a:t>
            </a:r>
            <a:r>
              <a:rPr lang="en-US" altLang="zh-CN" i="1" dirty="0"/>
              <a:t>R</a:t>
            </a:r>
            <a:r>
              <a:rPr lang="en-US" altLang="zh-CN" baseline="-25000" dirty="0"/>
              <a:t>L</a:t>
            </a:r>
            <a:r>
              <a:rPr lang="zh-CN" altLang="zh-CN" dirty="0"/>
              <a:t>，或</a:t>
            </a:r>
            <a:r>
              <a:rPr lang="en-US" altLang="zh-CN" i="1" dirty="0"/>
              <a:t>R</a:t>
            </a:r>
            <a:r>
              <a:rPr lang="en-US" altLang="zh-CN" baseline="-25000" dirty="0"/>
              <a:t>L</a:t>
            </a:r>
            <a:r>
              <a:rPr lang="en-US" altLang="zh-CN" dirty="0"/>
              <a:t>= </a:t>
            </a:r>
            <a:r>
              <a:rPr lang="en-US" altLang="zh-CN" dirty="0" smtClean="0">
                <a:latin typeface="Times New Roman"/>
                <a:cs typeface="Times New Roman"/>
              </a:rPr>
              <a:t>∞</a:t>
            </a:r>
            <a:r>
              <a:rPr lang="zh-CN" altLang="zh-CN" dirty="0" smtClean="0"/>
              <a:t>）</a:t>
            </a:r>
            <a:r>
              <a:rPr lang="zh-CN" altLang="zh-CN" dirty="0"/>
              <a:t>。利用分析出的两个结果讨论这两种电压信号处理电路的优劣</a:t>
            </a:r>
            <a:r>
              <a:rPr lang="zh-CN" altLang="zh-CN" dirty="0" smtClean="0"/>
              <a:t>。</a:t>
            </a:r>
            <a:endParaRPr lang="en-US" altLang="zh-CN" dirty="0" smtClean="0"/>
          </a:p>
          <a:p>
            <a:pPr marL="0" indent="0">
              <a:buNone/>
            </a:pPr>
            <a:r>
              <a:rPr lang="zh-CN" altLang="en-US" dirty="0" smtClean="0"/>
              <a:t>（注：求的是</a:t>
            </a:r>
            <a:r>
              <a:rPr lang="zh-CN" altLang="en-US" dirty="0"/>
              <a:t>这</a:t>
            </a:r>
            <a:r>
              <a:rPr lang="zh-CN" altLang="en-US" dirty="0" smtClean="0"/>
              <a:t>两个有功能的电路的输入</a:t>
            </a:r>
            <a:r>
              <a:rPr lang="en-US" altLang="zh-CN" dirty="0" smtClean="0"/>
              <a:t>/</a:t>
            </a:r>
            <a:r>
              <a:rPr lang="zh-CN" altLang="en-US" dirty="0" smtClean="0"/>
              <a:t>输出电阻，而不是运放的输入</a:t>
            </a:r>
            <a:r>
              <a:rPr lang="en-US" altLang="zh-CN" dirty="0" smtClean="0"/>
              <a:t>/</a:t>
            </a:r>
            <a:r>
              <a:rPr lang="zh-CN" altLang="en-US" dirty="0" smtClean="0"/>
              <a:t>输出电阻）</a:t>
            </a:r>
            <a:endParaRPr lang="en-US" altLang="zh-CN" dirty="0" smtClean="0"/>
          </a:p>
          <a:p>
            <a:pPr marL="0" indent="0">
              <a:buNone/>
            </a:pPr>
            <a:endParaRPr lang="en-US" altLang="zh-CN" dirty="0"/>
          </a:p>
          <a:p>
            <a:pPr marL="0" indent="0">
              <a:buNone/>
            </a:pPr>
            <a:r>
              <a:rPr lang="zh-CN" altLang="en-US" dirty="0" smtClean="0"/>
              <a:t>下页还有</a:t>
            </a:r>
            <a:endParaRPr lang="zh-CN" altLang="zh-CN" dirty="0"/>
          </a:p>
          <a:p>
            <a:endParaRPr lang="zh-CN" altLang="en-US" dirty="0"/>
          </a:p>
        </p:txBody>
      </p:sp>
    </p:spTree>
    <p:extLst>
      <p:ext uri="{BB962C8B-B14F-4D97-AF65-F5344CB8AC3E}">
        <p14:creationId xmlns:p14="http://schemas.microsoft.com/office/powerpoint/2010/main" val="42488586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50" y="395536"/>
            <a:ext cx="5143500" cy="7772683"/>
          </a:xfrm>
        </p:spPr>
        <p:txBody>
          <a:bodyPr>
            <a:normAutofit/>
          </a:bodyPr>
          <a:lstStyle/>
          <a:p>
            <a:pPr marL="0" indent="0">
              <a:buNone/>
            </a:pPr>
            <a:r>
              <a:rPr lang="en-US" altLang="zh-CN" sz="2400" dirty="0"/>
              <a:t>(5) </a:t>
            </a:r>
            <a:r>
              <a:rPr lang="zh-CN" altLang="zh-CN" sz="2400" dirty="0"/>
              <a:t>求题图所示各网络的</a:t>
            </a:r>
            <a:r>
              <a:rPr lang="en-US" altLang="zh-CN" sz="2400" i="1" dirty="0"/>
              <a:t>G</a:t>
            </a:r>
            <a:r>
              <a:rPr lang="zh-CN" altLang="zh-CN" sz="2400" dirty="0"/>
              <a:t>参数和</a:t>
            </a:r>
            <a:r>
              <a:rPr lang="en-US" altLang="zh-CN" sz="2400" i="1" dirty="0"/>
              <a:t>R</a:t>
            </a:r>
            <a:r>
              <a:rPr lang="zh-CN" altLang="zh-CN" sz="2400" dirty="0"/>
              <a:t>参数</a:t>
            </a:r>
            <a:r>
              <a:rPr lang="zh-CN" altLang="zh-CN" sz="2400" dirty="0" smtClean="0"/>
              <a:t>。</a:t>
            </a:r>
            <a:endParaRPr lang="en-US" altLang="zh-CN" sz="2400" dirty="0" smtClean="0"/>
          </a:p>
          <a:p>
            <a:pPr marL="0" indent="0">
              <a:buNone/>
            </a:pPr>
            <a:endParaRPr lang="en-US" altLang="zh-CN" dirty="0"/>
          </a:p>
          <a:p>
            <a:pPr marL="0" indent="0">
              <a:buNone/>
            </a:pPr>
            <a:endParaRPr lang="en-US" altLang="zh-CN" dirty="0" smtClean="0"/>
          </a:p>
          <a:p>
            <a:pPr marL="0" indent="0">
              <a:buNone/>
            </a:pPr>
            <a:endParaRPr lang="en-US" altLang="zh-CN" dirty="0"/>
          </a:p>
          <a:p>
            <a:pPr marL="0" indent="0">
              <a:buNone/>
            </a:pPr>
            <a:endParaRPr lang="en-US" altLang="zh-CN" dirty="0" smtClean="0"/>
          </a:p>
          <a:p>
            <a:pPr marL="0" indent="0">
              <a:buNone/>
            </a:pPr>
            <a:r>
              <a:rPr lang="en-US" altLang="zh-CN" sz="2400" dirty="0" smtClean="0"/>
              <a:t>(</a:t>
            </a:r>
            <a:r>
              <a:rPr lang="en-US" altLang="zh-CN" sz="2400" dirty="0"/>
              <a:t>6) </a:t>
            </a:r>
            <a:r>
              <a:rPr lang="zh-CN" altLang="zh-CN" sz="2400" dirty="0"/>
              <a:t>题图</a:t>
            </a:r>
            <a:r>
              <a:rPr lang="en-US" altLang="zh-CN" sz="2400" dirty="0"/>
              <a:t>(a)</a:t>
            </a:r>
            <a:r>
              <a:rPr lang="zh-CN" altLang="zh-CN" sz="2400" dirty="0"/>
              <a:t>是一个二端口网络，已知</a:t>
            </a:r>
            <a:r>
              <a:rPr lang="en-US" altLang="zh-CN" sz="2400" i="1" dirty="0"/>
              <a:t>R</a:t>
            </a:r>
            <a:r>
              <a:rPr lang="en-US" altLang="zh-CN" sz="2400" baseline="-25000" dirty="0"/>
              <a:t>1</a:t>
            </a:r>
            <a:r>
              <a:rPr lang="en-US" altLang="zh-CN" sz="2400" dirty="0"/>
              <a:t>=</a:t>
            </a:r>
            <a:r>
              <a:rPr lang="en-US" altLang="zh-CN" sz="2400" i="1" dirty="0"/>
              <a:t> </a:t>
            </a:r>
            <a:r>
              <a:rPr lang="en-US" altLang="zh-CN" sz="2400" dirty="0"/>
              <a:t>10</a:t>
            </a:r>
            <a:r>
              <a:rPr lang="en-US" altLang="zh-CN" sz="2400" dirty="0">
                <a:sym typeface="Symbol"/>
              </a:rPr>
              <a:t></a:t>
            </a:r>
            <a:r>
              <a:rPr lang="zh-CN" altLang="zh-CN" sz="2400" dirty="0"/>
              <a:t>，</a:t>
            </a:r>
            <a:r>
              <a:rPr lang="en-US" altLang="zh-CN" sz="2400" i="1" dirty="0"/>
              <a:t>R</a:t>
            </a:r>
            <a:r>
              <a:rPr lang="en-US" altLang="zh-CN" sz="2400" baseline="-25000" dirty="0"/>
              <a:t>2</a:t>
            </a:r>
            <a:r>
              <a:rPr lang="en-US" altLang="zh-CN" sz="2400" dirty="0"/>
              <a:t>=40</a:t>
            </a:r>
            <a:r>
              <a:rPr lang="en-US" altLang="zh-CN" sz="2400" dirty="0">
                <a:sym typeface="Symbol"/>
              </a:rPr>
              <a:t></a:t>
            </a:r>
            <a:r>
              <a:rPr lang="zh-CN" altLang="zh-CN" sz="2400" dirty="0"/>
              <a:t>。求：</a:t>
            </a:r>
          </a:p>
          <a:p>
            <a:pPr marL="0" indent="0">
              <a:buNone/>
            </a:pPr>
            <a:r>
              <a:rPr lang="en-US" altLang="zh-CN" sz="2400" dirty="0"/>
              <a:t>(1) </a:t>
            </a:r>
            <a:r>
              <a:rPr lang="zh-CN" altLang="zh-CN" sz="2400" dirty="0"/>
              <a:t>此二端口的网络的</a:t>
            </a:r>
            <a:r>
              <a:rPr lang="en-US" altLang="zh-CN" sz="2400" i="1" dirty="0"/>
              <a:t>T</a:t>
            </a:r>
            <a:r>
              <a:rPr lang="zh-CN" altLang="zh-CN" sz="2400" dirty="0"/>
              <a:t>参数；</a:t>
            </a:r>
          </a:p>
          <a:p>
            <a:pPr marL="0" indent="0">
              <a:buNone/>
            </a:pPr>
            <a:r>
              <a:rPr lang="en-US" altLang="zh-CN" sz="2400" dirty="0"/>
              <a:t>(2) </a:t>
            </a:r>
            <a:r>
              <a:rPr lang="zh-CN" altLang="zh-CN" sz="2400" dirty="0"/>
              <a:t>在此二端口网络的两端接上电源和负载，如图</a:t>
            </a:r>
            <a:r>
              <a:rPr lang="en-US" altLang="zh-CN" sz="2400" dirty="0"/>
              <a:t>(b)</a:t>
            </a:r>
            <a:r>
              <a:rPr lang="zh-CN" altLang="zh-CN" sz="2400" dirty="0"/>
              <a:t>所示。已知</a:t>
            </a:r>
            <a:r>
              <a:rPr lang="en-US" altLang="zh-CN" sz="2400" i="1" dirty="0"/>
              <a:t>R</a:t>
            </a:r>
            <a:r>
              <a:rPr lang="en-US" altLang="zh-CN" sz="2400" baseline="-25000" dirty="0"/>
              <a:t>3</a:t>
            </a:r>
            <a:r>
              <a:rPr lang="en-US" altLang="zh-CN" sz="2400" dirty="0"/>
              <a:t>=20</a:t>
            </a:r>
            <a:r>
              <a:rPr lang="en-US" altLang="zh-CN" sz="2400" dirty="0">
                <a:sym typeface="Symbol"/>
              </a:rPr>
              <a:t></a:t>
            </a:r>
            <a:r>
              <a:rPr lang="zh-CN" altLang="zh-CN" sz="2400" dirty="0"/>
              <a:t>，此时电流</a:t>
            </a:r>
            <a:r>
              <a:rPr lang="en-US" altLang="zh-CN" sz="2400" i="1" dirty="0"/>
              <a:t>I</a:t>
            </a:r>
            <a:r>
              <a:rPr lang="en-US" altLang="zh-CN" sz="2400" baseline="-25000" dirty="0"/>
              <a:t>2</a:t>
            </a:r>
            <a:r>
              <a:rPr lang="en-US" altLang="zh-CN" sz="2400" dirty="0"/>
              <a:t>=2A</a:t>
            </a:r>
            <a:r>
              <a:rPr lang="zh-CN" altLang="zh-CN" sz="2400" dirty="0"/>
              <a:t>。根据</a:t>
            </a:r>
            <a:r>
              <a:rPr lang="en-US" altLang="zh-CN" sz="2400" i="1" dirty="0"/>
              <a:t>T</a:t>
            </a:r>
            <a:r>
              <a:rPr lang="zh-CN" altLang="zh-CN" sz="2400" dirty="0"/>
              <a:t>参数计算</a:t>
            </a:r>
            <a:r>
              <a:rPr lang="en-US" altLang="zh-CN" sz="2400" i="1" dirty="0"/>
              <a:t>U</a:t>
            </a:r>
            <a:r>
              <a:rPr lang="en-US" altLang="zh-CN" sz="2400" baseline="-25000" dirty="0"/>
              <a:t>S1</a:t>
            </a:r>
            <a:r>
              <a:rPr lang="zh-CN" altLang="zh-CN" sz="2400" dirty="0"/>
              <a:t>及</a:t>
            </a:r>
            <a:r>
              <a:rPr lang="en-US" altLang="zh-CN" sz="2400" i="1" dirty="0"/>
              <a:t>I</a:t>
            </a:r>
            <a:r>
              <a:rPr lang="en-US" altLang="zh-CN" sz="2400" baseline="-25000" dirty="0"/>
              <a:t>1</a:t>
            </a:r>
            <a:r>
              <a:rPr lang="zh-CN" altLang="zh-CN" sz="2400" dirty="0"/>
              <a:t>。</a:t>
            </a:r>
            <a:endParaRPr lang="zh-CN" altLang="en-US" sz="2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196" y="1259632"/>
            <a:ext cx="5495346" cy="2144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161" y="6444208"/>
            <a:ext cx="483235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558445" y="8316416"/>
            <a:ext cx="1107996" cy="369332"/>
          </a:xfrm>
          <a:prstGeom prst="rect">
            <a:avLst/>
          </a:prstGeom>
        </p:spPr>
        <p:txBody>
          <a:bodyPr wrap="none">
            <a:spAutoFit/>
          </a:bodyPr>
          <a:lstStyle/>
          <a:p>
            <a:r>
              <a:rPr lang="zh-CN" altLang="en-US" b="1" dirty="0">
                <a:latin typeface="楷体" panose="02010609060101010101" pitchFamily="49" charset="-122"/>
                <a:ea typeface="楷体" panose="02010609060101010101" pitchFamily="49" charset="-122"/>
              </a:rPr>
              <a:t>下页还有</a:t>
            </a:r>
            <a:endParaRPr lang="zh-CN" altLang="zh-CN"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205117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50" y="611560"/>
            <a:ext cx="5143500" cy="7556659"/>
          </a:xfrm>
        </p:spPr>
        <p:txBody>
          <a:bodyPr>
            <a:normAutofit/>
          </a:bodyPr>
          <a:lstStyle/>
          <a:p>
            <a:pPr marL="0" indent="0">
              <a:buNone/>
            </a:pPr>
            <a:r>
              <a:rPr lang="en-US" altLang="zh-CN" sz="2800" dirty="0"/>
              <a:t>(7) </a:t>
            </a:r>
            <a:r>
              <a:rPr lang="zh-CN" altLang="zh-CN" sz="2800" dirty="0"/>
              <a:t>题图所示电路中，二</a:t>
            </a:r>
            <a:r>
              <a:rPr lang="zh-CN" altLang="zh-CN" sz="2800" dirty="0" smtClean="0"/>
              <a:t>端</a:t>
            </a:r>
            <a:endParaRPr lang="en-US" altLang="zh-CN" sz="2800" dirty="0" smtClean="0"/>
          </a:p>
          <a:p>
            <a:pPr marL="0" indent="0">
              <a:buNone/>
            </a:pPr>
            <a:endParaRPr lang="en-US" altLang="zh-CN" sz="2800" dirty="0"/>
          </a:p>
          <a:p>
            <a:pPr marL="0" indent="0">
              <a:buNone/>
            </a:pPr>
            <a:r>
              <a:rPr lang="zh-CN" altLang="zh-CN" sz="2800" dirty="0" smtClean="0"/>
              <a:t>口</a:t>
            </a:r>
            <a:r>
              <a:rPr lang="zh-CN" altLang="zh-CN" sz="2800" dirty="0"/>
              <a:t>网络</a:t>
            </a:r>
            <a:r>
              <a:rPr lang="en-US" altLang="zh-CN" sz="2800" dirty="0"/>
              <a:t>N</a:t>
            </a:r>
            <a:r>
              <a:rPr lang="zh-CN" altLang="zh-CN" sz="2800" dirty="0"/>
              <a:t>的</a:t>
            </a:r>
            <a:r>
              <a:rPr lang="en-US" altLang="zh-CN" sz="2800" i="1" dirty="0"/>
              <a:t>T</a:t>
            </a:r>
            <a:r>
              <a:rPr lang="zh-CN" altLang="zh-CN" sz="2800" dirty="0"/>
              <a:t>参数</a:t>
            </a:r>
            <a:r>
              <a:rPr lang="zh-CN" altLang="zh-CN" sz="2800" dirty="0" smtClean="0"/>
              <a:t>为</a:t>
            </a:r>
            <a:r>
              <a:rPr lang="en-US" altLang="zh-CN" sz="2800" dirty="0" smtClean="0"/>
              <a:t>                   </a:t>
            </a:r>
            <a:r>
              <a:rPr lang="zh-CN" altLang="zh-CN" sz="2800" dirty="0" smtClean="0"/>
              <a:t>。</a:t>
            </a:r>
            <a:endParaRPr lang="en-US" altLang="zh-CN" sz="2800" dirty="0" smtClean="0"/>
          </a:p>
          <a:p>
            <a:pPr marL="0" indent="0">
              <a:buNone/>
            </a:pPr>
            <a:r>
              <a:rPr lang="en-US" altLang="zh-CN" sz="2800" dirty="0" smtClean="0"/>
              <a:t>(</a:t>
            </a:r>
            <a:r>
              <a:rPr lang="en-US" altLang="zh-CN" sz="2800" dirty="0"/>
              <a:t>1) </a:t>
            </a:r>
            <a:r>
              <a:rPr lang="zh-CN" altLang="zh-CN" sz="2800" dirty="0"/>
              <a:t>求此二端口的等效电路；</a:t>
            </a:r>
          </a:p>
          <a:p>
            <a:pPr marL="0" indent="0">
              <a:buNone/>
            </a:pPr>
            <a:r>
              <a:rPr lang="en-US" altLang="zh-CN" sz="2800" dirty="0"/>
              <a:t>(2) </a:t>
            </a:r>
            <a:r>
              <a:rPr lang="zh-CN" altLang="zh-CN" sz="2800" dirty="0"/>
              <a:t>当</a:t>
            </a:r>
            <a:r>
              <a:rPr lang="en-US" altLang="zh-CN" sz="2800" i="1" dirty="0"/>
              <a:t>R</a:t>
            </a:r>
            <a:r>
              <a:rPr lang="en-US" altLang="zh-CN" sz="2800" baseline="-25000" dirty="0"/>
              <a:t>2</a:t>
            </a:r>
            <a:r>
              <a:rPr lang="zh-CN" altLang="zh-CN" sz="2800" dirty="0"/>
              <a:t>为何值时，其获得最大功率，并求此最大功率。</a:t>
            </a:r>
            <a:endParaRPr lang="zh-CN" altLang="en-US" sz="2800" dirty="0"/>
          </a:p>
        </p:txBody>
      </p:sp>
      <p:sp>
        <p:nvSpPr>
          <p:cNvPr id="4" name="Rectangle 2"/>
          <p:cNvSpPr>
            <a:spLocks noChangeArrowheads="1"/>
          </p:cNvSpPr>
          <p:nvPr/>
        </p:nvSpPr>
        <p:spPr bwMode="auto">
          <a:xfrm>
            <a:off x="0" y="0"/>
            <a:ext cx="5715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155395407"/>
              </p:ext>
            </p:extLst>
          </p:nvPr>
        </p:nvGraphicFramePr>
        <p:xfrm>
          <a:off x="3361556" y="1475656"/>
          <a:ext cx="1640182" cy="720080"/>
        </p:xfrm>
        <a:graphic>
          <a:graphicData uri="http://schemas.openxmlformats.org/presentationml/2006/ole">
            <mc:AlternateContent xmlns:mc="http://schemas.openxmlformats.org/markup-compatibility/2006">
              <mc:Choice xmlns:v="urn:schemas-microsoft-com:vml" Requires="v">
                <p:oleObj spid="_x0000_s2058" name="Equation" r:id="rId3" imgW="1041400" imgH="457200" progId="Equation.DSMT4">
                  <p:embed/>
                </p:oleObj>
              </mc:Choice>
              <mc:Fallback>
                <p:oleObj name="Equation" r:id="rId3" imgW="1041400" imgH="4572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1556" y="1475656"/>
                        <a:ext cx="1640182" cy="720080"/>
                      </a:xfrm>
                      <a:prstGeom prst="rect">
                        <a:avLst/>
                      </a:prstGeom>
                      <a:noFill/>
                    </p:spPr>
                  </p:pic>
                </p:oleObj>
              </mc:Fallback>
            </mc:AlternateContent>
          </a:graphicData>
        </a:graphic>
      </p:graphicFrame>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236" y="4283968"/>
            <a:ext cx="4572000" cy="2543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13858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815" y="395536"/>
            <a:ext cx="5092700" cy="415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815" y="4716016"/>
            <a:ext cx="5086350" cy="3009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638120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OOCVIDEO" val="139"/>
</p:tagLst>
</file>

<file path=ppt/tags/tag2.xml><?xml version="1.0" encoding="utf-8"?>
<p:tagLst xmlns:a="http://schemas.openxmlformats.org/drawingml/2006/main" xmlns:r="http://schemas.openxmlformats.org/officeDocument/2006/relationships" xmlns:p="http://schemas.openxmlformats.org/presentationml/2006/main">
  <p:tag name="MOOCVIDEO" val="138"/>
</p:tagLst>
</file>

<file path=ppt/tags/tag3.xml><?xml version="1.0" encoding="utf-8"?>
<p:tagLst xmlns:a="http://schemas.openxmlformats.org/drawingml/2006/main" xmlns:r="http://schemas.openxmlformats.org/officeDocument/2006/relationships" xmlns:p="http://schemas.openxmlformats.org/presentationml/2006/main">
  <p:tag name="MOOCVIDEO" val="15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TotalTime>
  <Words>499</Words>
  <Application>Microsoft Office PowerPoint</Application>
  <PresentationFormat>全屏显示(16:10)</PresentationFormat>
  <Paragraphs>45</Paragraphs>
  <Slides>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9</vt:i4>
      </vt:variant>
    </vt:vector>
  </HeadingPairs>
  <TitlesOfParts>
    <vt:vector size="11" baseType="lpstr">
      <vt:lpstr>Office 主题​​</vt:lpstr>
      <vt:lpstr>Equation</vt:lpstr>
      <vt:lpstr>L4~L5</vt:lpstr>
      <vt:lpstr>内容提要</vt:lpstr>
      <vt:lpstr>S3</vt:lpstr>
      <vt:lpstr>L19-3</vt:lpstr>
      <vt:lpstr>L27</vt:lpstr>
      <vt:lpstr>第3周作业</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L4~L5</dc:title>
  <dc:creator>于歆杰</dc:creator>
  <cp:lastModifiedBy>于歆杰</cp:lastModifiedBy>
  <cp:revision>9</cp:revision>
  <dcterms:created xsi:type="dcterms:W3CDTF">2016-03-03T02:02:31Z</dcterms:created>
  <dcterms:modified xsi:type="dcterms:W3CDTF">2017-03-06T07:35:31Z</dcterms:modified>
</cp:coreProperties>
</file>