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35.xml" ContentType="application/vnd.openxmlformats-officedocument.presentationml.tags+xml"/>
  <Override PartName="/ppt/notesSlides/notesSlide12.xml" ContentType="application/vnd.openxmlformats-officedocument.presentationml.notesSlide+xml"/>
  <Override PartName="/ppt/tags/tag36.xml" ContentType="application/vnd.openxmlformats-officedocument.presentationml.tags+xml"/>
  <Override PartName="/ppt/notesSlides/notesSlide13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4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90" r:id="rId1"/>
    <p:sldMasterId id="2147483707" r:id="rId2"/>
  </p:sldMasterIdLst>
  <p:notesMasterIdLst>
    <p:notesMasterId r:id="rId22"/>
  </p:notesMasterIdLst>
  <p:handoutMasterIdLst>
    <p:handoutMasterId r:id="rId23"/>
  </p:handoutMasterIdLst>
  <p:sldIdLst>
    <p:sldId id="258" r:id="rId3"/>
    <p:sldId id="261" r:id="rId4"/>
    <p:sldId id="262" r:id="rId5"/>
    <p:sldId id="263" r:id="rId6"/>
    <p:sldId id="279" r:id="rId7"/>
    <p:sldId id="264" r:id="rId8"/>
    <p:sldId id="265" r:id="rId9"/>
    <p:sldId id="267" r:id="rId10"/>
    <p:sldId id="268" r:id="rId11"/>
    <p:sldId id="269" r:id="rId12"/>
    <p:sldId id="271" r:id="rId13"/>
    <p:sldId id="281" r:id="rId14"/>
    <p:sldId id="272" r:id="rId15"/>
    <p:sldId id="273" r:id="rId16"/>
    <p:sldId id="274" r:id="rId17"/>
    <p:sldId id="275" r:id="rId18"/>
    <p:sldId id="278" r:id="rId19"/>
    <p:sldId id="276" r:id="rId20"/>
    <p:sldId id="277" r:id="rId21"/>
  </p:sldIdLst>
  <p:sldSz cx="9144000" cy="6858000" type="screen4x3"/>
  <p:notesSz cx="6858000" cy="9144000"/>
  <p:embeddedFontLst>
    <p:embeddedFont>
      <p:font typeface="Microsoft Yahei" panose="020B0503020204020204" pitchFamily="34" charset="-122"/>
      <p:regular r:id="rId24"/>
      <p:bold r:id="rId25"/>
    </p:embeddedFont>
    <p:embeddedFont>
      <p:font typeface="黑体" panose="02010609060101010101" pitchFamily="49" charset="-122"/>
      <p:regular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微软雅黑" panose="020B0503020204020204" pitchFamily="34" charset="-122"/>
      <p:regular r:id="rId31"/>
      <p:bold r:id="rId32"/>
    </p:embeddedFont>
    <p:embeddedFont>
      <p:font typeface="等线" panose="02010600030101010101" pitchFamily="2" charset="-122"/>
      <p:regular r:id="rId33"/>
      <p:bold r:id="rId34"/>
    </p:embeddedFont>
    <p:embeddedFont>
      <p:font typeface="华文楷体" panose="02010600040101010101" pitchFamily="2" charset="-122"/>
      <p:regular r:id="rId35"/>
    </p:embeddedFont>
    <p:embeddedFont>
      <p:font typeface="等线 Light" panose="02010600030101010101" pitchFamily="2" charset="-122"/>
      <p:regular r:id="rId36"/>
    </p:embeddedFont>
    <p:embeddedFont>
      <p:font typeface="楷体_GB2312" panose="02010600030101010101" charset="-122"/>
      <p:regular r:id="rId3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FFCC"/>
    <a:srgbClr val="FF6600"/>
    <a:srgbClr val="FFFFFF"/>
    <a:srgbClr val="068BCC"/>
    <a:srgbClr val="C00000"/>
    <a:srgbClr val="3BB8E6"/>
    <a:srgbClr val="3DB8E6"/>
    <a:srgbClr val="28B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966" autoAdjust="0"/>
  </p:normalViewPr>
  <p:slideViewPr>
    <p:cSldViewPr snapToGrid="0">
      <p:cViewPr varScale="1">
        <p:scale>
          <a:sx n="52" d="100"/>
          <a:sy n="52" d="100"/>
        </p:scale>
        <p:origin x="1690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381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font" Target="fonts/font11.fntdata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6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C06649-AB9A-4ACF-A36A-E6A5D433BE93}" type="datetimeFigureOut">
              <a:rPr lang="zh-CN" altLang="en-US" smtClean="0"/>
              <a:t>2018/7/28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9DC03E-C8F7-4F86-BEA8-AD93645EC8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666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E9837-31FA-40A1-B824-1CE98A568D01}" type="datetimeFigureOut">
              <a:rPr lang="zh-CN" altLang="en-US" smtClean="0"/>
              <a:t>2018/7/28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741D90-AE9F-4E8B-9ED4-4A5CB699E5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921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07850B5-EE99-456D-BED8-927006BE7062}" type="slidenum">
              <a:rPr lang="zh-CN" altLang="en-US" sz="1200" smtClean="0"/>
              <a:pPr/>
              <a:t>2</a:t>
            </a:fld>
            <a:endParaRPr lang="en-US" altLang="zh-CN" sz="120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B131BC5-05F0-4849-9F79-5A10675345BE}" type="slidenum">
              <a:rPr lang="zh-CN" altLang="en-US" sz="1200" smtClean="0"/>
              <a:pPr/>
              <a:t>13</a:t>
            </a:fld>
            <a:endParaRPr lang="en-US" altLang="zh-CN" sz="120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BFED18C-E631-4D4E-B762-36AD6AE19B2B}" type="slidenum">
              <a:rPr lang="zh-CN" altLang="en-US" sz="1200" smtClean="0"/>
              <a:pPr/>
              <a:t>14</a:t>
            </a:fld>
            <a:endParaRPr lang="en-US" altLang="zh-CN" sz="1200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602F96E-CFDC-41C6-9195-ED535FDE28AD}" type="slidenum">
              <a:rPr lang="zh-CN" altLang="en-US" sz="1200" smtClean="0"/>
              <a:pPr/>
              <a:t>15</a:t>
            </a:fld>
            <a:endParaRPr lang="en-US" altLang="zh-CN" sz="1200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3889BBA-6E6C-4CF4-9EAB-04B7BAD9D6F2}" type="slidenum">
              <a:rPr lang="zh-CN" altLang="en-US" sz="1200" smtClean="0"/>
              <a:pPr/>
              <a:t>16</a:t>
            </a:fld>
            <a:endParaRPr lang="en-US" altLang="zh-CN" sz="120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FBFAEE6-A71B-4ED0-AF2C-C48CF8BDB919}" type="slidenum">
              <a:rPr lang="zh-CN" altLang="en-US" sz="1200" smtClean="0"/>
              <a:pPr/>
              <a:t>18</a:t>
            </a:fld>
            <a:endParaRPr lang="en-US" altLang="zh-CN" sz="1200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41D90-AE9F-4E8B-9ED4-4A5CB699E54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45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C97497C-C587-4DC8-9E2F-1D1B6EA5E48B}" type="slidenum">
              <a:rPr lang="zh-CN" altLang="en-US" sz="1200" smtClean="0"/>
              <a:pPr/>
              <a:t>3</a:t>
            </a:fld>
            <a:endParaRPr lang="en-US" altLang="zh-CN" sz="120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36FBB71-1A25-4F68-A610-C4F7BEEAEB8B}" type="slidenum">
              <a:rPr lang="zh-CN" altLang="en-US" sz="1200" smtClean="0"/>
              <a:pPr/>
              <a:t>4</a:t>
            </a:fld>
            <a:endParaRPr lang="en-US" altLang="zh-CN" sz="1200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4361C31-6C1B-4BBE-9B42-6BF6B4EB979D}" type="slidenum">
              <a:rPr lang="zh-CN" altLang="en-US" sz="1200" smtClean="0"/>
              <a:pPr/>
              <a:t>6</a:t>
            </a:fld>
            <a:endParaRPr lang="en-US" altLang="zh-CN" sz="120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2C75060-176E-44B9-9D42-A6F65EA05026}" type="slidenum">
              <a:rPr lang="zh-CN" altLang="en-US" sz="1200" smtClean="0"/>
              <a:pPr/>
              <a:t>7</a:t>
            </a:fld>
            <a:endParaRPr lang="en-US" altLang="zh-CN" sz="120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3016E31-A6A2-4E9E-95F4-DA89E9E7C61E}" type="slidenum">
              <a:rPr lang="zh-CN" altLang="en-US" sz="1200" smtClean="0"/>
              <a:pPr/>
              <a:t>8</a:t>
            </a:fld>
            <a:endParaRPr lang="en-US" altLang="zh-CN" sz="120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AFBDD5F-1E3F-41D9-9409-9B5A10B7C2FE}" type="slidenum">
              <a:rPr lang="zh-CN" altLang="en-US" sz="1200" smtClean="0"/>
              <a:pPr/>
              <a:t>9</a:t>
            </a:fld>
            <a:endParaRPr lang="en-US" altLang="zh-CN" sz="1200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DB56DE-5F4A-46F7-BBFB-01E49493EAB7}" type="slidenum">
              <a:rPr lang="zh-CN" altLang="en-US" sz="1200" smtClean="0"/>
              <a:pPr/>
              <a:t>10</a:t>
            </a:fld>
            <a:endParaRPr lang="en-US" altLang="zh-CN" sz="120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8F114F8-0D53-4AE8-901D-95262B42D92F}" type="slidenum">
              <a:rPr lang="zh-CN" altLang="en-US" sz="1200" smtClean="0"/>
              <a:pPr/>
              <a:t>11</a:t>
            </a:fld>
            <a:endParaRPr lang="en-US" altLang="zh-CN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/>
        </p:nvGrpSpPr>
        <p:grpSpPr>
          <a:xfrm>
            <a:off x="0" y="4102548"/>
            <a:ext cx="8188960" cy="152400"/>
            <a:chOff x="0" y="3210560"/>
            <a:chExt cx="8188960" cy="152400"/>
          </a:xfrm>
        </p:grpSpPr>
        <p:sp>
          <p:nvSpPr>
            <p:cNvPr id="2" name="矩形 1"/>
            <p:cNvSpPr/>
            <p:nvPr userDrawn="1"/>
          </p:nvSpPr>
          <p:spPr>
            <a:xfrm>
              <a:off x="0" y="3223232"/>
              <a:ext cx="4673600" cy="13972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 userDrawn="1"/>
          </p:nvCxnSpPr>
          <p:spPr>
            <a:xfrm>
              <a:off x="0" y="3210560"/>
              <a:ext cx="8188960" cy="32992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 userDrawn="1"/>
        </p:nvSpPr>
        <p:spPr>
          <a:xfrm>
            <a:off x="586154" y="2427379"/>
            <a:ext cx="792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线性规划模型与图解法</a:t>
            </a:r>
            <a:endParaRPr lang="zh-CN" altLang="en-US" sz="5400" b="0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0405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76F73-21C5-45D9-8220-EB627377FB1B}" type="datetime1">
              <a:rPr lang="zh-CN" altLang="en-US" smtClean="0"/>
              <a:t>2018/7/28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6237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6E602-6A90-40F7-9BE0-D2BE61FDAAF8}" type="datetime1">
              <a:rPr lang="zh-CN" altLang="en-US" smtClean="0"/>
              <a:t>2018/7/28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503CE10-F9D3-4072-A615-6A95AA0B7B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171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80400" cy="8747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395288" y="1557338"/>
            <a:ext cx="4064000" cy="4824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1688" y="1557338"/>
            <a:ext cx="4064000" cy="4824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B52B8-1FAE-4C98-B601-CE04E90084B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511445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80400" cy="8747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395288" y="1557338"/>
            <a:ext cx="4064000" cy="4824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11688" y="1557338"/>
            <a:ext cx="4064000" cy="23352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11688" y="4044950"/>
            <a:ext cx="4064000" cy="233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747DF-679D-497A-8CC4-398B3E37821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2246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80400" cy="8747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8" y="1557338"/>
            <a:ext cx="4064000" cy="4824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11688" y="1557338"/>
            <a:ext cx="4064000" cy="23352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11688" y="4044950"/>
            <a:ext cx="4064000" cy="233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1FF81-BA4F-46EF-98EA-468C58C7A57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29057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9E5857-24E7-4519-95C7-B59E20DFC4E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2018/7/28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7394F5-304C-4DA8-9883-DDA97A0E3F68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45136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9E5857-24E7-4519-95C7-B59E20DFC4E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2018/7/28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7394F5-304C-4DA8-9883-DDA97A0E3F68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61509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9E5857-24E7-4519-95C7-B59E20DFC4E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2018/7/28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7394F5-304C-4DA8-9883-DDA97A0E3F68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12533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9E5857-24E7-4519-95C7-B59E20DFC4E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2018/7/28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7394F5-304C-4DA8-9883-DDA97A0E3F68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23240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9E5857-24E7-4519-95C7-B59E20DFC4E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2018/7/28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7394F5-304C-4DA8-9883-DDA97A0E3F68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0037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13" name="日期占位符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01486-5497-4331-98D7-82ADB148CFC4}" type="datetime1">
              <a:rPr lang="zh-CN" altLang="en-US" smtClean="0"/>
              <a:t>2018/7/28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grpSp>
        <p:nvGrpSpPr>
          <p:cNvPr id="17" name="组合 16"/>
          <p:cNvGrpSpPr/>
          <p:nvPr userDrawn="1"/>
        </p:nvGrpSpPr>
        <p:grpSpPr>
          <a:xfrm>
            <a:off x="0" y="86517"/>
            <a:ext cx="9144000" cy="1412240"/>
            <a:chOff x="0" y="86517"/>
            <a:chExt cx="9144000" cy="1412240"/>
          </a:xfrm>
        </p:grpSpPr>
        <p:sp>
          <p:nvSpPr>
            <p:cNvPr id="9" name="矩形 8"/>
            <p:cNvSpPr/>
            <p:nvPr userDrawn="1"/>
          </p:nvSpPr>
          <p:spPr>
            <a:xfrm>
              <a:off x="0" y="284796"/>
              <a:ext cx="9144000" cy="101568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rgbClr val="3BB8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 userDrawn="1"/>
          </p:nvSpPr>
          <p:spPr>
            <a:xfrm>
              <a:off x="6633210" y="86517"/>
              <a:ext cx="2226310" cy="141224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375" t="13195" r="19672" b="16005"/>
            <a:stretch/>
          </p:blipFill>
          <p:spPr>
            <a:xfrm>
              <a:off x="7035438" y="284796"/>
              <a:ext cx="1421853" cy="10322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644524" y="304800"/>
            <a:ext cx="5813426" cy="995679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/>
        </p:style>
        <p:txBody>
          <a:bodyPr>
            <a:noAutofit/>
          </a:bodyPr>
          <a:lstStyle>
            <a:lvl1pPr algn="l">
              <a:defRPr sz="3600" b="0" cap="none" spc="0" baseline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altLang="zh-CN" dirty="0" smtClean="0"/>
              <a:t> </a:t>
            </a:r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102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9E5857-24E7-4519-95C7-B59E20DFC4E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2018/7/28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7394F5-304C-4DA8-9883-DDA97A0E3F68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13781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9E5857-24E7-4519-95C7-B59E20DFC4E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2018/7/28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7394F5-304C-4DA8-9883-DDA97A0E3F68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09002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9E5857-24E7-4519-95C7-B59E20DFC4E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2018/7/28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7394F5-304C-4DA8-9883-DDA97A0E3F68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87178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9E5857-24E7-4519-95C7-B59E20DFC4E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2018/7/28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7394F5-304C-4DA8-9883-DDA97A0E3F68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34996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9E5857-24E7-4519-95C7-B59E20DFC4E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2018/7/28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7394F5-304C-4DA8-9883-DDA97A0E3F68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18293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9E5857-24E7-4519-95C7-B59E20DFC4E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2018/7/28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7394F5-304C-4DA8-9883-DDA97A0E3F68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2172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A59A3-D0D5-4685-9DF3-9FBE51A2A8D7}" type="datetime1">
              <a:rPr lang="zh-CN" altLang="en-US" smtClean="0"/>
              <a:t>2018/7/28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099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DCF37-95A8-4487-A04A-0E8708DEF2D1}" type="datetime1">
              <a:rPr lang="zh-CN" altLang="en-US" smtClean="0"/>
              <a:t>2018/7/28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5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8A8D6-DE92-4700-AEC4-F76587B574CA}" type="datetime1">
              <a:rPr lang="zh-CN" altLang="en-US" smtClean="0"/>
              <a:t>2018/7/28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1566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772AF-D736-466B-83B6-796858980C36}" type="datetime1">
              <a:rPr lang="zh-CN" altLang="en-US" smtClean="0"/>
              <a:t>2018/7/28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431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0354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881E-3D2B-4151-ADBD-1A4FE6251212}" type="datetime1">
              <a:rPr lang="zh-CN" altLang="en-US" smtClean="0"/>
              <a:t>2018/7/28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21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5D9B-88AD-4636-9BE4-EC5AF2F17845}" type="datetime1">
              <a:rPr lang="zh-CN" altLang="en-US" smtClean="0"/>
              <a:t>2018/7/28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117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01486-5497-4331-98D7-82ADB148CFC4}" type="datetime1">
              <a:rPr lang="zh-CN" altLang="en-US" smtClean="0"/>
              <a:t>2018/7/28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5896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703" r:id="rId7"/>
    <p:sldLayoutId id="2147483698" r:id="rId8"/>
    <p:sldLayoutId id="2147483699" r:id="rId9"/>
    <p:sldLayoutId id="2147483700" r:id="rId10"/>
    <p:sldLayoutId id="2147483701" r:id="rId11"/>
    <p:sldLayoutId id="2147483704" r:id="rId12"/>
    <p:sldLayoutId id="2147483705" r:id="rId13"/>
    <p:sldLayoutId id="2147483706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9E5857-24E7-4519-95C7-B59E20DFC4EB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2018/7/28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7394F5-304C-4DA8-9883-DDA97A0E3F68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0198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68579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9" indent="-171449" algn="l" defTabSz="685793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44" indent="-171449" algn="l" defTabSz="68579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7242" indent="-171449" algn="l" defTabSz="68579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37" indent="-171449" algn="l" defTabSz="68579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3031" indent="-171449" algn="l" defTabSz="68579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926" indent="-171449" algn="l" defTabSz="68579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824" indent="-171449" algn="l" defTabSz="68579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719" indent="-171449" algn="l" defTabSz="68579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614" indent="-171449" algn="l" defTabSz="68579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9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5" algn="l" defTabSz="68579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93" algn="l" defTabSz="68579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87" algn="l" defTabSz="68579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83" algn="l" defTabSz="68579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79" algn="l" defTabSz="68579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75" algn="l" defTabSz="68579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70" algn="l" defTabSz="68579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66" algn="l" defTabSz="68579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4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13" Type="http://schemas.openxmlformats.org/officeDocument/2006/relationships/tags" Target="../tags/tag30.xml"/><Relationship Id="rId18" Type="http://schemas.openxmlformats.org/officeDocument/2006/relationships/slideLayout" Target="../slideLayouts/slideLayout21.xml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12" Type="http://schemas.openxmlformats.org/officeDocument/2006/relationships/tags" Target="../tags/tag29.xml"/><Relationship Id="rId17" Type="http://schemas.openxmlformats.org/officeDocument/2006/relationships/tags" Target="../tags/tag34.xml"/><Relationship Id="rId2" Type="http://schemas.openxmlformats.org/officeDocument/2006/relationships/tags" Target="../tags/tag19.xml"/><Relationship Id="rId16" Type="http://schemas.openxmlformats.org/officeDocument/2006/relationships/tags" Target="../tags/tag33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openxmlformats.org/officeDocument/2006/relationships/tags" Target="../tags/tag28.xml"/><Relationship Id="rId5" Type="http://schemas.openxmlformats.org/officeDocument/2006/relationships/tags" Target="../tags/tag22.xml"/><Relationship Id="rId15" Type="http://schemas.openxmlformats.org/officeDocument/2006/relationships/tags" Target="../tags/tag32.xml"/><Relationship Id="rId10" Type="http://schemas.openxmlformats.org/officeDocument/2006/relationships/tags" Target="../tags/tag27.xml"/><Relationship Id="rId19" Type="http://schemas.openxmlformats.org/officeDocument/2006/relationships/image" Target="../media/image7.tmp"/><Relationship Id="rId4" Type="http://schemas.openxmlformats.org/officeDocument/2006/relationships/tags" Target="../tags/tag21.xml"/><Relationship Id="rId9" Type="http://schemas.openxmlformats.org/officeDocument/2006/relationships/tags" Target="../tags/tag26.xml"/><Relationship Id="rId14" Type="http://schemas.openxmlformats.org/officeDocument/2006/relationships/tags" Target="../tags/tag3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6.bin"/><Relationship Id="rId9" Type="http://schemas.openxmlformats.org/officeDocument/2006/relationships/image" Target="../media/image22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Relationship Id="rId5" Type="http://schemas.openxmlformats.org/officeDocument/2006/relationships/image" Target="../media/image23.emf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12" Type="http://schemas.openxmlformats.org/officeDocument/2006/relationships/image" Target="../media/image7.tmp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slideLayout" Target="../slideLayouts/slideLayout6.xml"/><Relationship Id="rId5" Type="http://schemas.openxmlformats.org/officeDocument/2006/relationships/tags" Target="../tags/tag41.xml"/><Relationship Id="rId10" Type="http://schemas.openxmlformats.org/officeDocument/2006/relationships/tags" Target="../tags/tag46.xml"/><Relationship Id="rId4" Type="http://schemas.openxmlformats.org/officeDocument/2006/relationships/tags" Target="../tags/tag40.xml"/><Relationship Id="rId9" Type="http://schemas.openxmlformats.org/officeDocument/2006/relationships/tags" Target="../tags/tag4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13" Type="http://schemas.openxmlformats.org/officeDocument/2006/relationships/image" Target="../media/image7.tmp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12" Type="http://schemas.openxmlformats.org/officeDocument/2006/relationships/notesSlide" Target="../notesSlides/notesSlide15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11" Type="http://schemas.openxmlformats.org/officeDocument/2006/relationships/slideLayout" Target="../slideLayouts/slideLayout6.xml"/><Relationship Id="rId5" Type="http://schemas.openxmlformats.org/officeDocument/2006/relationships/tags" Target="../tags/tag51.xml"/><Relationship Id="rId10" Type="http://schemas.openxmlformats.org/officeDocument/2006/relationships/tags" Target="../tags/tag56.xml"/><Relationship Id="rId4" Type="http://schemas.openxmlformats.org/officeDocument/2006/relationships/tags" Target="../tags/tag50.xml"/><Relationship Id="rId9" Type="http://schemas.openxmlformats.org/officeDocument/2006/relationships/tags" Target="../tags/tag5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10" Type="http://schemas.openxmlformats.org/officeDocument/2006/relationships/image" Target="../media/image6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slideLayout" Target="../slideLayouts/slideLayout6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image" Target="../media/image7.tmp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524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7156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8727401"/>
              </p:ext>
            </p:extLst>
          </p:nvPr>
        </p:nvGraphicFramePr>
        <p:xfrm>
          <a:off x="3617910" y="2344149"/>
          <a:ext cx="2600325" cy="2500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0" name="Equation" r:id="rId4" imgW="1002960" imgH="965160" progId="Equation.DSMT4">
                  <p:embed/>
                </p:oleObj>
              </mc:Choice>
              <mc:Fallback>
                <p:oleObj name="Equation" r:id="rId4" imgW="1002960" imgH="965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7910" y="2344149"/>
                        <a:ext cx="2600325" cy="25008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线性规划数学模型</a:t>
            </a:r>
            <a:r>
              <a:rPr lang="zh-CN" altLang="en-US" dirty="0"/>
              <a:t>矩阵形式</a:t>
            </a:r>
          </a:p>
        </p:txBody>
      </p:sp>
      <p:graphicFrame>
        <p:nvGraphicFramePr>
          <p:cNvPr id="1229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7215832"/>
              </p:ext>
            </p:extLst>
          </p:nvPr>
        </p:nvGraphicFramePr>
        <p:xfrm>
          <a:off x="755651" y="2541588"/>
          <a:ext cx="2190750" cy="1848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1" name="Equation" r:id="rId6" imgW="812520" imgH="685800" progId="Equation.DSMT4">
                  <p:embed/>
                </p:oleObj>
              </mc:Choice>
              <mc:Fallback>
                <p:oleObj name="Equation" r:id="rId6" imgW="81252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1" y="2541588"/>
                        <a:ext cx="2190750" cy="1848580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218235" y="2344149"/>
            <a:ext cx="2849563" cy="2611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zh-CN" altLang="en-US" dirty="0" smtClean="0">
                <a:solidFill>
                  <a:srgbClr val="002060"/>
                </a:solidFill>
              </a:rPr>
              <a:t>决策变量向量</a:t>
            </a:r>
            <a:endParaRPr lang="en-US" altLang="zh-CN" dirty="0" smtClean="0">
              <a:solidFill>
                <a:srgbClr val="002060"/>
              </a:solidFill>
            </a:endParaRPr>
          </a:p>
          <a:p>
            <a:pPr>
              <a:lnSpc>
                <a:spcPct val="16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zh-CN" altLang="en-US" dirty="0" smtClean="0">
                <a:solidFill>
                  <a:srgbClr val="002060"/>
                </a:solidFill>
              </a:rPr>
              <a:t>价格系数向量</a:t>
            </a:r>
          </a:p>
          <a:p>
            <a:pPr>
              <a:lnSpc>
                <a:spcPct val="16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zh-CN" altLang="en-US" dirty="0" smtClean="0">
                <a:solidFill>
                  <a:srgbClr val="002060"/>
                </a:solidFill>
              </a:rPr>
              <a:t>技术系数矩阵</a:t>
            </a:r>
            <a:endParaRPr lang="en-US" altLang="zh-CN" dirty="0" smtClean="0">
              <a:solidFill>
                <a:srgbClr val="002060"/>
              </a:solidFill>
            </a:endParaRPr>
          </a:p>
          <a:p>
            <a:pPr>
              <a:lnSpc>
                <a:spcPct val="16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zh-CN" altLang="en-US" dirty="0" smtClean="0">
                <a:solidFill>
                  <a:srgbClr val="002060"/>
                </a:solidFill>
              </a:rPr>
              <a:t>资源限制向量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767013" y="5518944"/>
            <a:ext cx="57292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000066"/>
                </a:solidFill>
                <a:ea typeface="楷体_GB2312" pitchFamily="49" charset="-122"/>
                <a:cs typeface="Times New Roman" pitchFamily="18" charset="0"/>
              </a:rPr>
              <a:t>为什么</a:t>
            </a:r>
            <a:r>
              <a:rPr lang="zh-CN" altLang="en-US" sz="2800" b="1" dirty="0">
                <a:solidFill>
                  <a:srgbClr val="000066"/>
                </a:solidFill>
                <a:ea typeface="楷体_GB2312" pitchFamily="49" charset="-122"/>
                <a:cs typeface="Times New Roman" pitchFamily="18" charset="0"/>
              </a:rPr>
              <a:t>将</a:t>
            </a:r>
            <a:r>
              <a:rPr lang="en-US" altLang="zh-CN" sz="2800" b="1" dirty="0">
                <a:solidFill>
                  <a:srgbClr val="000066"/>
                </a:solidFill>
                <a:ea typeface="楷体_GB2312" pitchFamily="49" charset="-122"/>
                <a:cs typeface="Times New Roman" pitchFamily="18" charset="0"/>
              </a:rPr>
              <a:t>A</a:t>
            </a:r>
            <a:r>
              <a:rPr lang="zh-CN" altLang="en-US" sz="2800" b="1" dirty="0">
                <a:solidFill>
                  <a:srgbClr val="000066"/>
                </a:solidFill>
                <a:ea typeface="楷体_GB2312" pitchFamily="49" charset="-122"/>
                <a:cs typeface="Times New Roman" pitchFamily="18" charset="0"/>
              </a:rPr>
              <a:t>称为技术系数矩阵？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328" y="4819617"/>
            <a:ext cx="1663765" cy="1663765"/>
          </a:xfrm>
          <a:prstGeom prst="rect">
            <a:avLst/>
          </a:prstGeom>
        </p:spPr>
      </p:pic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5452306" y="6065652"/>
            <a:ext cx="3416320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kumimoji="1" lang="zh-CN" altLang="en-US" sz="3600" b="1" i="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此处可以有弹幕</a:t>
            </a:r>
            <a:endParaRPr kumimoji="1" lang="en-US" altLang="zh-CN" sz="3600" b="1" i="0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1848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  <p:bldP spid="8" grpId="0" animBg="1"/>
      <p:bldP spid="8" grpId="1" animBg="1"/>
      <p:bldP spid="8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7100" name="Object 1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1298504"/>
              </p:ext>
            </p:extLst>
          </p:nvPr>
        </p:nvGraphicFramePr>
        <p:xfrm>
          <a:off x="4965699" y="2429668"/>
          <a:ext cx="3022601" cy="2311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8" name="公式" r:id="rId4" imgW="1295400" imgH="990600" progId="Equation.3">
                  <p:embed/>
                </p:oleObj>
              </mc:Choice>
              <mc:Fallback>
                <p:oleObj name="公式" r:id="rId4" imgW="1295400" imgH="990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5699" y="2429668"/>
                        <a:ext cx="3022601" cy="23114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线性规划</a:t>
            </a:r>
            <a:r>
              <a:rPr lang="zh-CN" altLang="en-US" dirty="0" smtClean="0"/>
              <a:t>数学模型向量形式</a:t>
            </a:r>
            <a:endParaRPr lang="zh-CN" altLang="en-US" dirty="0"/>
          </a:p>
        </p:txBody>
      </p:sp>
      <p:graphicFrame>
        <p:nvGraphicFramePr>
          <p:cNvPr id="1434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8771412"/>
              </p:ext>
            </p:extLst>
          </p:nvPr>
        </p:nvGraphicFramePr>
        <p:xfrm>
          <a:off x="809625" y="2543175"/>
          <a:ext cx="3824288" cy="219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9" name="Equation" r:id="rId6" imgW="1638000" imgH="939600" progId="Equation.DSMT4">
                  <p:embed/>
                </p:oleObj>
              </mc:Choice>
              <mc:Fallback>
                <p:oleObj name="Equation" r:id="rId6" imgW="1638000" imgH="939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625" y="2543175"/>
                        <a:ext cx="3824288" cy="2193925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9556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914400" y="428625"/>
            <a:ext cx="7315200" cy="2143125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pPr marL="0" marR="0" lvl="0" indent="0" algn="l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线性规划模型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的一般式具有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以下哪些特征？</a:t>
            </a: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828800" y="2786063"/>
            <a:ext cx="64008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pPr marL="0" marR="0" lvl="0" indent="0" algn="l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目标函数求极大</a:t>
            </a: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828800" y="3643313"/>
            <a:ext cx="64008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pPr marL="0" marR="0" lvl="0" indent="0" algn="l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约束条件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是小于等于约束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1828800" y="4500563"/>
            <a:ext cx="64008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pPr marL="0" marR="0" lvl="0" indent="0" algn="l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决策变量是非负约束</a:t>
            </a: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1828800" y="5357813"/>
            <a:ext cx="64008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pPr marL="0" marR="0" lvl="0" indent="0" algn="l" defTabSz="68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资源限量非负</a:t>
            </a:r>
          </a:p>
        </p:txBody>
      </p:sp>
      <p:sp>
        <p:nvSpPr>
          <p:cNvPr id="8" name="矩形 7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1114425" y="2850356"/>
            <a:ext cx="514350" cy="51435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A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1114425" y="3707606"/>
            <a:ext cx="514350" cy="51435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B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1114425" y="4564856"/>
            <a:ext cx="514350" cy="51435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C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sp>
        <p:nvSpPr>
          <p:cNvPr id="11" name="矩形 10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1114425" y="5422106"/>
            <a:ext cx="514350" cy="514350"/>
          </a:xfrm>
          <a:prstGeom prst="rect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D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sp>
        <p:nvSpPr>
          <p:cNvPr id="12" name="圆角矩形 11"/>
          <p:cNvSpPr/>
          <p:nvPr>
            <p:custDataLst>
              <p:tags r:id="rId11"/>
            </p:custDataLst>
          </p:nvPr>
        </p:nvSpPr>
        <p:spPr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提交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12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13" name="TitleBackground"/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ColorBlock"/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5" name="TypeText"/>
            <p:cNvSpPr txBox="1"/>
            <p:nvPr>
              <p:custDataLst>
                <p:tags r:id="rId16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cs typeface="+mn-cs"/>
                  <a:sym typeface="Microsoft Yahei" panose="020B0503020204020204" pitchFamily="34" charset="-122"/>
                </a:rPr>
                <a:t>多选题</a:t>
              </a:r>
              <a:endParaRPr kumimoji="0" lang="zh-CN" altLang="en-US" sz="2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endParaRPr>
            </a:p>
          </p:txBody>
        </p:sp>
        <p:sp>
          <p:nvSpPr>
            <p:cNvPr id="16" name="TipText"/>
            <p:cNvSpPr txBox="1"/>
            <p:nvPr>
              <p:custDataLst>
                <p:tags r:id="rId17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cs typeface="+mn-cs"/>
                  <a:sym typeface="Microsoft Yahei" panose="020B0503020204020204" pitchFamily="34" charset="-122"/>
                </a:rPr>
                <a:t>1</a:t>
              </a: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cs typeface="+mn-cs"/>
                  <a:sym typeface="Microsoft Yahei" panose="020B0503020204020204" pitchFamily="34" charset="-122"/>
                </a:rPr>
                <a:t>分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3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92131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线性规划问题图解法</a:t>
            </a:r>
          </a:p>
        </p:txBody>
      </p:sp>
      <p:sp>
        <p:nvSpPr>
          <p:cNvPr id="18227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608138"/>
            <a:ext cx="8424862" cy="719137"/>
          </a:xfrm>
          <a:noFill/>
        </p:spPr>
        <p:txBody>
          <a:bodyPr>
            <a:normAutofit/>
          </a:bodyPr>
          <a:lstStyle/>
          <a:p>
            <a:r>
              <a:rPr kumimoji="1" lang="zh-CN" altLang="en-US" sz="2800" b="1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用</a:t>
            </a:r>
            <a:r>
              <a:rPr kumimoji="1" lang="zh-CN" altLang="en-US" sz="2800" b="1" dirty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画图的方式求解二维线性规划问题</a:t>
            </a:r>
          </a:p>
        </p:txBody>
      </p:sp>
      <p:grpSp>
        <p:nvGrpSpPr>
          <p:cNvPr id="182279" name="Group 7"/>
          <p:cNvGrpSpPr>
            <a:grpSpLocks/>
          </p:cNvGrpSpPr>
          <p:nvPr/>
        </p:nvGrpSpPr>
        <p:grpSpPr bwMode="auto">
          <a:xfrm>
            <a:off x="6372225" y="3429000"/>
            <a:ext cx="1800225" cy="457200"/>
            <a:chOff x="4014" y="2160"/>
            <a:chExt cx="1134" cy="288"/>
          </a:xfrm>
        </p:grpSpPr>
        <p:sp>
          <p:nvSpPr>
            <p:cNvPr id="15430" name="Text Box 8"/>
            <p:cNvSpPr txBox="1">
              <a:spLocks noChangeArrowheads="1"/>
            </p:cNvSpPr>
            <p:nvPr/>
          </p:nvSpPr>
          <p:spPr bwMode="auto">
            <a:xfrm>
              <a:off x="4014" y="2160"/>
              <a:ext cx="1134" cy="288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zh-CN" altLang="en-US">
                <a:ea typeface="宋体" charset="-122"/>
              </a:endParaRPr>
            </a:p>
          </p:txBody>
        </p:sp>
        <p:graphicFrame>
          <p:nvGraphicFramePr>
            <p:cNvPr id="15431" name="Object 9"/>
            <p:cNvGraphicFramePr>
              <a:graphicFrameLocks noChangeAspect="1"/>
            </p:cNvGraphicFramePr>
            <p:nvPr/>
          </p:nvGraphicFramePr>
          <p:xfrm>
            <a:off x="4014" y="2192"/>
            <a:ext cx="1089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98" name="公式" r:id="rId4" imgW="977476" imgH="215806" progId="Equation.3">
                    <p:embed/>
                  </p:oleObj>
                </mc:Choice>
                <mc:Fallback>
                  <p:oleObj name="公式" r:id="rId4" imgW="977476" imgH="215806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14" y="2192"/>
                          <a:ext cx="1089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2282" name="Text Box 10"/>
          <p:cNvSpPr txBox="1">
            <a:spLocks noChangeArrowheads="1"/>
          </p:cNvSpPr>
          <p:nvPr/>
        </p:nvSpPr>
        <p:spPr bwMode="auto">
          <a:xfrm>
            <a:off x="539750" y="2752726"/>
            <a:ext cx="36004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kumimoji="1"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做约束条件图形</a:t>
            </a:r>
          </a:p>
        </p:txBody>
      </p:sp>
      <p:sp>
        <p:nvSpPr>
          <p:cNvPr id="182283" name="Line 11"/>
          <p:cNvSpPr>
            <a:spLocks noChangeShapeType="1"/>
          </p:cNvSpPr>
          <p:nvPr/>
        </p:nvSpPr>
        <p:spPr bwMode="auto">
          <a:xfrm>
            <a:off x="4572000" y="2324100"/>
            <a:ext cx="0" cy="4176713"/>
          </a:xfrm>
          <a:prstGeom prst="line">
            <a:avLst/>
          </a:prstGeom>
          <a:noFill/>
          <a:ln w="38100" cap="sq">
            <a:solidFill>
              <a:srgbClr val="000080"/>
            </a:solidFill>
            <a:round/>
            <a:headEnd type="arrow" w="lg" len="lg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2284" name="Line 12"/>
          <p:cNvSpPr>
            <a:spLocks noChangeShapeType="1"/>
          </p:cNvSpPr>
          <p:nvPr/>
        </p:nvSpPr>
        <p:spPr bwMode="auto">
          <a:xfrm>
            <a:off x="4283075" y="6257925"/>
            <a:ext cx="4465638" cy="0"/>
          </a:xfrm>
          <a:prstGeom prst="line">
            <a:avLst/>
          </a:prstGeom>
          <a:noFill/>
          <a:ln w="38100" cap="sq">
            <a:solidFill>
              <a:srgbClr val="002060"/>
            </a:solidFill>
            <a:round/>
            <a:headEnd type="none" w="sm" len="sm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2285" name="Line 13"/>
          <p:cNvSpPr>
            <a:spLocks noChangeShapeType="1"/>
          </p:cNvSpPr>
          <p:nvPr/>
        </p:nvSpPr>
        <p:spPr bwMode="auto">
          <a:xfrm>
            <a:off x="4498975" y="2684463"/>
            <a:ext cx="2016125" cy="3744912"/>
          </a:xfrm>
          <a:prstGeom prst="line">
            <a:avLst/>
          </a:prstGeom>
          <a:noFill/>
          <a:ln w="38100" cap="sq">
            <a:solidFill>
              <a:srgbClr val="FF99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2286" name="Line 14"/>
          <p:cNvSpPr>
            <a:spLocks noChangeShapeType="1"/>
          </p:cNvSpPr>
          <p:nvPr/>
        </p:nvSpPr>
        <p:spPr bwMode="auto">
          <a:xfrm>
            <a:off x="4211638" y="4845050"/>
            <a:ext cx="4464050" cy="1463675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2287" name="Line 15"/>
          <p:cNvSpPr>
            <a:spLocks noChangeShapeType="1"/>
          </p:cNvSpPr>
          <p:nvPr/>
        </p:nvSpPr>
        <p:spPr bwMode="auto">
          <a:xfrm>
            <a:off x="4211638" y="4437063"/>
            <a:ext cx="2881312" cy="2016125"/>
          </a:xfrm>
          <a:prstGeom prst="line">
            <a:avLst/>
          </a:prstGeom>
          <a:noFill/>
          <a:ln w="38100" cap="sq">
            <a:solidFill>
              <a:srgbClr val="00206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grpSp>
        <p:nvGrpSpPr>
          <p:cNvPr id="182288" name="Group 16"/>
          <p:cNvGrpSpPr>
            <a:grpSpLocks/>
          </p:cNvGrpSpPr>
          <p:nvPr/>
        </p:nvGrpSpPr>
        <p:grpSpPr bwMode="auto">
          <a:xfrm>
            <a:off x="4572000" y="4941888"/>
            <a:ext cx="1873250" cy="1295400"/>
            <a:chOff x="1066" y="3113"/>
            <a:chExt cx="1180" cy="816"/>
          </a:xfrm>
        </p:grpSpPr>
        <p:sp>
          <p:nvSpPr>
            <p:cNvPr id="15420" name="Line 17"/>
            <p:cNvSpPr>
              <a:spLocks noChangeShapeType="1"/>
            </p:cNvSpPr>
            <p:nvPr/>
          </p:nvSpPr>
          <p:spPr bwMode="auto">
            <a:xfrm>
              <a:off x="1066" y="3113"/>
              <a:ext cx="0" cy="816"/>
            </a:xfrm>
            <a:prstGeom prst="line">
              <a:avLst/>
            </a:prstGeom>
            <a:noFill/>
            <a:ln w="57150" cap="sq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5421" name="Line 18"/>
            <p:cNvSpPr>
              <a:spLocks noChangeShapeType="1"/>
            </p:cNvSpPr>
            <p:nvPr/>
          </p:nvSpPr>
          <p:spPr bwMode="auto">
            <a:xfrm>
              <a:off x="1066" y="3929"/>
              <a:ext cx="1179" cy="0"/>
            </a:xfrm>
            <a:prstGeom prst="line">
              <a:avLst/>
            </a:prstGeom>
            <a:noFill/>
            <a:ln w="57150" cap="sq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5422" name="Line 19"/>
            <p:cNvSpPr>
              <a:spLocks noChangeShapeType="1"/>
            </p:cNvSpPr>
            <p:nvPr/>
          </p:nvSpPr>
          <p:spPr bwMode="auto">
            <a:xfrm>
              <a:off x="1066" y="3113"/>
              <a:ext cx="499" cy="181"/>
            </a:xfrm>
            <a:prstGeom prst="line">
              <a:avLst/>
            </a:prstGeom>
            <a:noFill/>
            <a:ln w="57150" cap="sq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5423" name="Line 20"/>
            <p:cNvSpPr>
              <a:spLocks noChangeShapeType="1"/>
            </p:cNvSpPr>
            <p:nvPr/>
          </p:nvSpPr>
          <p:spPr bwMode="auto">
            <a:xfrm>
              <a:off x="1565" y="3294"/>
              <a:ext cx="499" cy="363"/>
            </a:xfrm>
            <a:prstGeom prst="line">
              <a:avLst/>
            </a:prstGeom>
            <a:noFill/>
            <a:ln w="57150" cap="sq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5424" name="Line 21"/>
            <p:cNvSpPr>
              <a:spLocks noChangeShapeType="1"/>
            </p:cNvSpPr>
            <p:nvPr/>
          </p:nvSpPr>
          <p:spPr bwMode="auto">
            <a:xfrm>
              <a:off x="2064" y="3657"/>
              <a:ext cx="182" cy="272"/>
            </a:xfrm>
            <a:prstGeom prst="line">
              <a:avLst/>
            </a:prstGeom>
            <a:noFill/>
            <a:ln w="57150" cap="sq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5425" name="Line 22"/>
            <p:cNvSpPr>
              <a:spLocks noChangeShapeType="1"/>
            </p:cNvSpPr>
            <p:nvPr/>
          </p:nvSpPr>
          <p:spPr bwMode="auto">
            <a:xfrm flipV="1">
              <a:off x="1066" y="3249"/>
              <a:ext cx="317" cy="181"/>
            </a:xfrm>
            <a:prstGeom prst="line">
              <a:avLst/>
            </a:prstGeom>
            <a:noFill/>
            <a:ln w="57150" cap="sq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5426" name="Line 23"/>
            <p:cNvSpPr>
              <a:spLocks noChangeShapeType="1"/>
            </p:cNvSpPr>
            <p:nvPr/>
          </p:nvSpPr>
          <p:spPr bwMode="auto">
            <a:xfrm flipV="1">
              <a:off x="1066" y="3339"/>
              <a:ext cx="544" cy="318"/>
            </a:xfrm>
            <a:prstGeom prst="line">
              <a:avLst/>
            </a:prstGeom>
            <a:noFill/>
            <a:ln w="57150" cap="sq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5427" name="Line 24"/>
            <p:cNvSpPr>
              <a:spLocks noChangeShapeType="1"/>
            </p:cNvSpPr>
            <p:nvPr/>
          </p:nvSpPr>
          <p:spPr bwMode="auto">
            <a:xfrm flipV="1">
              <a:off x="1066" y="3475"/>
              <a:ext cx="725" cy="409"/>
            </a:xfrm>
            <a:prstGeom prst="line">
              <a:avLst/>
            </a:prstGeom>
            <a:noFill/>
            <a:ln w="57150" cap="sq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5428" name="Line 25"/>
            <p:cNvSpPr>
              <a:spLocks noChangeShapeType="1"/>
            </p:cNvSpPr>
            <p:nvPr/>
          </p:nvSpPr>
          <p:spPr bwMode="auto">
            <a:xfrm flipV="1">
              <a:off x="1383" y="3595"/>
              <a:ext cx="589" cy="334"/>
            </a:xfrm>
            <a:prstGeom prst="line">
              <a:avLst/>
            </a:prstGeom>
            <a:noFill/>
            <a:ln w="57150" cap="sq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5429" name="Line 26"/>
            <p:cNvSpPr>
              <a:spLocks noChangeShapeType="1"/>
            </p:cNvSpPr>
            <p:nvPr/>
          </p:nvSpPr>
          <p:spPr bwMode="auto">
            <a:xfrm flipV="1">
              <a:off x="1791" y="3748"/>
              <a:ext cx="318" cy="181"/>
            </a:xfrm>
            <a:prstGeom prst="line">
              <a:avLst/>
            </a:prstGeom>
            <a:noFill/>
            <a:ln w="57150" cap="sq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182299" name="Text Box 27"/>
          <p:cNvSpPr txBox="1">
            <a:spLocks noChangeArrowheads="1"/>
          </p:cNvSpPr>
          <p:nvPr/>
        </p:nvSpPr>
        <p:spPr bwMode="auto">
          <a:xfrm>
            <a:off x="4211638" y="6165850"/>
            <a:ext cx="358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>
                <a:ea typeface="宋体" charset="-122"/>
              </a:rPr>
              <a:t>0</a:t>
            </a:r>
          </a:p>
        </p:txBody>
      </p:sp>
      <p:sp>
        <p:nvSpPr>
          <p:cNvPr id="182300" name="Text Box 28"/>
          <p:cNvSpPr txBox="1">
            <a:spLocks noChangeArrowheads="1"/>
          </p:cNvSpPr>
          <p:nvPr/>
        </p:nvSpPr>
        <p:spPr bwMode="auto">
          <a:xfrm>
            <a:off x="4067175" y="2611438"/>
            <a:ext cx="576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>
                <a:ea typeface="宋体" charset="-122"/>
              </a:rPr>
              <a:t>90</a:t>
            </a:r>
          </a:p>
        </p:txBody>
      </p:sp>
      <p:sp>
        <p:nvSpPr>
          <p:cNvPr id="182301" name="Text Box 29"/>
          <p:cNvSpPr txBox="1">
            <a:spLocks noChangeArrowheads="1"/>
          </p:cNvSpPr>
          <p:nvPr/>
        </p:nvSpPr>
        <p:spPr bwMode="auto">
          <a:xfrm>
            <a:off x="4067175" y="4076700"/>
            <a:ext cx="503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>
                <a:ea typeface="宋体" charset="-122"/>
              </a:rPr>
              <a:t>40</a:t>
            </a:r>
          </a:p>
        </p:txBody>
      </p:sp>
      <p:sp>
        <p:nvSpPr>
          <p:cNvPr id="182302" name="Text Box 30"/>
          <p:cNvSpPr txBox="1">
            <a:spLocks noChangeArrowheads="1"/>
          </p:cNvSpPr>
          <p:nvPr/>
        </p:nvSpPr>
        <p:spPr bwMode="auto">
          <a:xfrm>
            <a:off x="6516688" y="6165850"/>
            <a:ext cx="5762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>
                <a:ea typeface="宋体" charset="-122"/>
              </a:rPr>
              <a:t>50</a:t>
            </a:r>
          </a:p>
        </p:txBody>
      </p:sp>
      <p:sp>
        <p:nvSpPr>
          <p:cNvPr id="182303" name="Text Box 31"/>
          <p:cNvSpPr txBox="1">
            <a:spLocks noChangeArrowheads="1"/>
          </p:cNvSpPr>
          <p:nvPr/>
        </p:nvSpPr>
        <p:spPr bwMode="auto">
          <a:xfrm>
            <a:off x="6013450" y="6165850"/>
            <a:ext cx="503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>
                <a:ea typeface="宋体" charset="-122"/>
              </a:rPr>
              <a:t>40</a:t>
            </a:r>
          </a:p>
        </p:txBody>
      </p:sp>
      <p:sp>
        <p:nvSpPr>
          <p:cNvPr id="182304" name="Text Box 32"/>
          <p:cNvSpPr txBox="1">
            <a:spLocks noChangeArrowheads="1"/>
          </p:cNvSpPr>
          <p:nvPr/>
        </p:nvSpPr>
        <p:spPr bwMode="auto">
          <a:xfrm>
            <a:off x="4068763" y="4772025"/>
            <a:ext cx="50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>
                <a:ea typeface="宋体" charset="-122"/>
              </a:rPr>
              <a:t>30</a:t>
            </a:r>
          </a:p>
        </p:txBody>
      </p:sp>
      <p:sp>
        <p:nvSpPr>
          <p:cNvPr id="182305" name="Text Box 33"/>
          <p:cNvSpPr txBox="1">
            <a:spLocks noChangeArrowheads="1"/>
          </p:cNvSpPr>
          <p:nvPr/>
        </p:nvSpPr>
        <p:spPr bwMode="auto">
          <a:xfrm>
            <a:off x="7812088" y="6140450"/>
            <a:ext cx="64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>
                <a:ea typeface="宋体" charset="-122"/>
              </a:rPr>
              <a:t>100</a:t>
            </a:r>
          </a:p>
        </p:txBody>
      </p:sp>
      <p:sp>
        <p:nvSpPr>
          <p:cNvPr id="182306" name="Text Box 34"/>
          <p:cNvSpPr txBox="1">
            <a:spLocks noChangeArrowheads="1"/>
          </p:cNvSpPr>
          <p:nvPr/>
        </p:nvSpPr>
        <p:spPr bwMode="auto">
          <a:xfrm>
            <a:off x="4140200" y="2035175"/>
            <a:ext cx="576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>
                <a:ea typeface="宋体" charset="-122"/>
              </a:rPr>
              <a:t>x</a:t>
            </a:r>
            <a:r>
              <a:rPr lang="en-US" altLang="zh-CN" b="1" baseline="-25000">
                <a:ea typeface="宋体" charset="-122"/>
              </a:rPr>
              <a:t>2</a:t>
            </a:r>
          </a:p>
        </p:txBody>
      </p:sp>
      <p:sp>
        <p:nvSpPr>
          <p:cNvPr id="182307" name="Text Box 35"/>
          <p:cNvSpPr txBox="1">
            <a:spLocks noChangeArrowheads="1"/>
          </p:cNvSpPr>
          <p:nvPr/>
        </p:nvSpPr>
        <p:spPr bwMode="auto">
          <a:xfrm>
            <a:off x="8675688" y="5876925"/>
            <a:ext cx="50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>
                <a:ea typeface="宋体" charset="-122"/>
              </a:rPr>
              <a:t>x</a:t>
            </a:r>
            <a:r>
              <a:rPr lang="en-US" altLang="zh-CN" b="1" baseline="-25000">
                <a:ea typeface="宋体" charset="-122"/>
              </a:rPr>
              <a:t>1</a:t>
            </a:r>
          </a:p>
        </p:txBody>
      </p:sp>
      <p:sp>
        <p:nvSpPr>
          <p:cNvPr id="182308" name="Line 36"/>
          <p:cNvSpPr>
            <a:spLocks noChangeShapeType="1"/>
          </p:cNvSpPr>
          <p:nvPr/>
        </p:nvSpPr>
        <p:spPr bwMode="auto">
          <a:xfrm>
            <a:off x="4213225" y="5253038"/>
            <a:ext cx="2159000" cy="1200150"/>
          </a:xfrm>
          <a:prstGeom prst="line">
            <a:avLst/>
          </a:prstGeom>
          <a:noFill/>
          <a:ln w="44450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2309" name="Line 37"/>
          <p:cNvSpPr>
            <a:spLocks noChangeShapeType="1"/>
          </p:cNvSpPr>
          <p:nvPr/>
        </p:nvSpPr>
        <p:spPr bwMode="auto">
          <a:xfrm>
            <a:off x="3995738" y="5468938"/>
            <a:ext cx="1800225" cy="984250"/>
          </a:xfrm>
          <a:prstGeom prst="line">
            <a:avLst/>
          </a:prstGeom>
          <a:noFill/>
          <a:ln w="44450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2310" name="Text Box 38"/>
          <p:cNvSpPr txBox="1">
            <a:spLocks noChangeArrowheads="1"/>
          </p:cNvSpPr>
          <p:nvPr/>
        </p:nvSpPr>
        <p:spPr bwMode="auto">
          <a:xfrm>
            <a:off x="4067175" y="5181600"/>
            <a:ext cx="576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>
                <a:ea typeface="宋体" charset="-122"/>
              </a:rPr>
              <a:t>14</a:t>
            </a:r>
          </a:p>
        </p:txBody>
      </p:sp>
      <p:sp>
        <p:nvSpPr>
          <p:cNvPr id="182311" name="Text Box 39"/>
          <p:cNvSpPr txBox="1">
            <a:spLocks noChangeArrowheads="1"/>
          </p:cNvSpPr>
          <p:nvPr/>
        </p:nvSpPr>
        <p:spPr bwMode="auto">
          <a:xfrm>
            <a:off x="4211638" y="5661025"/>
            <a:ext cx="43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>
                <a:ea typeface="宋体" charset="-122"/>
              </a:rPr>
              <a:t>7</a:t>
            </a:r>
          </a:p>
        </p:txBody>
      </p:sp>
      <p:sp>
        <p:nvSpPr>
          <p:cNvPr id="182312" name="Text Box 40"/>
          <p:cNvSpPr txBox="1">
            <a:spLocks noChangeArrowheads="1"/>
          </p:cNvSpPr>
          <p:nvPr/>
        </p:nvSpPr>
        <p:spPr bwMode="auto">
          <a:xfrm>
            <a:off x="4932363" y="6165850"/>
            <a:ext cx="504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>
                <a:ea typeface="宋体" charset="-122"/>
              </a:rPr>
              <a:t>12</a:t>
            </a:r>
          </a:p>
        </p:txBody>
      </p:sp>
      <p:sp>
        <p:nvSpPr>
          <p:cNvPr id="182313" name="Text Box 41"/>
          <p:cNvSpPr txBox="1">
            <a:spLocks noChangeArrowheads="1"/>
          </p:cNvSpPr>
          <p:nvPr/>
        </p:nvSpPr>
        <p:spPr bwMode="auto">
          <a:xfrm>
            <a:off x="5580063" y="6165850"/>
            <a:ext cx="50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>
                <a:ea typeface="宋体" charset="-122"/>
              </a:rPr>
              <a:t>24</a:t>
            </a:r>
          </a:p>
        </p:txBody>
      </p:sp>
      <p:sp>
        <p:nvSpPr>
          <p:cNvPr id="182314" name="Line 42"/>
          <p:cNvSpPr>
            <a:spLocks noChangeShapeType="1"/>
          </p:cNvSpPr>
          <p:nvPr/>
        </p:nvSpPr>
        <p:spPr bwMode="auto">
          <a:xfrm>
            <a:off x="4356100" y="5013325"/>
            <a:ext cx="2303463" cy="1295400"/>
          </a:xfrm>
          <a:prstGeom prst="line">
            <a:avLst/>
          </a:prstGeom>
          <a:noFill/>
          <a:ln w="44450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2315" name="Line 43"/>
          <p:cNvSpPr>
            <a:spLocks noChangeShapeType="1"/>
          </p:cNvSpPr>
          <p:nvPr/>
        </p:nvSpPr>
        <p:spPr bwMode="auto">
          <a:xfrm>
            <a:off x="4429125" y="4724400"/>
            <a:ext cx="2879725" cy="1655763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2316" name="AutoShape 44"/>
          <p:cNvSpPr>
            <a:spLocks noChangeArrowheads="1"/>
          </p:cNvSpPr>
          <p:nvPr/>
        </p:nvSpPr>
        <p:spPr bwMode="auto">
          <a:xfrm flipV="1">
            <a:off x="5291138" y="5157788"/>
            <a:ext cx="144462" cy="142875"/>
          </a:xfrm>
          <a:prstGeom prst="flowChartConnector">
            <a:avLst/>
          </a:prstGeom>
          <a:solidFill>
            <a:srgbClr val="FF00FF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82317" name="Text Box 45"/>
          <p:cNvSpPr txBox="1">
            <a:spLocks noChangeArrowheads="1"/>
          </p:cNvSpPr>
          <p:nvPr/>
        </p:nvSpPr>
        <p:spPr bwMode="auto">
          <a:xfrm>
            <a:off x="5219700" y="4724400"/>
            <a:ext cx="576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b="1">
                <a:solidFill>
                  <a:srgbClr val="000066"/>
                </a:solidFill>
                <a:ea typeface="宋体" charset="-122"/>
              </a:rPr>
              <a:t>X*</a:t>
            </a:r>
            <a:endParaRPr kumimoji="1" lang="zh-CN" altLang="en-US" b="1">
              <a:solidFill>
                <a:srgbClr val="000066"/>
              </a:solidFill>
              <a:ea typeface="宋体" charset="-122"/>
            </a:endParaRPr>
          </a:p>
        </p:txBody>
      </p:sp>
      <p:sp>
        <p:nvSpPr>
          <p:cNvPr id="182318" name="AutoShape 46"/>
          <p:cNvSpPr>
            <a:spLocks noChangeArrowheads="1"/>
          </p:cNvSpPr>
          <p:nvPr/>
        </p:nvSpPr>
        <p:spPr bwMode="auto">
          <a:xfrm>
            <a:off x="4859338" y="2347913"/>
            <a:ext cx="4205287" cy="1873250"/>
          </a:xfrm>
          <a:prstGeom prst="wedgeRoundRectCallout">
            <a:avLst>
              <a:gd name="adj1" fmla="val -36634"/>
              <a:gd name="adj2" fmla="val 80509"/>
              <a:gd name="adj3" fmla="val 16667"/>
            </a:avLst>
          </a:prstGeom>
          <a:solidFill>
            <a:srgbClr val="FFFFCC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kumimoji="1" lang="en-US" altLang="zh-CN" sz="2400" b="1" dirty="0">
                <a:solidFill>
                  <a:srgbClr val="000066"/>
                </a:solidFill>
                <a:latin typeface="Times New Roman" pitchFamily="18" charset="0"/>
                <a:ea typeface="宋体" charset="-122"/>
                <a:cs typeface="Times New Roman" pitchFamily="18" charset="0"/>
              </a:rPr>
              <a:t>X*=(20,24)</a:t>
            </a:r>
            <a:r>
              <a:rPr kumimoji="1" lang="en-US" altLang="zh-CN" sz="2400" b="1" baseline="30000" dirty="0">
                <a:solidFill>
                  <a:srgbClr val="000066"/>
                </a:solidFill>
                <a:latin typeface="Times New Roman" pitchFamily="18" charset="0"/>
                <a:ea typeface="宋体" charset="-122"/>
                <a:cs typeface="Times New Roman" pitchFamily="18" charset="0"/>
              </a:rPr>
              <a:t>T</a:t>
            </a:r>
            <a:r>
              <a:rPr kumimoji="1" lang="zh-CN" altLang="en-US" sz="2400" b="1" dirty="0">
                <a:solidFill>
                  <a:srgbClr val="000066"/>
                </a:solidFill>
                <a:latin typeface="Times New Roman" pitchFamily="18" charset="0"/>
                <a:ea typeface="宋体" charset="-122"/>
                <a:cs typeface="Times New Roman" pitchFamily="18" charset="0"/>
              </a:rPr>
              <a:t>，</a:t>
            </a:r>
            <a:r>
              <a:rPr kumimoji="1" lang="en-US" altLang="zh-CN" sz="2400" b="1" dirty="0">
                <a:solidFill>
                  <a:srgbClr val="000066"/>
                </a:solidFill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z*=428</a:t>
            </a:r>
          </a:p>
          <a:p>
            <a:pPr algn="ctr"/>
            <a:r>
              <a:rPr kumimoji="1" lang="zh-CN" altLang="en-US" sz="2400" b="1" dirty="0"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甲产品安排生产</a:t>
            </a:r>
            <a:r>
              <a:rPr kumimoji="1" lang="en-US" altLang="zh-CN" sz="2400" b="1" dirty="0" smtClean="0">
                <a:solidFill>
                  <a:srgbClr val="000066"/>
                </a:solidFill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20</a:t>
            </a:r>
            <a:endParaRPr kumimoji="1" lang="en-US" altLang="zh-CN" sz="2400" b="1" dirty="0">
              <a:latin typeface="Times New Roman" pitchFamily="18" charset="0"/>
              <a:ea typeface="楷体_GB2312" pitchFamily="49" charset="-122"/>
              <a:cs typeface="Times New Roman" pitchFamily="18" charset="0"/>
            </a:endParaRPr>
          </a:p>
          <a:p>
            <a:pPr algn="ctr"/>
            <a:r>
              <a:rPr kumimoji="1" lang="zh-CN" altLang="en-US" sz="2400" b="1" dirty="0"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乙产品安排生产</a:t>
            </a:r>
            <a:r>
              <a:rPr kumimoji="1" lang="en-US" altLang="zh-CN" sz="2400" b="1" dirty="0" smtClean="0">
                <a:solidFill>
                  <a:srgbClr val="000066"/>
                </a:solidFill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24</a:t>
            </a:r>
            <a:endParaRPr kumimoji="1" lang="en-US" altLang="zh-CN" sz="2400" b="1" dirty="0">
              <a:latin typeface="Times New Roman" pitchFamily="18" charset="0"/>
              <a:ea typeface="楷体_GB2312" pitchFamily="49" charset="-122"/>
              <a:cs typeface="Times New Roman" pitchFamily="18" charset="0"/>
            </a:endParaRPr>
          </a:p>
          <a:p>
            <a:pPr algn="ctr"/>
            <a:r>
              <a:rPr kumimoji="1" lang="zh-CN" altLang="en-US" sz="2400" b="1" dirty="0"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最大总收入为</a:t>
            </a:r>
            <a:r>
              <a:rPr kumimoji="1" lang="en-US" altLang="zh-CN" sz="2400" b="1" dirty="0" smtClean="0">
                <a:solidFill>
                  <a:srgbClr val="000066"/>
                </a:solidFill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428</a:t>
            </a:r>
            <a:endParaRPr kumimoji="1" lang="en-US" altLang="zh-CN" sz="2400" b="1" dirty="0">
              <a:latin typeface="Times New Roman" pitchFamily="18" charset="0"/>
              <a:ea typeface="楷体_GB2312" pitchFamily="49" charset="-122"/>
              <a:cs typeface="Times New Roman" pitchFamily="18" charset="0"/>
            </a:endParaRPr>
          </a:p>
        </p:txBody>
      </p:sp>
      <p:sp>
        <p:nvSpPr>
          <p:cNvPr id="182319" name="Text Box 47"/>
          <p:cNvSpPr txBox="1">
            <a:spLocks noChangeArrowheads="1"/>
          </p:cNvSpPr>
          <p:nvPr/>
        </p:nvSpPr>
        <p:spPr bwMode="auto">
          <a:xfrm>
            <a:off x="539750" y="3530601"/>
            <a:ext cx="3671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kumimoji="1" lang="zh-CN" altLang="en-US" sz="28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做目标函数图形</a:t>
            </a:r>
          </a:p>
        </p:txBody>
      </p:sp>
      <p:sp>
        <p:nvSpPr>
          <p:cNvPr id="182320" name="Text Box 48"/>
          <p:cNvSpPr txBox="1">
            <a:spLocks noChangeArrowheads="1"/>
          </p:cNvSpPr>
          <p:nvPr/>
        </p:nvSpPr>
        <p:spPr bwMode="auto">
          <a:xfrm>
            <a:off x="539750" y="4265613"/>
            <a:ext cx="32400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kumimoji="1" lang="zh-CN" altLang="en-US" sz="28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求出最优解</a:t>
            </a:r>
          </a:p>
        </p:txBody>
      </p:sp>
      <p:sp>
        <p:nvSpPr>
          <p:cNvPr id="182321" name="AutoShape 49"/>
          <p:cNvSpPr>
            <a:spLocks noChangeArrowheads="1"/>
          </p:cNvSpPr>
          <p:nvPr/>
        </p:nvSpPr>
        <p:spPr bwMode="auto">
          <a:xfrm>
            <a:off x="5076825" y="2852738"/>
            <a:ext cx="4032250" cy="2233612"/>
          </a:xfrm>
          <a:prstGeom prst="wedgeEllipseCallout">
            <a:avLst>
              <a:gd name="adj1" fmla="val -38741"/>
              <a:gd name="adj2" fmla="val 72602"/>
            </a:avLst>
          </a:prstGeom>
          <a:solidFill>
            <a:srgbClr val="CCFF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buFontTx/>
              <a:buAutoNum type="circleNumDbPlain"/>
            </a:pPr>
            <a:r>
              <a:rPr kumimoji="1" lang="zh-CN" altLang="en-US" sz="2400" b="1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线性规划的可行域是什么形状？</a:t>
            </a:r>
            <a:endParaRPr kumimoji="1" lang="en-US" altLang="zh-CN" sz="2400" b="1">
              <a:solidFill>
                <a:srgbClr val="00206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457200" indent="-457200">
              <a:buFontTx/>
              <a:buAutoNum type="circleNumDbPlain"/>
            </a:pPr>
            <a:r>
              <a:rPr kumimoji="1" lang="zh-CN" altLang="en-US" sz="2400" b="1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最优解在什么位置获得？</a:t>
            </a:r>
          </a:p>
        </p:txBody>
      </p:sp>
      <p:sp>
        <p:nvSpPr>
          <p:cNvPr id="182322" name="AutoShape 50"/>
          <p:cNvSpPr>
            <a:spLocks noChangeArrowheads="1"/>
          </p:cNvSpPr>
          <p:nvPr/>
        </p:nvSpPr>
        <p:spPr bwMode="auto">
          <a:xfrm>
            <a:off x="2268538" y="5157788"/>
            <a:ext cx="1368425" cy="503237"/>
          </a:xfrm>
          <a:prstGeom prst="wedgeRectCallout">
            <a:avLst>
              <a:gd name="adj1" fmla="val 178653"/>
              <a:gd name="adj2" fmla="val 105204"/>
            </a:avLst>
          </a:prstGeom>
          <a:solidFill>
            <a:srgbClr val="FFFFCC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anchor="ctr" anchorCtr="0"/>
          <a:lstStyle/>
          <a:p>
            <a:pPr algn="ctr"/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可行域</a:t>
            </a:r>
          </a:p>
        </p:txBody>
      </p:sp>
      <p:sp>
        <p:nvSpPr>
          <p:cNvPr id="182323" name="AutoShape 51"/>
          <p:cNvSpPr>
            <a:spLocks noChangeArrowheads="1"/>
          </p:cNvSpPr>
          <p:nvPr/>
        </p:nvSpPr>
        <p:spPr bwMode="auto">
          <a:xfrm>
            <a:off x="4546600" y="2781300"/>
            <a:ext cx="71438" cy="71438"/>
          </a:xfrm>
          <a:prstGeom prst="flowChartConnector">
            <a:avLst/>
          </a:prstGeom>
          <a:solidFill>
            <a:srgbClr val="0070C0"/>
          </a:solidFill>
          <a:ln w="12700" cap="sq">
            <a:solidFill>
              <a:srgbClr val="0070C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82324" name="AutoShape 52"/>
          <p:cNvSpPr>
            <a:spLocks noChangeArrowheads="1"/>
          </p:cNvSpPr>
          <p:nvPr/>
        </p:nvSpPr>
        <p:spPr bwMode="auto">
          <a:xfrm>
            <a:off x="4543425" y="4941888"/>
            <a:ext cx="71438" cy="71437"/>
          </a:xfrm>
          <a:prstGeom prst="flowChartConnector">
            <a:avLst/>
          </a:prstGeom>
          <a:solidFill>
            <a:srgbClr val="0070C0"/>
          </a:solidFill>
          <a:ln w="12700" cap="sq">
            <a:solidFill>
              <a:srgbClr val="0070C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82325" name="AutoShape 53"/>
          <p:cNvSpPr>
            <a:spLocks noChangeArrowheads="1"/>
          </p:cNvSpPr>
          <p:nvPr/>
        </p:nvSpPr>
        <p:spPr bwMode="auto">
          <a:xfrm>
            <a:off x="4543425" y="4652963"/>
            <a:ext cx="71438" cy="71437"/>
          </a:xfrm>
          <a:prstGeom prst="flowChartConnector">
            <a:avLst/>
          </a:prstGeom>
          <a:solidFill>
            <a:srgbClr val="0070C0"/>
          </a:solidFill>
          <a:ln w="12700" cap="sq">
            <a:solidFill>
              <a:srgbClr val="0070C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82326" name="AutoShape 54"/>
          <p:cNvSpPr>
            <a:spLocks noChangeArrowheads="1"/>
          </p:cNvSpPr>
          <p:nvPr/>
        </p:nvSpPr>
        <p:spPr bwMode="auto">
          <a:xfrm>
            <a:off x="8316913" y="6215063"/>
            <a:ext cx="71437" cy="71437"/>
          </a:xfrm>
          <a:prstGeom prst="flowChartConnector">
            <a:avLst/>
          </a:prstGeom>
          <a:solidFill>
            <a:srgbClr val="0070C0"/>
          </a:solidFill>
          <a:ln w="12700" cap="sq">
            <a:solidFill>
              <a:srgbClr val="0070C0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82327" name="AutoShape 55"/>
          <p:cNvSpPr>
            <a:spLocks noChangeArrowheads="1"/>
          </p:cNvSpPr>
          <p:nvPr/>
        </p:nvSpPr>
        <p:spPr bwMode="auto">
          <a:xfrm>
            <a:off x="6732588" y="6208713"/>
            <a:ext cx="71437" cy="71437"/>
          </a:xfrm>
          <a:prstGeom prst="flowChartConnector">
            <a:avLst/>
          </a:prstGeom>
          <a:solidFill>
            <a:srgbClr val="0070C0"/>
          </a:solidFill>
          <a:ln w="12700" cap="sq">
            <a:solidFill>
              <a:srgbClr val="0070C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82328" name="AutoShape 56"/>
          <p:cNvSpPr>
            <a:spLocks noChangeArrowheads="1"/>
          </p:cNvSpPr>
          <p:nvPr/>
        </p:nvSpPr>
        <p:spPr bwMode="auto">
          <a:xfrm>
            <a:off x="6372225" y="6208713"/>
            <a:ext cx="71438" cy="71437"/>
          </a:xfrm>
          <a:prstGeom prst="flowChartConnector">
            <a:avLst/>
          </a:prstGeom>
          <a:solidFill>
            <a:srgbClr val="0070C0"/>
          </a:solidFill>
          <a:ln w="12700" cap="sq">
            <a:solidFill>
              <a:srgbClr val="0070C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82329" name="AutoShape 57"/>
          <p:cNvSpPr>
            <a:spLocks noChangeArrowheads="1"/>
          </p:cNvSpPr>
          <p:nvPr/>
        </p:nvSpPr>
        <p:spPr bwMode="auto">
          <a:xfrm>
            <a:off x="4543425" y="5445125"/>
            <a:ext cx="71438" cy="71438"/>
          </a:xfrm>
          <a:prstGeom prst="flowChartConnector">
            <a:avLst/>
          </a:prstGeom>
          <a:solidFill>
            <a:srgbClr val="0070C0"/>
          </a:solidFill>
          <a:ln w="12700" cap="sq">
            <a:solidFill>
              <a:srgbClr val="0070C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82330" name="AutoShape 58"/>
          <p:cNvSpPr>
            <a:spLocks noChangeArrowheads="1"/>
          </p:cNvSpPr>
          <p:nvPr/>
        </p:nvSpPr>
        <p:spPr bwMode="auto">
          <a:xfrm>
            <a:off x="4543425" y="5734050"/>
            <a:ext cx="71438" cy="71438"/>
          </a:xfrm>
          <a:prstGeom prst="flowChartConnector">
            <a:avLst/>
          </a:prstGeom>
          <a:solidFill>
            <a:srgbClr val="0070C0"/>
          </a:solidFill>
          <a:ln w="12700" cap="sq">
            <a:solidFill>
              <a:srgbClr val="0070C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82331" name="AutoShape 59"/>
          <p:cNvSpPr>
            <a:spLocks noChangeArrowheads="1"/>
          </p:cNvSpPr>
          <p:nvPr/>
        </p:nvSpPr>
        <p:spPr bwMode="auto">
          <a:xfrm>
            <a:off x="5940425" y="6208713"/>
            <a:ext cx="71438" cy="71437"/>
          </a:xfrm>
          <a:prstGeom prst="flowChartConnector">
            <a:avLst/>
          </a:prstGeom>
          <a:solidFill>
            <a:srgbClr val="0070C0"/>
          </a:solidFill>
          <a:ln w="12700" cap="sq">
            <a:solidFill>
              <a:srgbClr val="0070C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82332" name="AutoShape 60"/>
          <p:cNvSpPr>
            <a:spLocks noChangeArrowheads="1"/>
          </p:cNvSpPr>
          <p:nvPr/>
        </p:nvSpPr>
        <p:spPr bwMode="auto">
          <a:xfrm>
            <a:off x="5292725" y="6208713"/>
            <a:ext cx="71438" cy="71437"/>
          </a:xfrm>
          <a:prstGeom prst="flowChartConnector">
            <a:avLst/>
          </a:prstGeom>
          <a:solidFill>
            <a:srgbClr val="0070C0"/>
          </a:solidFill>
          <a:ln w="12700" cap="sq">
            <a:solidFill>
              <a:srgbClr val="0070C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182333" name="Group 61"/>
          <p:cNvGrpSpPr>
            <a:grpSpLocks/>
          </p:cNvGrpSpPr>
          <p:nvPr/>
        </p:nvGrpSpPr>
        <p:grpSpPr bwMode="auto">
          <a:xfrm>
            <a:off x="6697663" y="4340225"/>
            <a:ext cx="1835150" cy="457200"/>
            <a:chOff x="4219" y="2734"/>
            <a:chExt cx="1156" cy="288"/>
          </a:xfrm>
        </p:grpSpPr>
        <p:sp>
          <p:nvSpPr>
            <p:cNvPr id="15418" name="Text Box 62"/>
            <p:cNvSpPr txBox="1">
              <a:spLocks noChangeArrowheads="1"/>
            </p:cNvSpPr>
            <p:nvPr/>
          </p:nvSpPr>
          <p:spPr bwMode="auto">
            <a:xfrm>
              <a:off x="4219" y="2734"/>
              <a:ext cx="1134" cy="288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zh-CN" altLang="en-US">
                <a:ea typeface="宋体" charset="-122"/>
              </a:endParaRPr>
            </a:p>
          </p:txBody>
        </p:sp>
        <p:graphicFrame>
          <p:nvGraphicFramePr>
            <p:cNvPr id="15419" name="Object 63"/>
            <p:cNvGraphicFramePr>
              <a:graphicFrameLocks noChangeAspect="1"/>
            </p:cNvGraphicFramePr>
            <p:nvPr/>
          </p:nvGraphicFramePr>
          <p:xfrm>
            <a:off x="4219" y="2750"/>
            <a:ext cx="1156" cy="2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99" name="公式" r:id="rId6" imgW="1028254" imgH="215806" progId="Equation.3">
                    <p:embed/>
                  </p:oleObj>
                </mc:Choice>
                <mc:Fallback>
                  <p:oleObj name="公式" r:id="rId6" imgW="1028254" imgH="215806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19" y="2750"/>
                          <a:ext cx="1156" cy="2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82336" name="Group 64"/>
          <p:cNvGrpSpPr>
            <a:grpSpLocks/>
          </p:cNvGrpSpPr>
          <p:nvPr/>
        </p:nvGrpSpPr>
        <p:grpSpPr bwMode="auto">
          <a:xfrm>
            <a:off x="6227763" y="2395538"/>
            <a:ext cx="1728787" cy="457200"/>
            <a:chOff x="3923" y="1509"/>
            <a:chExt cx="1089" cy="288"/>
          </a:xfrm>
        </p:grpSpPr>
        <p:sp>
          <p:nvSpPr>
            <p:cNvPr id="15416" name="Text Box 65"/>
            <p:cNvSpPr txBox="1">
              <a:spLocks noChangeArrowheads="1"/>
            </p:cNvSpPr>
            <p:nvPr/>
          </p:nvSpPr>
          <p:spPr bwMode="auto">
            <a:xfrm>
              <a:off x="3923" y="1509"/>
              <a:ext cx="1089" cy="288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zh-CN" altLang="en-US">
                <a:ea typeface="宋体" charset="-122"/>
              </a:endParaRPr>
            </a:p>
          </p:txBody>
        </p:sp>
        <p:graphicFrame>
          <p:nvGraphicFramePr>
            <p:cNvPr id="15417" name="Object 66"/>
            <p:cNvGraphicFramePr>
              <a:graphicFrameLocks noChangeAspect="1"/>
            </p:cNvGraphicFramePr>
            <p:nvPr/>
          </p:nvGraphicFramePr>
          <p:xfrm>
            <a:off x="3923" y="1554"/>
            <a:ext cx="1088" cy="2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00" name="公式" r:id="rId8" imgW="964781" imgH="215806" progId="Equation.3">
                    <p:embed/>
                  </p:oleObj>
                </mc:Choice>
                <mc:Fallback>
                  <p:oleObj name="公式" r:id="rId8" imgW="964781" imgH="215806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23" y="1554"/>
                          <a:ext cx="1088" cy="2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2339" name="Line 67"/>
          <p:cNvSpPr>
            <a:spLocks noChangeShapeType="1"/>
          </p:cNvSpPr>
          <p:nvPr/>
        </p:nvSpPr>
        <p:spPr bwMode="auto">
          <a:xfrm flipH="1">
            <a:off x="4932363" y="2852738"/>
            <a:ext cx="1152525" cy="647700"/>
          </a:xfrm>
          <a:prstGeom prst="line">
            <a:avLst/>
          </a:prstGeom>
          <a:noFill/>
          <a:ln w="38100" cap="sq">
            <a:solidFill>
              <a:srgbClr val="000000"/>
            </a:solidFill>
            <a:round/>
            <a:headEnd type="none" w="sm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2340" name="Line 68"/>
          <p:cNvSpPr>
            <a:spLocks noChangeShapeType="1"/>
          </p:cNvSpPr>
          <p:nvPr/>
        </p:nvSpPr>
        <p:spPr bwMode="auto">
          <a:xfrm flipH="1">
            <a:off x="4643438" y="3860800"/>
            <a:ext cx="1511300" cy="863600"/>
          </a:xfrm>
          <a:prstGeom prst="line">
            <a:avLst/>
          </a:prstGeom>
          <a:noFill/>
          <a:ln w="38100" cap="sq">
            <a:solidFill>
              <a:srgbClr val="000000"/>
            </a:solidFill>
            <a:round/>
            <a:headEnd type="none" w="sm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2341" name="Line 69"/>
          <p:cNvSpPr>
            <a:spLocks noChangeShapeType="1"/>
          </p:cNvSpPr>
          <p:nvPr/>
        </p:nvSpPr>
        <p:spPr bwMode="auto">
          <a:xfrm flipH="1">
            <a:off x="5651500" y="4797425"/>
            <a:ext cx="936625" cy="503238"/>
          </a:xfrm>
          <a:prstGeom prst="line">
            <a:avLst/>
          </a:prstGeom>
          <a:noFill/>
          <a:ln w="38100" cap="sq">
            <a:solidFill>
              <a:srgbClr val="000000"/>
            </a:solidFill>
            <a:round/>
            <a:headEnd type="none" w="sm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2342" name="Line 70"/>
          <p:cNvSpPr>
            <a:spLocks noChangeShapeType="1"/>
          </p:cNvSpPr>
          <p:nvPr/>
        </p:nvSpPr>
        <p:spPr bwMode="auto">
          <a:xfrm flipV="1">
            <a:off x="3492500" y="6091238"/>
            <a:ext cx="1295400" cy="1587"/>
          </a:xfrm>
          <a:prstGeom prst="line">
            <a:avLst/>
          </a:prstGeom>
          <a:noFill/>
          <a:ln w="38100" cap="sq">
            <a:solidFill>
              <a:srgbClr val="000000"/>
            </a:solidFill>
            <a:round/>
            <a:headEnd type="none" w="sm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2343" name="Line 71"/>
          <p:cNvSpPr>
            <a:spLocks noChangeShapeType="1"/>
          </p:cNvSpPr>
          <p:nvPr/>
        </p:nvSpPr>
        <p:spPr bwMode="auto">
          <a:xfrm>
            <a:off x="3563938" y="5589588"/>
            <a:ext cx="1223962" cy="0"/>
          </a:xfrm>
          <a:prstGeom prst="line">
            <a:avLst/>
          </a:prstGeom>
          <a:noFill/>
          <a:ln w="38100" cap="sq">
            <a:solidFill>
              <a:srgbClr val="000000"/>
            </a:solidFill>
            <a:round/>
            <a:headEnd type="none" w="sm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2344" name="Text Box 72"/>
          <p:cNvSpPr txBox="1">
            <a:spLocks noChangeArrowheads="1"/>
          </p:cNvSpPr>
          <p:nvPr/>
        </p:nvSpPr>
        <p:spPr bwMode="auto">
          <a:xfrm>
            <a:off x="2627313" y="5337175"/>
            <a:ext cx="863600" cy="3968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000" b="1" dirty="0">
                <a:solidFill>
                  <a:srgbClr val="002060"/>
                </a:solidFill>
                <a:ea typeface="宋体" charset="-122"/>
              </a:rPr>
              <a:t>z=168</a:t>
            </a:r>
            <a:r>
              <a:rPr lang="en-US" altLang="zh-CN" sz="2000" dirty="0">
                <a:solidFill>
                  <a:srgbClr val="002060"/>
                </a:solidFill>
                <a:ea typeface="宋体" charset="-122"/>
              </a:rPr>
              <a:t> </a:t>
            </a:r>
            <a:endParaRPr lang="zh-CN" altLang="en-US" sz="2000" dirty="0">
              <a:solidFill>
                <a:srgbClr val="002060"/>
              </a:solidFill>
              <a:ea typeface="宋体" charset="-122"/>
            </a:endParaRPr>
          </a:p>
        </p:txBody>
      </p:sp>
      <p:sp>
        <p:nvSpPr>
          <p:cNvPr id="182345" name="Text Box 73"/>
          <p:cNvSpPr txBox="1">
            <a:spLocks noChangeArrowheads="1"/>
          </p:cNvSpPr>
          <p:nvPr/>
        </p:nvSpPr>
        <p:spPr bwMode="auto">
          <a:xfrm>
            <a:off x="2627313" y="5840413"/>
            <a:ext cx="792162" cy="3968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000" b="1" dirty="0">
                <a:solidFill>
                  <a:srgbClr val="002060"/>
                </a:solidFill>
                <a:ea typeface="宋体" charset="-122"/>
              </a:rPr>
              <a:t>z=84</a:t>
            </a:r>
            <a:r>
              <a:rPr lang="en-US" altLang="zh-CN" sz="2000" dirty="0">
                <a:solidFill>
                  <a:srgbClr val="002060"/>
                </a:solidFill>
                <a:ea typeface="宋体" charset="-122"/>
              </a:rPr>
              <a:t> </a:t>
            </a:r>
            <a:endParaRPr lang="zh-CN" altLang="en-US" sz="2000" dirty="0">
              <a:solidFill>
                <a:srgbClr val="002060"/>
              </a:solidFill>
              <a:ea typeface="宋体" charset="-122"/>
            </a:endParaRPr>
          </a:p>
        </p:txBody>
      </p:sp>
      <p:sp>
        <p:nvSpPr>
          <p:cNvPr id="71" name="Text Box 13"/>
          <p:cNvSpPr txBox="1">
            <a:spLocks noChangeArrowheads="1"/>
          </p:cNvSpPr>
          <p:nvPr/>
        </p:nvSpPr>
        <p:spPr bwMode="auto">
          <a:xfrm>
            <a:off x="5438475" y="3534460"/>
            <a:ext cx="3416320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kumimoji="1" lang="zh-CN" altLang="en-US" sz="3600" b="1" i="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此处可以</a:t>
            </a:r>
            <a:r>
              <a:rPr kumimoji="1" lang="zh-CN" altLang="en-US" sz="3600" b="1" i="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有投稿</a:t>
            </a:r>
            <a:endParaRPr kumimoji="1" lang="en-US" altLang="zh-CN" sz="3600" b="1" i="0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6450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2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2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82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182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18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82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18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18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82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18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9" dur="500"/>
                                        <p:tgtEl>
                                          <p:spTgt spid="18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18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182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500"/>
                                        <p:tgtEl>
                                          <p:spTgt spid="18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182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18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182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7" dur="500"/>
                                        <p:tgtEl>
                                          <p:spTgt spid="182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0" dur="500"/>
                                        <p:tgtEl>
                                          <p:spTgt spid="18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3" dur="500"/>
                                        <p:tgtEl>
                                          <p:spTgt spid="18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6" dur="500"/>
                                        <p:tgtEl>
                                          <p:spTgt spid="18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182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5" dur="500"/>
                                        <p:tgtEl>
                                          <p:spTgt spid="18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0" dur="2000"/>
                                        <p:tgtEl>
                                          <p:spTgt spid="182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 nodeType="clickPar">
                      <p:stCondLst>
                        <p:cond delay="indefinite"/>
                      </p:stCondLst>
                      <p:childTnLst>
                        <p:par>
                          <p:cTn id="1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9" dur="500"/>
                                        <p:tgtEl>
                                          <p:spTgt spid="182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4" dur="500"/>
                                        <p:tgtEl>
                                          <p:spTgt spid="18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7" dur="500"/>
                                        <p:tgtEl>
                                          <p:spTgt spid="182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0" dur="500"/>
                                        <p:tgtEl>
                                          <p:spTgt spid="18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3" dur="500"/>
                                        <p:tgtEl>
                                          <p:spTgt spid="18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 nodeType="clickPar">
                      <p:stCondLst>
                        <p:cond delay="indefinite"/>
                      </p:stCondLst>
                      <p:childTnLst>
                        <p:par>
                          <p:cTn id="1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8" dur="500"/>
                                        <p:tgtEl>
                                          <p:spTgt spid="18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2" dur="500"/>
                                        <p:tgtEl>
                                          <p:spTgt spid="182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7" dur="500"/>
                                        <p:tgtEl>
                                          <p:spTgt spid="182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 nodeType="clickPar">
                      <p:stCondLst>
                        <p:cond delay="indefinite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2" dur="500"/>
                                        <p:tgtEl>
                                          <p:spTgt spid="182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5" dur="500"/>
                                        <p:tgtEl>
                                          <p:spTgt spid="18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8" dur="500"/>
                                        <p:tgtEl>
                                          <p:spTgt spid="182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1" dur="500"/>
                                        <p:tgtEl>
                                          <p:spTgt spid="18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 nodeType="clickPar">
                      <p:stCondLst>
                        <p:cond delay="indefinite"/>
                      </p:stCondLst>
                      <p:childTnLst>
                        <p:par>
                          <p:cTn id="1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6" dur="500"/>
                                        <p:tgtEl>
                                          <p:spTgt spid="18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0" dur="500"/>
                                        <p:tgtEl>
                                          <p:spTgt spid="182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 nodeType="clickPar">
                      <p:stCondLst>
                        <p:cond delay="indefinite"/>
                      </p:stCondLst>
                      <p:childTnLst>
                        <p:par>
                          <p:cTn id="2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 nodeType="clickPar">
                      <p:stCondLst>
                        <p:cond delay="indefinite"/>
                      </p:stCondLst>
                      <p:childTnLst>
                        <p:par>
                          <p:cTn id="2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 nodeType="clickPar">
                      <p:stCondLst>
                        <p:cond delay="indefinite"/>
                      </p:stCondLst>
                      <p:childTnLst>
                        <p:par>
                          <p:cTn id="2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8" dur="500"/>
                                        <p:tgtEl>
                                          <p:spTgt spid="18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0" dur="500"/>
                                        <p:tgtEl>
                                          <p:spTgt spid="1823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 nodeType="clickPar">
                      <p:stCondLst>
                        <p:cond delay="indefinite"/>
                      </p:stCondLst>
                      <p:childTnLst>
                        <p:par>
                          <p:cTn id="2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6" dur="500"/>
                                        <p:tgtEl>
                                          <p:spTgt spid="18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 nodeType="clickPar">
                      <p:stCondLst>
                        <p:cond delay="indefinite"/>
                      </p:stCondLst>
                      <p:childTnLst>
                        <p:par>
                          <p:cTn id="2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0" dur="500"/>
                                        <p:tgtEl>
                                          <p:spTgt spid="182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 nodeType="clickPar">
                      <p:stCondLst>
                        <p:cond delay="indefinite"/>
                      </p:stCondLst>
                      <p:childTnLst>
                        <p:par>
                          <p:cTn id="2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6" dur="500"/>
                                        <p:tgtEl>
                                          <p:spTgt spid="18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 nodeType="clickPar">
                      <p:stCondLst>
                        <p:cond delay="indefinite"/>
                      </p:stCondLst>
                      <p:childTnLst>
                        <p:par>
                          <p:cTn id="2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1" dur="500"/>
                                        <p:tgtEl>
                                          <p:spTgt spid="18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 nodeType="clickPar">
                      <p:stCondLst>
                        <p:cond delay="indefinite"/>
                      </p:stCondLst>
                      <p:childTnLst>
                        <p:par>
                          <p:cTn id="2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6" dur="500"/>
                                        <p:tgtEl>
                                          <p:spTgt spid="18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8" presetID="18" presetClass="entr" presetSubtype="1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0" dur="500"/>
                                        <p:tgtEl>
                                          <p:spTgt spid="18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 nodeType="clickPar">
                      <p:stCondLst>
                        <p:cond delay="indefinite"/>
                      </p:stCondLst>
                      <p:childTnLst>
                        <p:par>
                          <p:cTn id="2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5" dur="500"/>
                                        <p:tgtEl>
                                          <p:spTgt spid="182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7" presetID="18" presetClass="entr" presetSubtype="1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9" dur="500"/>
                                        <p:tgtEl>
                                          <p:spTgt spid="18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 nodeType="clickPar">
                      <p:stCondLst>
                        <p:cond delay="indefinite"/>
                      </p:stCondLst>
                      <p:childTnLst>
                        <p:par>
                          <p:cTn id="2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 nodeType="clickPar">
                      <p:stCondLst>
                        <p:cond delay="indefinite"/>
                      </p:stCondLst>
                      <p:childTnLst>
                        <p:par>
                          <p:cTn id="2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 nodeType="clickPar">
                      <p:stCondLst>
                        <p:cond delay="indefinite"/>
                      </p:stCondLst>
                      <p:childTnLst>
                        <p:par>
                          <p:cTn id="2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500"/>
                            </p:stCondLst>
                            <p:childTnLst>
                              <p:par>
                                <p:cTn id="303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4" dur="2000" fill="hold"/>
                                        <p:tgtEl>
                                          <p:spTgt spid="71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2500"/>
                            </p:stCondLst>
                            <p:childTnLst>
                              <p:par>
                                <p:cTn id="306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7" dur="2000" fill="hold"/>
                                        <p:tgtEl>
                                          <p:spTgt spid="7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83" grpId="0" animBg="1"/>
      <p:bldP spid="182284" grpId="0" animBg="1"/>
      <p:bldP spid="182285" grpId="0" animBg="1"/>
      <p:bldP spid="182286" grpId="0" animBg="1"/>
      <p:bldP spid="182287" grpId="0" animBg="1"/>
      <p:bldP spid="182299" grpId="0"/>
      <p:bldP spid="182300" grpId="0"/>
      <p:bldP spid="182301" grpId="0"/>
      <p:bldP spid="182302" grpId="0"/>
      <p:bldP spid="182303" grpId="0"/>
      <p:bldP spid="182304" grpId="0"/>
      <p:bldP spid="182305" grpId="0"/>
      <p:bldP spid="182306" grpId="0"/>
      <p:bldP spid="182307" grpId="0"/>
      <p:bldP spid="182308" grpId="0" animBg="1"/>
      <p:bldP spid="182308" grpId="1" animBg="1"/>
      <p:bldP spid="182309" grpId="0" animBg="1"/>
      <p:bldP spid="182309" grpId="1" animBg="1"/>
      <p:bldP spid="182310" grpId="0"/>
      <p:bldP spid="182310" grpId="1"/>
      <p:bldP spid="182311" grpId="0"/>
      <p:bldP spid="182311" grpId="1"/>
      <p:bldP spid="182312" grpId="0"/>
      <p:bldP spid="182312" grpId="1"/>
      <p:bldP spid="182313" grpId="0"/>
      <p:bldP spid="182313" grpId="1"/>
      <p:bldP spid="182314" grpId="0" animBg="1"/>
      <p:bldP spid="182314" grpId="1" animBg="1"/>
      <p:bldP spid="182315" grpId="0" animBg="1"/>
      <p:bldP spid="182316" grpId="0" animBg="1"/>
      <p:bldP spid="182317" grpId="0"/>
      <p:bldP spid="182318" grpId="0" animBg="1"/>
      <p:bldP spid="182319" grpId="0"/>
      <p:bldP spid="182320" grpId="0"/>
      <p:bldP spid="182321" grpId="0" animBg="1"/>
      <p:bldP spid="182322" grpId="0" animBg="1"/>
      <p:bldP spid="182322" grpId="1" animBg="1"/>
      <p:bldP spid="182323" grpId="0" animBg="1"/>
      <p:bldP spid="182324" grpId="0" animBg="1"/>
      <p:bldP spid="182325" grpId="0" animBg="1"/>
      <p:bldP spid="182326" grpId="0" animBg="1"/>
      <p:bldP spid="182327" grpId="0" animBg="1"/>
      <p:bldP spid="182328" grpId="0" animBg="1"/>
      <p:bldP spid="182329" grpId="0" animBg="1"/>
      <p:bldP spid="182329" grpId="1" animBg="1"/>
      <p:bldP spid="182330" grpId="0" animBg="1"/>
      <p:bldP spid="182330" grpId="1" animBg="1"/>
      <p:bldP spid="182331" grpId="0" animBg="1"/>
      <p:bldP spid="182331" grpId="1" animBg="1"/>
      <p:bldP spid="182332" grpId="0" animBg="1"/>
      <p:bldP spid="182332" grpId="1" animBg="1"/>
      <p:bldP spid="182339" grpId="0" animBg="1"/>
      <p:bldP spid="182339" grpId="1" animBg="1"/>
      <p:bldP spid="182340" grpId="0" animBg="1"/>
      <p:bldP spid="182340" grpId="1" animBg="1"/>
      <p:bldP spid="182340" grpId="2" animBg="1"/>
      <p:bldP spid="182340" grpId="3" animBg="1"/>
      <p:bldP spid="182341" grpId="0" animBg="1"/>
      <p:bldP spid="182341" grpId="1" animBg="1"/>
      <p:bldP spid="182341" grpId="2" animBg="1"/>
      <p:bldP spid="182341" grpId="3" animBg="1"/>
      <p:bldP spid="182342" grpId="0" animBg="1"/>
      <p:bldP spid="182342" grpId="1" animBg="1"/>
      <p:bldP spid="182343" grpId="0" animBg="1"/>
      <p:bldP spid="182343" grpId="1" animBg="1"/>
      <p:bldP spid="182344" grpId="0" animBg="1"/>
      <p:bldP spid="182344" grpId="1" animBg="1"/>
      <p:bldP spid="182345" grpId="0" animBg="1"/>
      <p:bldP spid="182345" grpId="1" animBg="1"/>
      <p:bldP spid="71" grpId="0" animBg="1"/>
      <p:bldP spid="71" grpId="1" animBg="1"/>
      <p:bldP spid="71" grpId="2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 pitchFamily="49" charset="-122"/>
                <a:ea typeface="黑体" pitchFamily="49" charset="-122"/>
              </a:rPr>
              <a:t>线性规划问题图解法</a:t>
            </a:r>
            <a:endParaRPr lang="zh-CN" altLang="en-US" dirty="0" smtClean="0">
              <a:solidFill>
                <a:srgbClr val="660033"/>
              </a:solidFill>
              <a:ea typeface="楷体_GB2312" pitchFamily="49" charset="-122"/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5150" y="2219325"/>
            <a:ext cx="7886700" cy="3279775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altLang="zh-CN" sz="2800" b="1" dirty="0" smtClean="0">
                <a:solidFill>
                  <a:srgbClr val="002060"/>
                </a:solidFill>
                <a:ea typeface="楷体_GB2312" pitchFamily="49" charset="-122"/>
              </a:rPr>
              <a:t>Q:</a:t>
            </a:r>
            <a:r>
              <a:rPr lang="zh-CN" altLang="en-US" sz="2800" b="1" dirty="0" smtClean="0">
                <a:solidFill>
                  <a:srgbClr val="002060"/>
                </a:solidFill>
                <a:ea typeface="楷体_GB2312" pitchFamily="49" charset="-122"/>
              </a:rPr>
              <a:t>线性规划的可行域是一个什么形状？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altLang="zh-CN" sz="2800" b="1" dirty="0" smtClean="0">
                <a:solidFill>
                  <a:srgbClr val="0070C0"/>
                </a:solidFill>
                <a:ea typeface="楷体_GB2312" pitchFamily="49" charset="-122"/>
              </a:rPr>
              <a:t>A:</a:t>
            </a:r>
            <a:r>
              <a:rPr lang="zh-CN" altLang="en-US" sz="2800" b="1" dirty="0" smtClean="0">
                <a:solidFill>
                  <a:srgbClr val="0070C0"/>
                </a:solidFill>
              </a:rPr>
              <a:t>多边形，而且是“凸”形的多边形</a:t>
            </a:r>
          </a:p>
          <a:p>
            <a:pPr algn="ctr">
              <a:lnSpc>
                <a:spcPct val="150000"/>
              </a:lnSpc>
              <a:spcBef>
                <a:spcPts val="1200"/>
              </a:spcBef>
              <a:buFont typeface="Wingdings" pitchFamily="2" charset="2"/>
              <a:buNone/>
            </a:pPr>
            <a:r>
              <a:rPr lang="en-US" altLang="zh-CN" sz="2800" b="1" dirty="0" smtClean="0">
                <a:solidFill>
                  <a:srgbClr val="002060"/>
                </a:solidFill>
                <a:ea typeface="楷体_GB2312" pitchFamily="49" charset="-122"/>
              </a:rPr>
              <a:t>Q:</a:t>
            </a:r>
            <a:r>
              <a:rPr lang="zh-CN" altLang="en-US" sz="2800" b="1" dirty="0" smtClean="0">
                <a:solidFill>
                  <a:srgbClr val="002060"/>
                </a:solidFill>
                <a:ea typeface="楷体_GB2312" pitchFamily="49" charset="-122"/>
              </a:rPr>
              <a:t>最优解在什么位置获得？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altLang="zh-CN" sz="2800" b="1" dirty="0" smtClean="0">
                <a:solidFill>
                  <a:srgbClr val="0070C0"/>
                </a:solidFill>
                <a:ea typeface="楷体_GB2312" pitchFamily="49" charset="-122"/>
              </a:rPr>
              <a:t>A:</a:t>
            </a:r>
            <a:r>
              <a:rPr lang="zh-CN" altLang="en-US" sz="2800" b="1" dirty="0" smtClean="0">
                <a:solidFill>
                  <a:srgbClr val="0070C0"/>
                </a:solidFill>
              </a:rPr>
              <a:t>在边界，而且是在某个顶点获得</a:t>
            </a:r>
          </a:p>
        </p:txBody>
      </p:sp>
    </p:spTree>
    <p:extLst>
      <p:ext uri="{BB962C8B-B14F-4D97-AF65-F5344CB8AC3E}">
        <p14:creationId xmlns:p14="http://schemas.microsoft.com/office/powerpoint/2010/main" val="797037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608138"/>
            <a:ext cx="7991475" cy="576262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US" altLang="zh-CN" sz="2800" b="1" dirty="0" smtClean="0">
                <a:solidFill>
                  <a:srgbClr val="0070C0"/>
                </a:solidFill>
              </a:rPr>
              <a:t>1. </a:t>
            </a:r>
            <a:r>
              <a:rPr lang="zh-CN" altLang="en-US" sz="2800" b="1" dirty="0" smtClean="0">
                <a:solidFill>
                  <a:srgbClr val="0070C0"/>
                </a:solidFill>
              </a:rPr>
              <a:t>线性规划的可行域是一个凸多面体</a:t>
            </a:r>
            <a:endParaRPr lang="en-US" altLang="zh-CN" sz="2800" b="1" dirty="0" smtClean="0">
              <a:solidFill>
                <a:srgbClr val="0070C0"/>
              </a:solidFill>
            </a:endParaRPr>
          </a:p>
        </p:txBody>
      </p:sp>
      <p:sp>
        <p:nvSpPr>
          <p:cNvPr id="198659" name="Rectangle 3"/>
          <p:cNvSpPr>
            <a:spLocks noChangeArrowheads="1"/>
          </p:cNvSpPr>
          <p:nvPr/>
        </p:nvSpPr>
        <p:spPr bwMode="auto">
          <a:xfrm>
            <a:off x="839788" y="2276475"/>
            <a:ext cx="6450012" cy="990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2400" b="1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凸多面体</a:t>
            </a:r>
            <a:r>
              <a:rPr kumimoji="1" lang="zh-CN" altLang="en-US" sz="2400" b="1" dirty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是凸集的一</a:t>
            </a:r>
            <a:r>
              <a:rPr kumimoji="1" lang="zh-CN" altLang="en-US" sz="2400" b="1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种</a:t>
            </a:r>
            <a:endParaRPr kumimoji="1" lang="en-US" altLang="zh-CN" sz="2400" b="1" dirty="0">
              <a:solidFill>
                <a:srgbClr val="00206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3500"/>
              </a:lnSpc>
            </a:pPr>
            <a:r>
              <a:rPr kumimoji="1" lang="zh-CN" altLang="en-US" sz="24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凸集  </a:t>
            </a:r>
            <a:r>
              <a:rPr kumimoji="1" lang="zh-CN" altLang="en-US" sz="2400" b="1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集中</a:t>
            </a:r>
            <a:r>
              <a:rPr kumimoji="1" lang="zh-CN" altLang="en-US" sz="2400" b="1" dirty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任两点的连线仍属此</a:t>
            </a:r>
            <a:r>
              <a:rPr kumimoji="1" lang="zh-CN" altLang="en-US" sz="2400" b="1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集</a:t>
            </a:r>
            <a:endParaRPr kumimoji="1" lang="en-US" altLang="zh-CN" sz="2400" b="1" dirty="0" smtClean="0">
              <a:solidFill>
                <a:srgbClr val="00206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8660" name="Rectangle 4"/>
          <p:cNvSpPr>
            <a:spLocks noChangeArrowheads="1"/>
          </p:cNvSpPr>
          <p:nvPr/>
        </p:nvSpPr>
        <p:spPr bwMode="auto">
          <a:xfrm>
            <a:off x="616742" y="5235577"/>
            <a:ext cx="8145463" cy="990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24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极点</a:t>
            </a:r>
            <a:r>
              <a:rPr kumimoji="1" lang="en-US" altLang="zh-CN" sz="24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kumimoji="1" lang="zh-CN" altLang="en-US" sz="24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顶点</a:t>
            </a:r>
            <a:r>
              <a:rPr kumimoji="1" lang="en-US" altLang="zh-CN" sz="24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kumimoji="1" lang="zh-CN" altLang="en-US" sz="24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角点</a:t>
            </a:r>
            <a:endParaRPr kumimoji="1" lang="en-US" altLang="zh-CN" sz="2400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3500"/>
              </a:lnSpc>
            </a:pPr>
            <a:r>
              <a:rPr kumimoji="1" lang="zh-CN" altLang="en-US" sz="2400" b="1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属于凸集，但不能</a:t>
            </a:r>
            <a:r>
              <a:rPr kumimoji="1" lang="zh-CN" altLang="en-US" sz="2400" b="1" dirty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表示成集中任何某两点连线的</a:t>
            </a:r>
            <a:r>
              <a:rPr kumimoji="1" lang="zh-CN" altLang="en-US" sz="2400" b="1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内点</a:t>
            </a:r>
            <a:endParaRPr kumimoji="1" lang="en-US" altLang="zh-CN" sz="2400" b="1" dirty="0" smtClean="0">
              <a:solidFill>
                <a:srgbClr val="00206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198662" name="Group 6"/>
          <p:cNvGrpSpPr>
            <a:grpSpLocks/>
          </p:cNvGrpSpPr>
          <p:nvPr/>
        </p:nvGrpSpPr>
        <p:grpSpPr bwMode="auto">
          <a:xfrm>
            <a:off x="755650" y="3429000"/>
            <a:ext cx="7343775" cy="1655763"/>
            <a:chOff x="476" y="2160"/>
            <a:chExt cx="4626" cy="1043"/>
          </a:xfrm>
        </p:grpSpPr>
        <p:sp>
          <p:nvSpPr>
            <p:cNvPr id="17422" name="Oval 7"/>
            <p:cNvSpPr>
              <a:spLocks noChangeArrowheads="1"/>
            </p:cNvSpPr>
            <p:nvPr/>
          </p:nvSpPr>
          <p:spPr bwMode="auto">
            <a:xfrm>
              <a:off x="476" y="2205"/>
              <a:ext cx="635" cy="635"/>
            </a:xfrm>
            <a:prstGeom prst="ellipse">
              <a:avLst/>
            </a:prstGeom>
            <a:solidFill>
              <a:srgbClr val="FFFFCC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7423" name="AutoShape 8"/>
            <p:cNvSpPr>
              <a:spLocks noChangeArrowheads="1"/>
            </p:cNvSpPr>
            <p:nvPr/>
          </p:nvSpPr>
          <p:spPr bwMode="auto">
            <a:xfrm>
              <a:off x="1700" y="2160"/>
              <a:ext cx="726" cy="635"/>
            </a:xfrm>
            <a:prstGeom prst="pentagon">
              <a:avLst/>
            </a:prstGeom>
            <a:solidFill>
              <a:srgbClr val="FFFFCC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7424" name="Oval 9"/>
            <p:cNvSpPr>
              <a:spLocks noChangeArrowheads="1"/>
            </p:cNvSpPr>
            <p:nvPr/>
          </p:nvSpPr>
          <p:spPr bwMode="auto">
            <a:xfrm>
              <a:off x="4422" y="2160"/>
              <a:ext cx="680" cy="726"/>
            </a:xfrm>
            <a:prstGeom prst="ellipse">
              <a:avLst/>
            </a:prstGeom>
            <a:solidFill>
              <a:srgbClr val="FFFFCC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7425" name="AutoShape 10"/>
            <p:cNvSpPr>
              <a:spLocks noChangeArrowheads="1"/>
            </p:cNvSpPr>
            <p:nvPr/>
          </p:nvSpPr>
          <p:spPr bwMode="auto">
            <a:xfrm>
              <a:off x="3016" y="2251"/>
              <a:ext cx="862" cy="545"/>
            </a:xfrm>
            <a:prstGeom prst="flowChartOnlineStorage">
              <a:avLst/>
            </a:prstGeom>
            <a:solidFill>
              <a:srgbClr val="FFFFCC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7426" name="Text Box 11"/>
            <p:cNvSpPr txBox="1">
              <a:spLocks noChangeArrowheads="1"/>
            </p:cNvSpPr>
            <p:nvPr/>
          </p:nvSpPr>
          <p:spPr bwMode="auto">
            <a:xfrm>
              <a:off x="674" y="2915"/>
              <a:ext cx="25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A</a:t>
              </a:r>
            </a:p>
          </p:txBody>
        </p:sp>
        <p:sp>
          <p:nvSpPr>
            <p:cNvPr id="17427" name="Text Box 12"/>
            <p:cNvSpPr txBox="1">
              <a:spLocks noChangeArrowheads="1"/>
            </p:cNvSpPr>
            <p:nvPr/>
          </p:nvSpPr>
          <p:spPr bwMode="auto">
            <a:xfrm>
              <a:off x="1955" y="2915"/>
              <a:ext cx="2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B</a:t>
              </a:r>
            </a:p>
          </p:txBody>
        </p:sp>
        <p:sp>
          <p:nvSpPr>
            <p:cNvPr id="17428" name="Text Box 13"/>
            <p:cNvSpPr txBox="1">
              <a:spLocks noChangeArrowheads="1"/>
            </p:cNvSpPr>
            <p:nvPr/>
          </p:nvSpPr>
          <p:spPr bwMode="auto">
            <a:xfrm>
              <a:off x="3288" y="2886"/>
              <a:ext cx="2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C</a:t>
              </a:r>
            </a:p>
          </p:txBody>
        </p:sp>
        <p:sp>
          <p:nvSpPr>
            <p:cNvPr id="17429" name="Text Box 14"/>
            <p:cNvSpPr txBox="1">
              <a:spLocks noChangeArrowheads="1"/>
            </p:cNvSpPr>
            <p:nvPr/>
          </p:nvSpPr>
          <p:spPr bwMode="auto">
            <a:xfrm>
              <a:off x="4666" y="2886"/>
              <a:ext cx="25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D</a:t>
              </a:r>
            </a:p>
          </p:txBody>
        </p:sp>
        <p:sp>
          <p:nvSpPr>
            <p:cNvPr id="17430" name="Oval 15"/>
            <p:cNvSpPr>
              <a:spLocks noChangeArrowheads="1"/>
            </p:cNvSpPr>
            <p:nvPr/>
          </p:nvSpPr>
          <p:spPr bwMode="auto">
            <a:xfrm>
              <a:off x="4604" y="2387"/>
              <a:ext cx="317" cy="272"/>
            </a:xfrm>
            <a:prstGeom prst="ellipse">
              <a:avLst/>
            </a:prstGeom>
            <a:solidFill>
              <a:schemeClr val="bg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98672" name="Group 16"/>
          <p:cNvGrpSpPr>
            <a:grpSpLocks/>
          </p:cNvGrpSpPr>
          <p:nvPr/>
        </p:nvGrpSpPr>
        <p:grpSpPr bwMode="auto">
          <a:xfrm>
            <a:off x="2627313" y="3357563"/>
            <a:ext cx="1296987" cy="1152525"/>
            <a:chOff x="1655" y="2115"/>
            <a:chExt cx="817" cy="726"/>
          </a:xfrm>
        </p:grpSpPr>
        <p:sp>
          <p:nvSpPr>
            <p:cNvPr id="17417" name="AutoShape 17"/>
            <p:cNvSpPr>
              <a:spLocks noChangeArrowheads="1"/>
            </p:cNvSpPr>
            <p:nvPr/>
          </p:nvSpPr>
          <p:spPr bwMode="auto">
            <a:xfrm>
              <a:off x="2018" y="2115"/>
              <a:ext cx="91" cy="91"/>
            </a:xfrm>
            <a:prstGeom prst="flowChartConnector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7418" name="AutoShape 18"/>
            <p:cNvSpPr>
              <a:spLocks noChangeArrowheads="1"/>
            </p:cNvSpPr>
            <p:nvPr/>
          </p:nvSpPr>
          <p:spPr bwMode="auto">
            <a:xfrm>
              <a:off x="1655" y="2341"/>
              <a:ext cx="91" cy="91"/>
            </a:xfrm>
            <a:prstGeom prst="flowChartConnector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7419" name="AutoShape 19"/>
            <p:cNvSpPr>
              <a:spLocks noChangeArrowheads="1"/>
            </p:cNvSpPr>
            <p:nvPr/>
          </p:nvSpPr>
          <p:spPr bwMode="auto">
            <a:xfrm>
              <a:off x="2381" y="2341"/>
              <a:ext cx="91" cy="91"/>
            </a:xfrm>
            <a:prstGeom prst="flowChartConnector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7420" name="AutoShape 20"/>
            <p:cNvSpPr>
              <a:spLocks noChangeArrowheads="1"/>
            </p:cNvSpPr>
            <p:nvPr/>
          </p:nvSpPr>
          <p:spPr bwMode="auto">
            <a:xfrm>
              <a:off x="1791" y="2750"/>
              <a:ext cx="91" cy="91"/>
            </a:xfrm>
            <a:prstGeom prst="flowChartConnector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7421" name="AutoShape 21"/>
            <p:cNvSpPr>
              <a:spLocks noChangeArrowheads="1"/>
            </p:cNvSpPr>
            <p:nvPr/>
          </p:nvSpPr>
          <p:spPr bwMode="auto">
            <a:xfrm>
              <a:off x="2245" y="2749"/>
              <a:ext cx="91" cy="91"/>
            </a:xfrm>
            <a:prstGeom prst="flowChartConnector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644524" y="304800"/>
            <a:ext cx="5813426" cy="995679"/>
          </a:xfrm>
        </p:spPr>
        <p:txBody>
          <a:bodyPr/>
          <a:lstStyle/>
          <a:p>
            <a:r>
              <a:rPr lang="zh-CN" altLang="en-US" dirty="0">
                <a:latin typeface="黑体" pitchFamily="49" charset="-122"/>
                <a:ea typeface="黑体" pitchFamily="49" charset="-122"/>
              </a:rPr>
              <a:t>线性规划解的特性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2563813" y="3175000"/>
            <a:ext cx="2930525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2545557" y="6155794"/>
            <a:ext cx="5014912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285151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98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679" y="4452111"/>
            <a:ext cx="1663765" cy="1663765"/>
          </a:xfrm>
          <a:prstGeom prst="rect">
            <a:avLst/>
          </a:prstGeom>
        </p:spPr>
      </p:pic>
      <p:sp>
        <p:nvSpPr>
          <p:cNvPr id="1996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7"/>
            <a:ext cx="7981950" cy="1584325"/>
          </a:xfrm>
        </p:spPr>
        <p:txBody>
          <a:bodyPr>
            <a:normAutofit/>
          </a:bodyPr>
          <a:lstStyle/>
          <a:p>
            <a:pPr>
              <a:lnSpc>
                <a:spcPts val="38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altLang="zh-CN" sz="2800" b="1" dirty="0">
                <a:solidFill>
                  <a:srgbClr val="0070C0"/>
                </a:solidFill>
              </a:rPr>
              <a:t>2</a:t>
            </a:r>
            <a:r>
              <a:rPr lang="en-US" altLang="zh-CN" sz="2800" b="1" dirty="0" smtClean="0">
                <a:solidFill>
                  <a:srgbClr val="0070C0"/>
                </a:solidFill>
              </a:rPr>
              <a:t>. </a:t>
            </a:r>
            <a:r>
              <a:rPr lang="zh-CN" altLang="en-US" sz="2800" b="1" dirty="0" smtClean="0">
                <a:solidFill>
                  <a:srgbClr val="0070C0"/>
                </a:solidFill>
              </a:rPr>
              <a:t>若</a:t>
            </a:r>
            <a:r>
              <a:rPr lang="zh-CN" altLang="en-US" sz="2800" b="1" dirty="0">
                <a:solidFill>
                  <a:srgbClr val="0070C0"/>
                </a:solidFill>
              </a:rPr>
              <a:t>线性规划问题存在最优解，则最优解必能</a:t>
            </a:r>
            <a:r>
              <a:rPr lang="zh-CN" altLang="en-US" sz="2800" b="1" dirty="0" smtClean="0">
                <a:solidFill>
                  <a:srgbClr val="0070C0"/>
                </a:solidFill>
              </a:rPr>
              <a:t>在  </a:t>
            </a:r>
            <a:endParaRPr lang="en-US" altLang="zh-CN" sz="2800" b="1" dirty="0" smtClean="0">
              <a:solidFill>
                <a:srgbClr val="0070C0"/>
              </a:solidFill>
            </a:endParaRPr>
          </a:p>
          <a:p>
            <a:pPr>
              <a:lnSpc>
                <a:spcPts val="38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altLang="zh-CN" sz="2800" b="1" dirty="0">
                <a:solidFill>
                  <a:srgbClr val="0070C0"/>
                </a:solidFill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</a:rPr>
              <a:t>   </a:t>
            </a:r>
            <a:r>
              <a:rPr lang="zh-CN" altLang="en-US" sz="2800" b="1" dirty="0" smtClean="0">
                <a:solidFill>
                  <a:srgbClr val="0070C0"/>
                </a:solidFill>
              </a:rPr>
              <a:t>可行域</a:t>
            </a:r>
            <a:r>
              <a:rPr lang="zh-CN" altLang="en-US" sz="2800" b="1" dirty="0">
                <a:solidFill>
                  <a:srgbClr val="0070C0"/>
                </a:solidFill>
              </a:rPr>
              <a:t>的角点处获得</a:t>
            </a:r>
          </a:p>
        </p:txBody>
      </p:sp>
      <p:sp>
        <p:nvSpPr>
          <p:cNvPr id="199684" name="Text Box 4"/>
          <p:cNvSpPr txBox="1">
            <a:spLocks noChangeArrowheads="1"/>
          </p:cNvSpPr>
          <p:nvPr/>
        </p:nvSpPr>
        <p:spPr bwMode="auto">
          <a:xfrm>
            <a:off x="5849144" y="5100638"/>
            <a:ext cx="3294856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kumimoji="1" lang="zh-CN" altLang="en-US" sz="2800" b="1" dirty="0" smtClean="0">
                <a:solidFill>
                  <a:srgbClr val="000066"/>
                </a:solidFill>
                <a:ea typeface="楷体_GB2312" pitchFamily="49" charset="-122"/>
              </a:rPr>
              <a:t>本</a:t>
            </a:r>
            <a:r>
              <a:rPr kumimoji="1" lang="zh-CN" altLang="en-US" sz="2800" b="1" dirty="0">
                <a:solidFill>
                  <a:srgbClr val="000066"/>
                </a:solidFill>
                <a:ea typeface="楷体_GB2312" pitchFamily="49" charset="-122"/>
              </a:rPr>
              <a:t>性质有何意义？</a:t>
            </a:r>
            <a:endParaRPr lang="zh-CN" altLang="en-US" sz="2800" dirty="0">
              <a:ea typeface="楷体_GB2312" pitchFamily="49" charset="-122"/>
            </a:endParaRPr>
          </a:p>
        </p:txBody>
      </p:sp>
      <p:sp>
        <p:nvSpPr>
          <p:cNvPr id="199685" name="Text Box 5"/>
          <p:cNvSpPr txBox="1">
            <a:spLocks noChangeArrowheads="1"/>
          </p:cNvSpPr>
          <p:nvPr/>
        </p:nvSpPr>
        <p:spPr bwMode="auto">
          <a:xfrm>
            <a:off x="3398838" y="3135312"/>
            <a:ext cx="5465762" cy="1010213"/>
          </a:xfrm>
          <a:prstGeom prst="rect">
            <a:avLst/>
          </a:prstGeom>
          <a:solidFill>
            <a:srgbClr val="CCFFFF">
              <a:alpha val="50196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kumimoji="1" lang="zh-CN" altLang="en-US" b="1" dirty="0" smtClean="0">
                <a:solidFill>
                  <a:srgbClr val="002060"/>
                </a:solidFill>
                <a:ea typeface="楷体_GB2312" pitchFamily="49" charset="-122"/>
                <a:cs typeface="Times New Roman" pitchFamily="18" charset="0"/>
              </a:rPr>
              <a:t>只有</a:t>
            </a:r>
            <a:r>
              <a:rPr kumimoji="1" lang="zh-CN" altLang="en-US" b="1" dirty="0">
                <a:solidFill>
                  <a:srgbClr val="002060"/>
                </a:solidFill>
                <a:ea typeface="楷体_GB2312" pitchFamily="49" charset="-122"/>
                <a:cs typeface="Times New Roman" pitchFamily="18" charset="0"/>
              </a:rPr>
              <a:t>当目标函数直线平移到边界</a:t>
            </a:r>
            <a:r>
              <a:rPr kumimoji="1" lang="zh-CN" altLang="en-US" b="1" dirty="0" smtClean="0">
                <a:solidFill>
                  <a:srgbClr val="002060"/>
                </a:solidFill>
                <a:ea typeface="楷体_GB2312" pitchFamily="49" charset="-122"/>
                <a:cs typeface="Times New Roman" pitchFamily="18" charset="0"/>
              </a:rPr>
              <a:t>时</a:t>
            </a:r>
            <a:endParaRPr kumimoji="1" lang="en-US" altLang="zh-CN" b="1" dirty="0" smtClean="0">
              <a:solidFill>
                <a:srgbClr val="002060"/>
              </a:solidFill>
              <a:ea typeface="楷体_GB2312" pitchFamily="49" charset="-122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kumimoji="1" lang="zh-CN" altLang="en-US" b="1" dirty="0" smtClean="0">
                <a:solidFill>
                  <a:srgbClr val="002060"/>
                </a:solidFill>
                <a:ea typeface="楷体_GB2312" pitchFamily="49" charset="-122"/>
                <a:cs typeface="Times New Roman" pitchFamily="18" charset="0"/>
              </a:rPr>
              <a:t>才能</a:t>
            </a:r>
            <a:r>
              <a:rPr kumimoji="1" lang="zh-CN" altLang="en-US" b="1" dirty="0">
                <a:solidFill>
                  <a:srgbClr val="002060"/>
                </a:solidFill>
                <a:ea typeface="楷体_GB2312" pitchFamily="49" charset="-122"/>
                <a:cs typeface="Times New Roman" pitchFamily="18" charset="0"/>
              </a:rPr>
              <a:t>使目标函数</a:t>
            </a:r>
            <a:r>
              <a:rPr kumimoji="1" lang="en-US" altLang="zh-CN" b="1" dirty="0">
                <a:solidFill>
                  <a:srgbClr val="002060"/>
                </a:solidFill>
                <a:ea typeface="楷体_GB2312" pitchFamily="49" charset="-122"/>
                <a:cs typeface="Times New Roman" pitchFamily="18" charset="0"/>
              </a:rPr>
              <a:t>z</a:t>
            </a:r>
            <a:r>
              <a:rPr kumimoji="1" lang="zh-CN" altLang="en-US" b="1" dirty="0">
                <a:solidFill>
                  <a:srgbClr val="002060"/>
                </a:solidFill>
                <a:ea typeface="楷体_GB2312" pitchFamily="49" charset="-122"/>
                <a:cs typeface="Times New Roman" pitchFamily="18" charset="0"/>
              </a:rPr>
              <a:t>达到最大限度的</a:t>
            </a:r>
            <a:r>
              <a:rPr kumimoji="1" lang="zh-CN" altLang="en-US" b="1" dirty="0" smtClean="0">
                <a:solidFill>
                  <a:srgbClr val="002060"/>
                </a:solidFill>
                <a:ea typeface="楷体_GB2312" pitchFamily="49" charset="-122"/>
                <a:cs typeface="Times New Roman" pitchFamily="18" charset="0"/>
              </a:rPr>
              <a:t>优化</a:t>
            </a:r>
            <a:endParaRPr lang="zh-CN" altLang="en-US" dirty="0">
              <a:solidFill>
                <a:srgbClr val="002060"/>
              </a:solidFill>
              <a:ea typeface="楷体_GB2312" pitchFamily="49" charset="-122"/>
              <a:cs typeface="Times New Roman" pitchFamily="18" charset="0"/>
            </a:endParaRPr>
          </a:p>
        </p:txBody>
      </p:sp>
      <p:pic>
        <p:nvPicPr>
          <p:cNvPr id="199687" name="Picture 7" descr="图片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92" y="2782415"/>
            <a:ext cx="3671887" cy="329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44524" y="304800"/>
            <a:ext cx="5813426" cy="995679"/>
          </a:xfrm>
        </p:spPr>
        <p:txBody>
          <a:bodyPr/>
          <a:lstStyle/>
          <a:p>
            <a:r>
              <a:rPr lang="zh-CN" altLang="en-US" dirty="0">
                <a:latin typeface="黑体" pitchFamily="49" charset="-122"/>
                <a:ea typeface="黑体" pitchFamily="49" charset="-122"/>
              </a:rPr>
              <a:t>线性规划解的特性</a:t>
            </a: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5448280" y="5899116"/>
            <a:ext cx="3416320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kumimoji="1" lang="zh-CN" altLang="en-US" sz="3600" b="1" i="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此处可以有弹幕</a:t>
            </a:r>
            <a:endParaRPr kumimoji="1" lang="en-US" altLang="zh-CN" sz="3600" b="1" i="0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7373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4" grpId="0"/>
      <p:bldP spid="199685" grpId="0" animBg="1"/>
      <p:bldP spid="10" grpId="0" animBg="1"/>
      <p:bldP spid="10" grpId="1" animBg="1"/>
      <p:bldP spid="10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14400" y="863600"/>
            <a:ext cx="7315200" cy="2143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线性规划</a:t>
            </a:r>
            <a:r>
              <a:rPr lang="zh-CN" altLang="en-US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问题</a:t>
            </a:r>
            <a:r>
              <a:rPr lang="zh-CN" altLang="en-US" sz="2400" smtClean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的最优解只能是</a:t>
            </a:r>
            <a:r>
              <a:rPr lang="zh-CN" altLang="en-US" sz="2400" dirty="0" smtClean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可行域的顶点。</a:t>
            </a:r>
            <a:endParaRPr lang="zh-CN" altLang="en-US" sz="2600" dirty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28800" y="2966539"/>
            <a:ext cx="6400800" cy="64293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600" dirty="0" smtClean="0">
                <a:solidFill>
                  <a:srgbClr val="000000"/>
                </a:solidFill>
              </a:rPr>
              <a:t>是</a:t>
            </a:r>
            <a:endParaRPr lang="zh-CN" altLang="en-US" sz="2600" dirty="0">
              <a:solidFill>
                <a:srgbClr val="00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28800" y="3823789"/>
            <a:ext cx="6400800" cy="64293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600" dirty="0" smtClean="0">
                <a:solidFill>
                  <a:srgbClr val="000000"/>
                </a:solidFill>
              </a:rPr>
              <a:t>否</a:t>
            </a:r>
            <a:endParaRPr lang="zh-CN" altLang="en-US" sz="2600" dirty="0">
              <a:solidFill>
                <a:srgbClr val="000000"/>
              </a:solidFill>
            </a:endParaRPr>
          </a:p>
        </p:txBody>
      </p:sp>
      <p:sp>
        <p:nvSpPr>
          <p:cNvPr id="8" name="椭圆 7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1114425" y="3030832"/>
            <a:ext cx="514350" cy="51435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</a:rPr>
              <a:t>A</a:t>
            </a: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9" name="椭圆 8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1114425" y="3888082"/>
            <a:ext cx="514350" cy="51435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</a:rPr>
              <a:t>B</a:t>
            </a: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12" name="圆角矩形 11"/>
          <p:cNvSpPr/>
          <p:nvPr>
            <p:custDataLst>
              <p:tags r:id="rId4"/>
            </p:custDataLst>
          </p:nvPr>
        </p:nvSpPr>
        <p:spPr>
          <a:xfrm>
            <a:off x="6292516" y="4903924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smtClean="0">
                <a:solidFill>
                  <a:srgbClr val="FFFFFF"/>
                </a:solidFill>
              </a:rPr>
              <a:t>提交</a:t>
            </a:r>
            <a:endParaRPr lang="zh-CN" altLang="en-US" sz="1600">
              <a:solidFill>
                <a:srgbClr val="FFFFFF"/>
              </a:solidFill>
            </a:endParaRPr>
          </a:p>
        </p:txBody>
      </p:sp>
      <p:grpSp>
        <p:nvGrpSpPr>
          <p:cNvPr id="11" name="组合 10"/>
          <p:cNvGrpSpPr/>
          <p:nvPr>
            <p:custDataLst>
              <p:tags r:id="rId5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7" name="TitleBackground"/>
            <p:cNvSpPr/>
            <p:nvPr>
              <p:custDataLst>
                <p:tags r:id="rId7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ColorBlock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2540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ypeText"/>
            <p:cNvSpPr/>
            <p:nvPr>
              <p:custDataLst>
                <p:tags r:id="rId9"/>
              </p:custDataLst>
            </p:nvPr>
          </p:nvSpPr>
          <p:spPr>
            <a:xfrm>
              <a:off x="254000" y="0"/>
              <a:ext cx="1270000" cy="6350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rgbClr val="FFFFFF"/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600" smtClean="0">
                  <a:solidFill>
                    <a:srgbClr val="000000"/>
                  </a:solidFill>
                </a:rPr>
                <a:t>单选题</a:t>
              </a:r>
              <a:endParaRPr lang="zh-CN" altLang="en-US" sz="2600">
                <a:solidFill>
                  <a:srgbClr val="000000"/>
                </a:solidFill>
              </a:endParaRPr>
            </a:p>
          </p:txBody>
        </p:sp>
        <p:sp>
          <p:nvSpPr>
            <p:cNvPr id="10" name="TipText"/>
            <p:cNvSpPr txBox="1"/>
            <p:nvPr>
              <p:custDataLst>
                <p:tags r:id="rId10"/>
              </p:custDataLst>
            </p:nvPr>
          </p:nvSpPr>
          <p:spPr>
            <a:xfrm>
              <a:off x="1502093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6" name="图片 5"/>
          <p:cNvPicPr>
            <a:picLocks/>
          </p:cNvPicPr>
          <p:nvPr>
            <p:custDataLst>
              <p:tags r:id="rId6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5136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592" y="1638192"/>
            <a:ext cx="8280400" cy="792162"/>
          </a:xfrm>
          <a:noFill/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sz="2800" b="1" dirty="0">
                <a:solidFill>
                  <a:srgbClr val="0070C0"/>
                </a:solidFill>
              </a:rPr>
              <a:t>3. </a:t>
            </a:r>
            <a:r>
              <a:rPr lang="zh-CN" altLang="en-US" sz="2800" b="1" dirty="0">
                <a:solidFill>
                  <a:srgbClr val="0070C0"/>
                </a:solidFill>
              </a:rPr>
              <a:t>线性规划解的几种情形</a:t>
            </a:r>
          </a:p>
        </p:txBody>
      </p:sp>
      <p:grpSp>
        <p:nvGrpSpPr>
          <p:cNvPr id="196667" name="Group 59"/>
          <p:cNvGrpSpPr>
            <a:grpSpLocks/>
          </p:cNvGrpSpPr>
          <p:nvPr/>
        </p:nvGrpSpPr>
        <p:grpSpPr bwMode="auto">
          <a:xfrm>
            <a:off x="1365242" y="5160753"/>
            <a:ext cx="1943100" cy="1295400"/>
            <a:chOff x="431" y="3022"/>
            <a:chExt cx="1224" cy="816"/>
          </a:xfrm>
        </p:grpSpPr>
        <p:sp>
          <p:nvSpPr>
            <p:cNvPr id="19501" name="Line 8"/>
            <p:cNvSpPr>
              <a:spLocks noChangeShapeType="1"/>
            </p:cNvSpPr>
            <p:nvPr/>
          </p:nvSpPr>
          <p:spPr bwMode="auto">
            <a:xfrm>
              <a:off x="431" y="3022"/>
              <a:ext cx="0" cy="816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arrow" w="lg" len="lg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502" name="Line 9"/>
            <p:cNvSpPr>
              <a:spLocks noChangeShapeType="1"/>
            </p:cNvSpPr>
            <p:nvPr/>
          </p:nvSpPr>
          <p:spPr bwMode="auto">
            <a:xfrm>
              <a:off x="431" y="3838"/>
              <a:ext cx="1224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503" name="Line 25"/>
            <p:cNvSpPr>
              <a:spLocks noChangeShapeType="1"/>
            </p:cNvSpPr>
            <p:nvPr/>
          </p:nvSpPr>
          <p:spPr bwMode="auto">
            <a:xfrm>
              <a:off x="431" y="3385"/>
              <a:ext cx="453" cy="136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504" name="Line 26"/>
            <p:cNvSpPr>
              <a:spLocks noChangeShapeType="1"/>
            </p:cNvSpPr>
            <p:nvPr/>
          </p:nvSpPr>
          <p:spPr bwMode="auto">
            <a:xfrm>
              <a:off x="884" y="3521"/>
              <a:ext cx="272" cy="317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505" name="Line 27"/>
            <p:cNvSpPr>
              <a:spLocks noChangeShapeType="1"/>
            </p:cNvSpPr>
            <p:nvPr/>
          </p:nvSpPr>
          <p:spPr bwMode="auto">
            <a:xfrm flipH="1">
              <a:off x="431" y="3385"/>
              <a:ext cx="0" cy="453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506" name="Line 28"/>
            <p:cNvSpPr>
              <a:spLocks noChangeShapeType="1"/>
            </p:cNvSpPr>
            <p:nvPr/>
          </p:nvSpPr>
          <p:spPr bwMode="auto">
            <a:xfrm>
              <a:off x="431" y="3838"/>
              <a:ext cx="725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507" name="Line 29"/>
            <p:cNvSpPr>
              <a:spLocks noChangeShapeType="1"/>
            </p:cNvSpPr>
            <p:nvPr/>
          </p:nvSpPr>
          <p:spPr bwMode="auto">
            <a:xfrm>
              <a:off x="930" y="3067"/>
              <a:ext cx="0" cy="227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508" name="Line 30"/>
            <p:cNvSpPr>
              <a:spLocks noChangeShapeType="1"/>
            </p:cNvSpPr>
            <p:nvPr/>
          </p:nvSpPr>
          <p:spPr bwMode="auto">
            <a:xfrm>
              <a:off x="930" y="3294"/>
              <a:ext cx="499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509" name="Line 31"/>
            <p:cNvSpPr>
              <a:spLocks noChangeShapeType="1"/>
            </p:cNvSpPr>
            <p:nvPr/>
          </p:nvSpPr>
          <p:spPr bwMode="auto">
            <a:xfrm flipV="1">
              <a:off x="431" y="3475"/>
              <a:ext cx="226" cy="137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510" name="Line 32"/>
            <p:cNvSpPr>
              <a:spLocks noChangeShapeType="1"/>
            </p:cNvSpPr>
            <p:nvPr/>
          </p:nvSpPr>
          <p:spPr bwMode="auto">
            <a:xfrm flipV="1">
              <a:off x="521" y="3566"/>
              <a:ext cx="272" cy="182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511" name="Line 33"/>
            <p:cNvSpPr>
              <a:spLocks noChangeShapeType="1"/>
            </p:cNvSpPr>
            <p:nvPr/>
          </p:nvSpPr>
          <p:spPr bwMode="auto">
            <a:xfrm flipV="1">
              <a:off x="657" y="3657"/>
              <a:ext cx="227" cy="136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512" name="Line 34"/>
            <p:cNvSpPr>
              <a:spLocks noChangeShapeType="1"/>
            </p:cNvSpPr>
            <p:nvPr/>
          </p:nvSpPr>
          <p:spPr bwMode="auto">
            <a:xfrm flipV="1">
              <a:off x="930" y="3067"/>
              <a:ext cx="272" cy="91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513" name="Line 35"/>
            <p:cNvSpPr>
              <a:spLocks noChangeShapeType="1"/>
            </p:cNvSpPr>
            <p:nvPr/>
          </p:nvSpPr>
          <p:spPr bwMode="auto">
            <a:xfrm flipV="1">
              <a:off x="1020" y="3113"/>
              <a:ext cx="363" cy="136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196665" name="Group 57"/>
          <p:cNvGrpSpPr>
            <a:grpSpLocks/>
          </p:cNvGrpSpPr>
          <p:nvPr/>
        </p:nvGrpSpPr>
        <p:grpSpPr bwMode="auto">
          <a:xfrm>
            <a:off x="1365242" y="3018386"/>
            <a:ext cx="1871663" cy="1295400"/>
            <a:chOff x="476" y="1525"/>
            <a:chExt cx="1179" cy="816"/>
          </a:xfrm>
        </p:grpSpPr>
        <p:sp>
          <p:nvSpPr>
            <p:cNvPr id="19491" name="Line 4"/>
            <p:cNvSpPr>
              <a:spLocks noChangeShapeType="1"/>
            </p:cNvSpPr>
            <p:nvPr/>
          </p:nvSpPr>
          <p:spPr bwMode="auto">
            <a:xfrm>
              <a:off x="476" y="1570"/>
              <a:ext cx="0" cy="771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arrow" w="lg" len="lg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92" name="Line 5"/>
            <p:cNvSpPr>
              <a:spLocks noChangeShapeType="1"/>
            </p:cNvSpPr>
            <p:nvPr/>
          </p:nvSpPr>
          <p:spPr bwMode="auto">
            <a:xfrm>
              <a:off x="476" y="2341"/>
              <a:ext cx="1179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93" name="Line 12"/>
            <p:cNvSpPr>
              <a:spLocks noChangeShapeType="1"/>
            </p:cNvSpPr>
            <p:nvPr/>
          </p:nvSpPr>
          <p:spPr bwMode="auto">
            <a:xfrm>
              <a:off x="476" y="1706"/>
              <a:ext cx="590" cy="182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94" name="Line 13"/>
            <p:cNvSpPr>
              <a:spLocks noChangeShapeType="1"/>
            </p:cNvSpPr>
            <p:nvPr/>
          </p:nvSpPr>
          <p:spPr bwMode="auto">
            <a:xfrm>
              <a:off x="1066" y="1888"/>
              <a:ext cx="272" cy="453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95" name="Line 14"/>
            <p:cNvSpPr>
              <a:spLocks noChangeShapeType="1"/>
            </p:cNvSpPr>
            <p:nvPr/>
          </p:nvSpPr>
          <p:spPr bwMode="auto">
            <a:xfrm>
              <a:off x="476" y="1706"/>
              <a:ext cx="0" cy="628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96" name="Line 15"/>
            <p:cNvSpPr>
              <a:spLocks noChangeShapeType="1"/>
            </p:cNvSpPr>
            <p:nvPr/>
          </p:nvSpPr>
          <p:spPr bwMode="auto">
            <a:xfrm>
              <a:off x="476" y="2341"/>
              <a:ext cx="862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97" name="Line 16"/>
            <p:cNvSpPr>
              <a:spLocks noChangeShapeType="1"/>
            </p:cNvSpPr>
            <p:nvPr/>
          </p:nvSpPr>
          <p:spPr bwMode="auto">
            <a:xfrm flipV="1">
              <a:off x="476" y="1842"/>
              <a:ext cx="227" cy="137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98" name="Line 17"/>
            <p:cNvSpPr>
              <a:spLocks noChangeShapeType="1"/>
            </p:cNvSpPr>
            <p:nvPr/>
          </p:nvSpPr>
          <p:spPr bwMode="auto">
            <a:xfrm flipV="1">
              <a:off x="521" y="1888"/>
              <a:ext cx="454" cy="272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99" name="Line 18"/>
            <p:cNvSpPr>
              <a:spLocks noChangeShapeType="1"/>
            </p:cNvSpPr>
            <p:nvPr/>
          </p:nvSpPr>
          <p:spPr bwMode="auto">
            <a:xfrm flipV="1">
              <a:off x="703" y="2069"/>
              <a:ext cx="363" cy="227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500" name="Line 45"/>
            <p:cNvSpPr>
              <a:spLocks noChangeShapeType="1"/>
            </p:cNvSpPr>
            <p:nvPr/>
          </p:nvSpPr>
          <p:spPr bwMode="auto">
            <a:xfrm>
              <a:off x="612" y="1525"/>
              <a:ext cx="862" cy="68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196666" name="Group 58"/>
          <p:cNvGrpSpPr>
            <a:grpSpLocks/>
          </p:cNvGrpSpPr>
          <p:nvPr/>
        </p:nvGrpSpPr>
        <p:grpSpPr bwMode="auto">
          <a:xfrm>
            <a:off x="4605330" y="3149596"/>
            <a:ext cx="2087562" cy="1152525"/>
            <a:chOff x="3107" y="1570"/>
            <a:chExt cx="1315" cy="726"/>
          </a:xfrm>
        </p:grpSpPr>
        <p:sp>
          <p:nvSpPr>
            <p:cNvPr id="19480" name="Line 6"/>
            <p:cNvSpPr>
              <a:spLocks noChangeShapeType="1"/>
            </p:cNvSpPr>
            <p:nvPr/>
          </p:nvSpPr>
          <p:spPr bwMode="auto">
            <a:xfrm>
              <a:off x="3107" y="1570"/>
              <a:ext cx="0" cy="726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arrow" w="lg" len="lg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81" name="Line 7"/>
            <p:cNvSpPr>
              <a:spLocks noChangeShapeType="1"/>
            </p:cNvSpPr>
            <p:nvPr/>
          </p:nvSpPr>
          <p:spPr bwMode="auto">
            <a:xfrm>
              <a:off x="3107" y="2296"/>
              <a:ext cx="1315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82" name="Line 19"/>
            <p:cNvSpPr>
              <a:spLocks noChangeShapeType="1"/>
            </p:cNvSpPr>
            <p:nvPr/>
          </p:nvSpPr>
          <p:spPr bwMode="auto">
            <a:xfrm>
              <a:off x="3107" y="1706"/>
              <a:ext cx="363" cy="91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83" name="Line 20"/>
            <p:cNvSpPr>
              <a:spLocks noChangeShapeType="1"/>
            </p:cNvSpPr>
            <p:nvPr/>
          </p:nvSpPr>
          <p:spPr bwMode="auto">
            <a:xfrm>
              <a:off x="3470" y="1797"/>
              <a:ext cx="272" cy="182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84" name="Line 21"/>
            <p:cNvSpPr>
              <a:spLocks noChangeShapeType="1"/>
            </p:cNvSpPr>
            <p:nvPr/>
          </p:nvSpPr>
          <p:spPr bwMode="auto">
            <a:xfrm>
              <a:off x="3742" y="1979"/>
              <a:ext cx="227" cy="317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85" name="Line 22"/>
            <p:cNvSpPr>
              <a:spLocks noChangeShapeType="1"/>
            </p:cNvSpPr>
            <p:nvPr/>
          </p:nvSpPr>
          <p:spPr bwMode="auto">
            <a:xfrm flipV="1">
              <a:off x="3107" y="1842"/>
              <a:ext cx="227" cy="227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86" name="Line 23"/>
            <p:cNvSpPr>
              <a:spLocks noChangeShapeType="1"/>
            </p:cNvSpPr>
            <p:nvPr/>
          </p:nvSpPr>
          <p:spPr bwMode="auto">
            <a:xfrm flipV="1">
              <a:off x="3243" y="1933"/>
              <a:ext cx="317" cy="272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87" name="Line 24"/>
            <p:cNvSpPr>
              <a:spLocks noChangeShapeType="1"/>
            </p:cNvSpPr>
            <p:nvPr/>
          </p:nvSpPr>
          <p:spPr bwMode="auto">
            <a:xfrm flipV="1">
              <a:off x="3515" y="2069"/>
              <a:ext cx="227" cy="182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88" name="Line 36"/>
            <p:cNvSpPr>
              <a:spLocks noChangeShapeType="1"/>
            </p:cNvSpPr>
            <p:nvPr/>
          </p:nvSpPr>
          <p:spPr bwMode="auto">
            <a:xfrm>
              <a:off x="3107" y="1706"/>
              <a:ext cx="0" cy="59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89" name="Line 37"/>
            <p:cNvSpPr>
              <a:spLocks noChangeShapeType="1"/>
            </p:cNvSpPr>
            <p:nvPr/>
          </p:nvSpPr>
          <p:spPr bwMode="auto">
            <a:xfrm>
              <a:off x="3107" y="2296"/>
              <a:ext cx="862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90" name="Line 46"/>
            <p:cNvSpPr>
              <a:spLocks noChangeShapeType="1"/>
            </p:cNvSpPr>
            <p:nvPr/>
          </p:nvSpPr>
          <p:spPr bwMode="auto">
            <a:xfrm>
              <a:off x="3288" y="1661"/>
              <a:ext cx="771" cy="499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196668" name="Group 60"/>
          <p:cNvGrpSpPr>
            <a:grpSpLocks/>
          </p:cNvGrpSpPr>
          <p:nvPr/>
        </p:nvGrpSpPr>
        <p:grpSpPr bwMode="auto">
          <a:xfrm>
            <a:off x="4676767" y="5160753"/>
            <a:ext cx="2089150" cy="1368425"/>
            <a:chOff x="3152" y="2976"/>
            <a:chExt cx="1316" cy="862"/>
          </a:xfrm>
        </p:grpSpPr>
        <p:sp>
          <p:nvSpPr>
            <p:cNvPr id="19469" name="Line 10"/>
            <p:cNvSpPr>
              <a:spLocks noChangeShapeType="1"/>
            </p:cNvSpPr>
            <p:nvPr/>
          </p:nvSpPr>
          <p:spPr bwMode="auto">
            <a:xfrm>
              <a:off x="3152" y="2976"/>
              <a:ext cx="0" cy="86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arrow" w="lg" len="lg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0" name="Line 11"/>
            <p:cNvSpPr>
              <a:spLocks noChangeShapeType="1"/>
            </p:cNvSpPr>
            <p:nvPr/>
          </p:nvSpPr>
          <p:spPr bwMode="auto">
            <a:xfrm>
              <a:off x="3152" y="3838"/>
              <a:ext cx="1270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lg" len="lg"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1" name="Line 38"/>
            <p:cNvSpPr>
              <a:spLocks noChangeShapeType="1"/>
            </p:cNvSpPr>
            <p:nvPr/>
          </p:nvSpPr>
          <p:spPr bwMode="auto">
            <a:xfrm flipV="1">
              <a:off x="3152" y="3022"/>
              <a:ext cx="272" cy="363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2" name="Line 39"/>
            <p:cNvSpPr>
              <a:spLocks noChangeShapeType="1"/>
            </p:cNvSpPr>
            <p:nvPr/>
          </p:nvSpPr>
          <p:spPr bwMode="auto">
            <a:xfrm flipV="1">
              <a:off x="3560" y="3475"/>
              <a:ext cx="908" cy="363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3" name="Line 40"/>
            <p:cNvSpPr>
              <a:spLocks noChangeShapeType="1"/>
            </p:cNvSpPr>
            <p:nvPr/>
          </p:nvSpPr>
          <p:spPr bwMode="auto">
            <a:xfrm>
              <a:off x="3152" y="3385"/>
              <a:ext cx="0" cy="453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4" name="Line 41"/>
            <p:cNvSpPr>
              <a:spLocks noChangeShapeType="1"/>
            </p:cNvSpPr>
            <p:nvPr/>
          </p:nvSpPr>
          <p:spPr bwMode="auto">
            <a:xfrm flipV="1">
              <a:off x="3152" y="3838"/>
              <a:ext cx="408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5" name="Line 42"/>
            <p:cNvSpPr>
              <a:spLocks noChangeShapeType="1"/>
            </p:cNvSpPr>
            <p:nvPr/>
          </p:nvSpPr>
          <p:spPr bwMode="auto">
            <a:xfrm flipV="1">
              <a:off x="3198" y="3113"/>
              <a:ext cx="544" cy="362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6" name="Line 43"/>
            <p:cNvSpPr>
              <a:spLocks noChangeShapeType="1"/>
            </p:cNvSpPr>
            <p:nvPr/>
          </p:nvSpPr>
          <p:spPr bwMode="auto">
            <a:xfrm flipV="1">
              <a:off x="3243" y="3249"/>
              <a:ext cx="680" cy="408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7" name="Line 44"/>
            <p:cNvSpPr>
              <a:spLocks noChangeShapeType="1"/>
            </p:cNvSpPr>
            <p:nvPr/>
          </p:nvSpPr>
          <p:spPr bwMode="auto">
            <a:xfrm flipV="1">
              <a:off x="3379" y="3339"/>
              <a:ext cx="816" cy="454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8" name="Line 47"/>
            <p:cNvSpPr>
              <a:spLocks noChangeShapeType="1"/>
            </p:cNvSpPr>
            <p:nvPr/>
          </p:nvSpPr>
          <p:spPr bwMode="auto">
            <a:xfrm>
              <a:off x="3243" y="3067"/>
              <a:ext cx="1043" cy="63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9" name="Line 48"/>
            <p:cNvSpPr>
              <a:spLocks noChangeShapeType="1"/>
            </p:cNvSpPr>
            <p:nvPr/>
          </p:nvSpPr>
          <p:spPr bwMode="auto">
            <a:xfrm flipV="1">
              <a:off x="3833" y="3249"/>
              <a:ext cx="136" cy="181"/>
            </a:xfrm>
            <a:prstGeom prst="line">
              <a:avLst/>
            </a:prstGeom>
            <a:noFill/>
            <a:ln w="38100" cap="sq">
              <a:solidFill>
                <a:srgbClr val="0000FF"/>
              </a:solidFill>
              <a:round/>
              <a:headEnd type="none" w="sm" len="sm"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196660" name="Text Box 52"/>
          <p:cNvSpPr txBox="1">
            <a:spLocks noChangeArrowheads="1"/>
          </p:cNvSpPr>
          <p:nvPr/>
        </p:nvSpPr>
        <p:spPr bwMode="auto">
          <a:xfrm>
            <a:off x="4460867" y="4539831"/>
            <a:ext cx="30972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kumimoji="1" lang="en-US" altLang="zh-CN" sz="2800" b="1" dirty="0" smtClean="0">
                <a:solidFill>
                  <a:srgbClr val="000066"/>
                </a:solidFill>
                <a:latin typeface="宋体"/>
                <a:ea typeface="宋体"/>
                <a:cs typeface="Times New Roman" pitchFamily="18" charset="0"/>
              </a:rPr>
              <a:t>④</a:t>
            </a:r>
            <a:r>
              <a:rPr kumimoji="1" lang="zh-CN" altLang="en-US" sz="2800" b="1" dirty="0" smtClean="0">
                <a:solidFill>
                  <a:srgbClr val="000066"/>
                </a:solidFill>
                <a:ea typeface="楷体_GB2312" pitchFamily="49" charset="-122"/>
                <a:cs typeface="Times New Roman" pitchFamily="18" charset="0"/>
              </a:rPr>
              <a:t>无</a:t>
            </a:r>
            <a:r>
              <a:rPr kumimoji="1" lang="zh-CN" altLang="en-US" sz="2800" b="1" dirty="0">
                <a:solidFill>
                  <a:srgbClr val="000066"/>
                </a:solidFill>
                <a:ea typeface="楷体_GB2312" pitchFamily="49" charset="-122"/>
                <a:cs typeface="Times New Roman" pitchFamily="18" charset="0"/>
              </a:rPr>
              <a:t>有限最优解</a:t>
            </a:r>
            <a:endParaRPr lang="zh-CN" altLang="en-US" sz="2800" dirty="0">
              <a:ea typeface="楷体_GB2312" pitchFamily="49" charset="-122"/>
              <a:cs typeface="Times New Roman" pitchFamily="18" charset="0"/>
            </a:endParaRPr>
          </a:p>
        </p:txBody>
      </p:sp>
      <p:sp>
        <p:nvSpPr>
          <p:cNvPr id="196661" name="Text Box 53"/>
          <p:cNvSpPr txBox="1">
            <a:spLocks noChangeArrowheads="1"/>
          </p:cNvSpPr>
          <p:nvPr/>
        </p:nvSpPr>
        <p:spPr bwMode="auto">
          <a:xfrm>
            <a:off x="1220779" y="4554119"/>
            <a:ext cx="31670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 dirty="0" smtClean="0">
                <a:solidFill>
                  <a:srgbClr val="000066"/>
                </a:solidFill>
                <a:latin typeface="宋体"/>
                <a:ea typeface="宋体"/>
                <a:cs typeface="Times New Roman" pitchFamily="18" charset="0"/>
              </a:rPr>
              <a:t>③</a:t>
            </a:r>
            <a:r>
              <a:rPr kumimoji="1" lang="zh-CN" altLang="en-US" sz="2800" b="1" dirty="0" smtClean="0">
                <a:solidFill>
                  <a:srgbClr val="000066"/>
                </a:solidFill>
                <a:ea typeface="楷体_GB2312" pitchFamily="49" charset="-122"/>
                <a:cs typeface="Times New Roman" pitchFamily="18" charset="0"/>
              </a:rPr>
              <a:t>无</a:t>
            </a:r>
            <a:r>
              <a:rPr kumimoji="1" lang="zh-CN" altLang="en-US" sz="2800" b="1" dirty="0">
                <a:solidFill>
                  <a:srgbClr val="000066"/>
                </a:solidFill>
                <a:ea typeface="楷体_GB2312" pitchFamily="49" charset="-122"/>
                <a:cs typeface="Times New Roman" pitchFamily="18" charset="0"/>
              </a:rPr>
              <a:t>解</a:t>
            </a:r>
          </a:p>
        </p:txBody>
      </p:sp>
      <p:sp>
        <p:nvSpPr>
          <p:cNvPr id="196662" name="Text Box 54"/>
          <p:cNvSpPr txBox="1">
            <a:spLocks noChangeArrowheads="1"/>
          </p:cNvSpPr>
          <p:nvPr/>
        </p:nvSpPr>
        <p:spPr bwMode="auto">
          <a:xfrm>
            <a:off x="4389430" y="2450198"/>
            <a:ext cx="26638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kumimoji="1" lang="en-US" altLang="zh-CN" sz="2800" b="1" dirty="0" smtClean="0">
                <a:solidFill>
                  <a:srgbClr val="000066"/>
                </a:solidFill>
                <a:latin typeface="宋体"/>
                <a:ea typeface="宋体"/>
                <a:cs typeface="Times New Roman" pitchFamily="18" charset="0"/>
              </a:rPr>
              <a:t>②</a:t>
            </a:r>
            <a:r>
              <a:rPr kumimoji="1" lang="zh-CN" altLang="en-US" sz="2800" b="1" dirty="0" smtClean="0">
                <a:solidFill>
                  <a:srgbClr val="000066"/>
                </a:solidFill>
                <a:ea typeface="楷体_GB2312" pitchFamily="49" charset="-122"/>
                <a:cs typeface="Times New Roman" pitchFamily="18" charset="0"/>
              </a:rPr>
              <a:t>多重</a:t>
            </a:r>
            <a:r>
              <a:rPr kumimoji="1" lang="zh-CN" altLang="en-US" sz="2800" b="1" dirty="0">
                <a:solidFill>
                  <a:srgbClr val="000066"/>
                </a:solidFill>
                <a:ea typeface="楷体_GB2312" pitchFamily="49" charset="-122"/>
                <a:cs typeface="Times New Roman" pitchFamily="18" charset="0"/>
              </a:rPr>
              <a:t>最优解</a:t>
            </a:r>
            <a:endParaRPr lang="zh-CN" altLang="en-US" sz="2800" dirty="0">
              <a:ea typeface="楷体_GB2312" pitchFamily="49" charset="-122"/>
              <a:cs typeface="Times New Roman" pitchFamily="18" charset="0"/>
            </a:endParaRPr>
          </a:p>
        </p:txBody>
      </p:sp>
      <p:sp>
        <p:nvSpPr>
          <p:cNvPr id="196663" name="Text Box 55"/>
          <p:cNvSpPr txBox="1">
            <a:spLocks noChangeArrowheads="1"/>
          </p:cNvSpPr>
          <p:nvPr/>
        </p:nvSpPr>
        <p:spPr bwMode="auto">
          <a:xfrm>
            <a:off x="1149342" y="2430181"/>
            <a:ext cx="28082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kumimoji="1" lang="en-US" altLang="zh-CN" sz="2800" b="1" dirty="0" smtClean="0">
                <a:solidFill>
                  <a:srgbClr val="000066"/>
                </a:solidFill>
                <a:latin typeface="宋体"/>
                <a:ea typeface="楷体_GB2312" pitchFamily="49" charset="-122"/>
                <a:cs typeface="Times New Roman" pitchFamily="18" charset="0"/>
              </a:rPr>
              <a:t>①</a:t>
            </a:r>
            <a:r>
              <a:rPr kumimoji="1" lang="zh-CN" altLang="en-US" sz="2800" b="1" dirty="0" smtClean="0">
                <a:solidFill>
                  <a:srgbClr val="000066"/>
                </a:solidFill>
                <a:ea typeface="楷体_GB2312" pitchFamily="49" charset="-122"/>
                <a:cs typeface="Times New Roman" pitchFamily="18" charset="0"/>
              </a:rPr>
              <a:t>惟一</a:t>
            </a:r>
            <a:r>
              <a:rPr kumimoji="1" lang="zh-CN" altLang="en-US" sz="2800" b="1" dirty="0">
                <a:solidFill>
                  <a:srgbClr val="000066"/>
                </a:solidFill>
                <a:ea typeface="楷体_GB2312" pitchFamily="49" charset="-122"/>
                <a:cs typeface="Times New Roman" pitchFamily="18" charset="0"/>
              </a:rPr>
              <a:t>解</a:t>
            </a:r>
            <a:endParaRPr lang="zh-CN" altLang="en-US" sz="2800" dirty="0">
              <a:ea typeface="楷体_GB2312" pitchFamily="49" charset="-122"/>
              <a:cs typeface="Times New Roman" pitchFamily="18" charset="0"/>
            </a:endParaRPr>
          </a:p>
        </p:txBody>
      </p:sp>
      <p:sp>
        <p:nvSpPr>
          <p:cNvPr id="196673" name="AutoShape 65"/>
          <p:cNvSpPr>
            <a:spLocks noChangeArrowheads="1"/>
          </p:cNvSpPr>
          <p:nvPr/>
        </p:nvSpPr>
        <p:spPr bwMode="auto">
          <a:xfrm>
            <a:off x="6045192" y="4772438"/>
            <a:ext cx="2673349" cy="863600"/>
          </a:xfrm>
          <a:prstGeom prst="wedgeRoundRectCallout">
            <a:avLst>
              <a:gd name="adj1" fmla="val -46139"/>
              <a:gd name="adj2" fmla="val 91727"/>
              <a:gd name="adj3" fmla="val 16667"/>
            </a:avLst>
          </a:prstGeom>
          <a:solidFill>
            <a:srgbClr val="CCFF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kumimoji="1" lang="zh-CN" altLang="en-US" sz="2400" b="1" dirty="0" smtClean="0">
                <a:solidFill>
                  <a:srgbClr val="002060"/>
                </a:solidFill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出现</a:t>
            </a:r>
            <a:r>
              <a:rPr kumimoji="1" lang="en-US" altLang="zh-CN" sz="2400" b="1" dirty="0" smtClean="0">
                <a:solidFill>
                  <a:srgbClr val="002060"/>
                </a:solidFill>
                <a:latin typeface="宋体"/>
                <a:ea typeface="宋体"/>
                <a:cs typeface="Times New Roman" pitchFamily="18" charset="0"/>
              </a:rPr>
              <a:t>③④</a:t>
            </a:r>
            <a:r>
              <a:rPr kumimoji="1" lang="zh-CN" altLang="en-US" sz="2400" b="1" dirty="0" smtClean="0">
                <a:solidFill>
                  <a:srgbClr val="002060"/>
                </a:solidFill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情况时</a:t>
            </a:r>
            <a:endParaRPr kumimoji="1" lang="en-US" altLang="zh-CN" sz="2400" b="1" dirty="0" smtClean="0">
              <a:solidFill>
                <a:srgbClr val="002060"/>
              </a:solidFill>
              <a:latin typeface="Times New Roman" pitchFamily="18" charset="0"/>
              <a:ea typeface="楷体_GB2312" pitchFamily="49" charset="-122"/>
              <a:cs typeface="Times New Roman" pitchFamily="18" charset="0"/>
            </a:endParaRPr>
          </a:p>
          <a:p>
            <a:pPr algn="ctr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kumimoji="1" lang="zh-CN" altLang="en-US" sz="2400" b="1" dirty="0" smtClean="0">
                <a:solidFill>
                  <a:srgbClr val="002060"/>
                </a:solidFill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建模有问题</a:t>
            </a:r>
            <a:endParaRPr lang="zh-CN" altLang="en-US" sz="2400" dirty="0">
              <a:solidFill>
                <a:srgbClr val="002060"/>
              </a:solidFill>
              <a:latin typeface="Times New Roman" pitchFamily="18" charset="0"/>
              <a:ea typeface="楷体_GB2312" pitchFamily="49" charset="-122"/>
              <a:cs typeface="Times New Roman" pitchFamily="18" charset="0"/>
            </a:endParaRPr>
          </a:p>
        </p:txBody>
      </p:sp>
      <p:sp>
        <p:nvSpPr>
          <p:cNvPr id="58" name="Rectangle 2"/>
          <p:cNvSpPr>
            <a:spLocks noGrp="1" noChangeArrowheads="1"/>
          </p:cNvSpPr>
          <p:nvPr>
            <p:ph type="title"/>
          </p:nvPr>
        </p:nvSpPr>
        <p:spPr>
          <a:xfrm>
            <a:off x="644524" y="304800"/>
            <a:ext cx="5813426" cy="995679"/>
          </a:xfrm>
        </p:spPr>
        <p:txBody>
          <a:bodyPr/>
          <a:lstStyle/>
          <a:p>
            <a:r>
              <a:rPr lang="zh-CN" altLang="en-US" dirty="0">
                <a:latin typeface="黑体" pitchFamily="49" charset="-122"/>
                <a:ea typeface="黑体" pitchFamily="49" charset="-122"/>
              </a:rPr>
              <a:t>线性规划解的特性</a:t>
            </a:r>
          </a:p>
        </p:txBody>
      </p:sp>
    </p:spTree>
    <p:extLst>
      <p:ext uri="{BB962C8B-B14F-4D97-AF65-F5344CB8AC3E}">
        <p14:creationId xmlns:p14="http://schemas.microsoft.com/office/powerpoint/2010/main" val="2191778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1" grpId="0" build="p"/>
      <p:bldP spid="196660" grpId="0"/>
      <p:bldP spid="196661" grpId="0"/>
      <p:bldP spid="196662" grpId="0"/>
      <p:bldP spid="196663" grpId="0"/>
      <p:bldP spid="19667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14400" y="863600"/>
            <a:ext cx="7315200" cy="2143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     如果</a:t>
            </a:r>
            <a:r>
              <a:rPr lang="en-US" altLang="zh-CN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X</a:t>
            </a:r>
            <a:r>
              <a:rPr lang="en-US" altLang="zh-CN" sz="2400" baseline="-25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和</a:t>
            </a:r>
            <a:r>
              <a:rPr lang="en-US" altLang="zh-CN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X</a:t>
            </a:r>
            <a:r>
              <a:rPr lang="en-US" altLang="zh-CN" sz="2400" baseline="-25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是某线性规划问题的可行解，则</a:t>
            </a:r>
            <a:r>
              <a:rPr lang="zh-CN" altLang="en-US" sz="2400" dirty="0" smtClean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直线</a:t>
            </a:r>
            <a:endParaRPr lang="en-US" altLang="zh-CN" sz="2400" dirty="0" smtClean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l-GR" altLang="zh-CN" sz="2400" dirty="0" smtClean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λ</a:t>
            </a:r>
            <a:r>
              <a:rPr lang="en-US" altLang="zh-CN" sz="2400" dirty="0" smtClean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X</a:t>
            </a:r>
            <a:r>
              <a:rPr lang="en-US" altLang="zh-CN" sz="2400" baseline="-25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en-US" altLang="zh-CN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+</a:t>
            </a:r>
            <a:r>
              <a:rPr lang="zh-CN" altLang="en-US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1-</a:t>
            </a:r>
            <a:r>
              <a:rPr lang="el-GR" altLang="zh-CN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λ </a:t>
            </a:r>
            <a:r>
              <a:rPr lang="zh-CN" altLang="en-US" sz="2400" smtClean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）</a:t>
            </a:r>
            <a:r>
              <a:rPr lang="en-US" altLang="zh-CN" sz="2400" smtClean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X</a:t>
            </a:r>
            <a:r>
              <a:rPr lang="en-US" altLang="zh-CN" sz="2400" baseline="-25000" smtClean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上任意一点也是该线性规划问题的可行解。（</a:t>
            </a:r>
            <a:r>
              <a:rPr lang="en-US" altLang="zh-CN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0≤</a:t>
            </a:r>
            <a:r>
              <a:rPr lang="el-GR" altLang="zh-CN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λ</a:t>
            </a:r>
            <a:r>
              <a:rPr lang="en-US" altLang="zh-CN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≤1</a:t>
            </a:r>
            <a:r>
              <a:rPr lang="el-GR" altLang="zh-CN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r>
              <a:rPr lang="zh-CN" altLang="en-US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）</a:t>
            </a:r>
            <a:endParaRPr lang="zh-CN" altLang="en-US" sz="2600" dirty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28800" y="2966539"/>
            <a:ext cx="6400800" cy="64293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600" dirty="0" smtClean="0">
                <a:solidFill>
                  <a:srgbClr val="000000"/>
                </a:solidFill>
              </a:rPr>
              <a:t>是</a:t>
            </a:r>
            <a:endParaRPr lang="zh-CN" altLang="en-US" sz="2600" dirty="0">
              <a:solidFill>
                <a:srgbClr val="00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28800" y="3823789"/>
            <a:ext cx="6400800" cy="64293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600" dirty="0" smtClean="0">
                <a:solidFill>
                  <a:srgbClr val="000000"/>
                </a:solidFill>
              </a:rPr>
              <a:t>否</a:t>
            </a:r>
            <a:endParaRPr lang="zh-CN" altLang="en-US" sz="2600" dirty="0">
              <a:solidFill>
                <a:srgbClr val="000000"/>
              </a:solidFill>
            </a:endParaRPr>
          </a:p>
        </p:txBody>
      </p:sp>
      <p:sp>
        <p:nvSpPr>
          <p:cNvPr id="8" name="椭圆 7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1114425" y="3139120"/>
            <a:ext cx="514350" cy="51435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</a:rPr>
              <a:t>A</a:t>
            </a: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9" name="椭圆 8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1114425" y="3996370"/>
            <a:ext cx="514350" cy="51435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</a:rPr>
              <a:t>B</a:t>
            </a: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12" name="圆角矩形 11"/>
          <p:cNvSpPr/>
          <p:nvPr>
            <p:custDataLst>
              <p:tags r:id="rId4"/>
            </p:custDataLst>
          </p:nvPr>
        </p:nvSpPr>
        <p:spPr>
          <a:xfrm>
            <a:off x="6124074" y="4497557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smtClean="0">
                <a:solidFill>
                  <a:srgbClr val="FFFFFF"/>
                </a:solidFill>
              </a:rPr>
              <a:t>提交</a:t>
            </a:r>
            <a:endParaRPr lang="zh-CN" altLang="en-US" sz="1600">
              <a:solidFill>
                <a:srgbClr val="FFFFFF"/>
              </a:solidFill>
            </a:endParaRPr>
          </a:p>
        </p:txBody>
      </p:sp>
      <p:grpSp>
        <p:nvGrpSpPr>
          <p:cNvPr id="11" name="组合 10"/>
          <p:cNvGrpSpPr/>
          <p:nvPr>
            <p:custDataLst>
              <p:tags r:id="rId5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7" name="TitleBackground"/>
            <p:cNvSpPr/>
            <p:nvPr>
              <p:custDataLst>
                <p:tags r:id="rId7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ColorBlock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2540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ypeText"/>
            <p:cNvSpPr/>
            <p:nvPr>
              <p:custDataLst>
                <p:tags r:id="rId9"/>
              </p:custDataLst>
            </p:nvPr>
          </p:nvSpPr>
          <p:spPr>
            <a:xfrm>
              <a:off x="254000" y="0"/>
              <a:ext cx="1270000" cy="6350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rgbClr val="FFFFFF"/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600" smtClean="0">
                  <a:solidFill>
                    <a:srgbClr val="000000"/>
                  </a:solidFill>
                </a:rPr>
                <a:t>单选题</a:t>
              </a:r>
              <a:endParaRPr lang="zh-CN" altLang="en-US" sz="2600">
                <a:solidFill>
                  <a:srgbClr val="000000"/>
                </a:solidFill>
              </a:endParaRPr>
            </a:p>
          </p:txBody>
        </p:sp>
        <p:sp>
          <p:nvSpPr>
            <p:cNvPr id="10" name="TipText"/>
            <p:cNvSpPr txBox="1"/>
            <p:nvPr>
              <p:custDataLst>
                <p:tags r:id="rId10"/>
              </p:custDataLst>
            </p:nvPr>
          </p:nvSpPr>
          <p:spPr>
            <a:xfrm>
              <a:off x="1502093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6" name="图片 5"/>
          <p:cNvPicPr>
            <a:picLocks/>
          </p:cNvPicPr>
          <p:nvPr>
            <p:custDataLst>
              <p:tags r:id="rId6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0434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5" name="Rectangle 5"/>
          <p:cNvSpPr>
            <a:spLocks noChangeArrowheads="1"/>
          </p:cNvSpPr>
          <p:nvPr/>
        </p:nvSpPr>
        <p:spPr bwMode="auto">
          <a:xfrm>
            <a:off x="4572000" y="1697038"/>
            <a:ext cx="4572000" cy="265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buClr>
                <a:srgbClr val="CC0066"/>
              </a:buClr>
              <a:buFont typeface="Wingdings" pitchFamily="2" charset="2"/>
              <a:buChar char="F"/>
            </a:pPr>
            <a:r>
              <a:rPr kumimoji="1" lang="zh-CN" altLang="en-US" sz="2800" b="1" dirty="0">
                <a:solidFill>
                  <a:srgbClr val="000066"/>
                </a:solidFill>
                <a:ea typeface="楷体_GB2312" pitchFamily="49" charset="-122"/>
              </a:rPr>
              <a:t> 生产组织与计划问题</a:t>
            </a:r>
          </a:p>
          <a:p>
            <a:pPr>
              <a:lnSpc>
                <a:spcPct val="120000"/>
              </a:lnSpc>
              <a:buClr>
                <a:srgbClr val="CC0066"/>
              </a:buClr>
              <a:buFont typeface="Wingdings" pitchFamily="2" charset="2"/>
              <a:buChar char="F"/>
            </a:pPr>
            <a:r>
              <a:rPr kumimoji="1" lang="zh-CN" altLang="en-US" sz="2800" b="1" dirty="0">
                <a:solidFill>
                  <a:srgbClr val="000066"/>
                </a:solidFill>
                <a:ea typeface="楷体_GB2312" pitchFamily="49" charset="-122"/>
              </a:rPr>
              <a:t> 运输问题</a:t>
            </a:r>
          </a:p>
          <a:p>
            <a:pPr>
              <a:lnSpc>
                <a:spcPct val="120000"/>
              </a:lnSpc>
              <a:buClr>
                <a:srgbClr val="CC0066"/>
              </a:buClr>
              <a:buFont typeface="Wingdings" pitchFamily="2" charset="2"/>
              <a:buChar char="F"/>
            </a:pPr>
            <a:r>
              <a:rPr kumimoji="1" lang="zh-CN" altLang="en-US" sz="2800" b="1" dirty="0">
                <a:solidFill>
                  <a:srgbClr val="000066"/>
                </a:solidFill>
                <a:ea typeface="楷体_GB2312" pitchFamily="49" charset="-122"/>
              </a:rPr>
              <a:t> 合理下料问题</a:t>
            </a:r>
          </a:p>
          <a:p>
            <a:pPr>
              <a:lnSpc>
                <a:spcPct val="120000"/>
              </a:lnSpc>
              <a:buClr>
                <a:srgbClr val="CC0066"/>
              </a:buClr>
              <a:buFont typeface="Wingdings" pitchFamily="2" charset="2"/>
              <a:buChar char="F"/>
            </a:pPr>
            <a:r>
              <a:rPr kumimoji="1" lang="zh-CN" altLang="en-US" sz="2800" b="1" dirty="0">
                <a:solidFill>
                  <a:srgbClr val="000066"/>
                </a:solidFill>
                <a:ea typeface="楷体_GB2312" pitchFamily="49" charset="-122"/>
              </a:rPr>
              <a:t> 配料问题</a:t>
            </a:r>
          </a:p>
          <a:p>
            <a:pPr>
              <a:lnSpc>
                <a:spcPct val="120000"/>
              </a:lnSpc>
              <a:buClr>
                <a:srgbClr val="CC0066"/>
              </a:buClr>
              <a:buFont typeface="Wingdings" pitchFamily="2" charset="2"/>
              <a:buChar char="F"/>
            </a:pPr>
            <a:r>
              <a:rPr kumimoji="1" lang="zh-CN" altLang="en-US" sz="2800" b="1" dirty="0">
                <a:solidFill>
                  <a:srgbClr val="000066"/>
                </a:solidFill>
                <a:ea typeface="楷体_GB2312" pitchFamily="49" charset="-122"/>
              </a:rPr>
              <a:t> 生产布局问题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线性规划</a:t>
            </a:r>
            <a:r>
              <a:rPr lang="zh-CN" altLang="en-US" dirty="0" smtClean="0"/>
              <a:t>问题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49" y="1849438"/>
            <a:ext cx="3767577" cy="1854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" b="21287"/>
          <a:stretch/>
        </p:blipFill>
        <p:spPr>
          <a:xfrm>
            <a:off x="495299" y="3822700"/>
            <a:ext cx="3881876" cy="2740550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4986774" y="4660899"/>
            <a:ext cx="3357125" cy="1562101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zh-CN" altLang="en-US" sz="24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合理</a:t>
            </a:r>
            <a:r>
              <a:rPr kumimoji="1" lang="zh-CN" altLang="en-US" sz="2400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利用有限</a:t>
            </a:r>
            <a:r>
              <a:rPr kumimoji="1" lang="zh-CN" altLang="en-US" sz="24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资源</a:t>
            </a:r>
            <a:endParaRPr kumimoji="1" lang="en-US" altLang="zh-CN" sz="2400" dirty="0" smtClean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kumimoji="1" lang="zh-CN" altLang="en-US" sz="24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得到最大效益</a:t>
            </a:r>
            <a:endParaRPr kumimoji="1" lang="zh-CN" altLang="en-US" sz="2400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92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93" name="AutoShape 49"/>
          <p:cNvSpPr>
            <a:spLocks noChangeArrowheads="1"/>
          </p:cNvSpPr>
          <p:nvPr/>
        </p:nvSpPr>
        <p:spPr bwMode="auto">
          <a:xfrm>
            <a:off x="3563938" y="4897438"/>
            <a:ext cx="1511300" cy="36036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12700" cap="sq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34194" name="AutoShape 50"/>
          <p:cNvSpPr>
            <a:spLocks noChangeArrowheads="1"/>
          </p:cNvSpPr>
          <p:nvPr/>
        </p:nvSpPr>
        <p:spPr bwMode="auto">
          <a:xfrm>
            <a:off x="3492500" y="3789363"/>
            <a:ext cx="3240088" cy="358775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12700" cap="sq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34195" name="AutoShape 51"/>
          <p:cNvSpPr>
            <a:spLocks noChangeArrowheads="1"/>
          </p:cNvSpPr>
          <p:nvPr/>
        </p:nvSpPr>
        <p:spPr bwMode="auto">
          <a:xfrm>
            <a:off x="3492500" y="4149725"/>
            <a:ext cx="3240088" cy="358775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12700" cap="sq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34196" name="AutoShape 52"/>
          <p:cNvSpPr>
            <a:spLocks noChangeArrowheads="1"/>
          </p:cNvSpPr>
          <p:nvPr/>
        </p:nvSpPr>
        <p:spPr bwMode="auto">
          <a:xfrm>
            <a:off x="3492500" y="4508500"/>
            <a:ext cx="3240088" cy="358775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12700" cap="sq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34197" name="AutoShape 53"/>
          <p:cNvSpPr>
            <a:spLocks noChangeArrowheads="1"/>
          </p:cNvSpPr>
          <p:nvPr/>
        </p:nvSpPr>
        <p:spPr bwMode="auto">
          <a:xfrm>
            <a:off x="2555875" y="5661025"/>
            <a:ext cx="1511300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12700" cap="sq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34198" name="AutoShape 54"/>
          <p:cNvSpPr>
            <a:spLocks noChangeArrowheads="1"/>
          </p:cNvSpPr>
          <p:nvPr/>
        </p:nvSpPr>
        <p:spPr bwMode="auto">
          <a:xfrm>
            <a:off x="4427538" y="5661025"/>
            <a:ext cx="1800225" cy="431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12700" cap="sq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34200" name="Text Box 56"/>
          <p:cNvSpPr txBox="1">
            <a:spLocks noChangeArrowheads="1"/>
          </p:cNvSpPr>
          <p:nvPr/>
        </p:nvSpPr>
        <p:spPr bwMode="auto">
          <a:xfrm>
            <a:off x="1258888" y="5664476"/>
            <a:ext cx="612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000066"/>
                </a:solidFill>
                <a:ea typeface="楷体_GB2312" pitchFamily="49" charset="-122"/>
              </a:rPr>
              <a:t>试拟定使总收入最大的生产计划方案。</a:t>
            </a:r>
          </a:p>
        </p:txBody>
      </p:sp>
      <p:grpSp>
        <p:nvGrpSpPr>
          <p:cNvPr id="134201" name="Group 57"/>
          <p:cNvGrpSpPr>
            <a:grpSpLocks/>
          </p:cNvGrpSpPr>
          <p:nvPr/>
        </p:nvGrpSpPr>
        <p:grpSpPr bwMode="auto">
          <a:xfrm>
            <a:off x="1331913" y="2920206"/>
            <a:ext cx="5975350" cy="2459038"/>
            <a:chOff x="840" y="2115"/>
            <a:chExt cx="3764" cy="1549"/>
          </a:xfrm>
        </p:grpSpPr>
        <p:sp>
          <p:nvSpPr>
            <p:cNvPr id="5132" name="Rectangle 58"/>
            <p:cNvSpPr>
              <a:spLocks noChangeArrowheads="1"/>
            </p:cNvSpPr>
            <p:nvPr/>
          </p:nvSpPr>
          <p:spPr bwMode="auto">
            <a:xfrm>
              <a:off x="3349" y="3338"/>
              <a:ext cx="1255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endParaRPr kumimoji="1" lang="zh-CN" altLang="en-US" sz="2800" b="1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133" name="Rectangle 59"/>
            <p:cNvSpPr>
              <a:spLocks noChangeArrowheads="1"/>
            </p:cNvSpPr>
            <p:nvPr/>
          </p:nvSpPr>
          <p:spPr bwMode="auto">
            <a:xfrm>
              <a:off x="2095" y="3338"/>
              <a:ext cx="1254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kumimoji="1" lang="en-US" altLang="zh-CN" sz="2000" b="1">
                  <a:solidFill>
                    <a:srgbClr val="000000"/>
                  </a:solidFill>
                  <a:latin typeface="Arial" charset="0"/>
                  <a:ea typeface="宋体" charset="-122"/>
                </a:rPr>
                <a:t> 7      12</a:t>
              </a:r>
            </a:p>
          </p:txBody>
        </p:sp>
        <p:sp>
          <p:nvSpPr>
            <p:cNvPr id="5134" name="Rectangle 60"/>
            <p:cNvSpPr>
              <a:spLocks noChangeArrowheads="1"/>
            </p:cNvSpPr>
            <p:nvPr/>
          </p:nvSpPr>
          <p:spPr bwMode="auto">
            <a:xfrm>
              <a:off x="840" y="3338"/>
              <a:ext cx="1255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kumimoji="1" lang="zh-CN" altLang="en-US" sz="2000" b="1">
                  <a:solidFill>
                    <a:srgbClr val="000000"/>
                  </a:solidFill>
                  <a:latin typeface="Arial" charset="0"/>
                  <a:ea typeface="宋体" charset="-122"/>
                </a:rPr>
                <a:t>单位产品价格</a:t>
              </a:r>
            </a:p>
          </p:txBody>
        </p:sp>
        <p:sp>
          <p:nvSpPr>
            <p:cNvPr id="5135" name="Rectangle 61"/>
            <p:cNvSpPr>
              <a:spLocks noChangeArrowheads="1"/>
            </p:cNvSpPr>
            <p:nvPr/>
          </p:nvSpPr>
          <p:spPr bwMode="auto">
            <a:xfrm>
              <a:off x="3349" y="2629"/>
              <a:ext cx="1255" cy="7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kumimoji="1" lang="en-US" altLang="zh-CN" sz="2000" b="1" dirty="0">
                  <a:solidFill>
                    <a:srgbClr val="000000"/>
                  </a:solidFill>
                  <a:latin typeface="Arial" charset="0"/>
                  <a:ea typeface="宋体" charset="-122"/>
                </a:rPr>
                <a:t>360</a:t>
              </a:r>
            </a:p>
            <a:p>
              <a:pPr algn="ctr"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kumimoji="1" lang="en-US" altLang="zh-CN" sz="2000" b="1" dirty="0">
                  <a:solidFill>
                    <a:srgbClr val="000000"/>
                  </a:solidFill>
                  <a:latin typeface="Arial" charset="0"/>
                  <a:ea typeface="宋体" charset="-122"/>
                </a:rPr>
                <a:t>200</a:t>
              </a:r>
            </a:p>
            <a:p>
              <a:pPr algn="ctr"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kumimoji="1" lang="en-US" altLang="zh-CN" sz="2000" b="1" dirty="0">
                  <a:solidFill>
                    <a:srgbClr val="000000"/>
                  </a:solidFill>
                  <a:latin typeface="Arial" charset="0"/>
                  <a:ea typeface="宋体" charset="-122"/>
                </a:rPr>
                <a:t>300</a:t>
              </a:r>
            </a:p>
          </p:txBody>
        </p:sp>
        <p:sp>
          <p:nvSpPr>
            <p:cNvPr id="5136" name="Rectangle 62"/>
            <p:cNvSpPr>
              <a:spLocks noChangeArrowheads="1"/>
            </p:cNvSpPr>
            <p:nvPr/>
          </p:nvSpPr>
          <p:spPr bwMode="auto">
            <a:xfrm>
              <a:off x="2095" y="2629"/>
              <a:ext cx="1254" cy="7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kumimoji="1" lang="en-US" altLang="zh-CN" sz="2000" b="1" dirty="0">
                  <a:solidFill>
                    <a:srgbClr val="000000"/>
                  </a:solidFill>
                  <a:latin typeface="Arial" charset="0"/>
                  <a:ea typeface="宋体" charset="-122"/>
                </a:rPr>
                <a:t>9       4</a:t>
              </a:r>
            </a:p>
            <a:p>
              <a:pPr algn="ctr"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kumimoji="1" lang="en-US" altLang="zh-CN" sz="2000" b="1" dirty="0">
                  <a:solidFill>
                    <a:srgbClr val="000000"/>
                  </a:solidFill>
                  <a:latin typeface="Arial" charset="0"/>
                  <a:ea typeface="宋体" charset="-122"/>
                </a:rPr>
                <a:t>4       5</a:t>
              </a:r>
            </a:p>
            <a:p>
              <a:pPr algn="ctr"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kumimoji="1" lang="en-US" altLang="zh-CN" sz="2000" b="1" dirty="0">
                  <a:solidFill>
                    <a:srgbClr val="000000"/>
                  </a:solidFill>
                  <a:latin typeface="Arial" charset="0"/>
                  <a:ea typeface="宋体" charset="-122"/>
                </a:rPr>
                <a:t> 3      10</a:t>
              </a:r>
            </a:p>
          </p:txBody>
        </p:sp>
        <p:sp>
          <p:nvSpPr>
            <p:cNvPr id="5137" name="Rectangle 63"/>
            <p:cNvSpPr>
              <a:spLocks noChangeArrowheads="1"/>
            </p:cNvSpPr>
            <p:nvPr/>
          </p:nvSpPr>
          <p:spPr bwMode="auto">
            <a:xfrm>
              <a:off x="840" y="2629"/>
              <a:ext cx="1255" cy="7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kumimoji="1" lang="zh-CN" altLang="en-US" sz="2000" b="1">
                  <a:solidFill>
                    <a:srgbClr val="000000"/>
                  </a:solidFill>
                  <a:latin typeface="Arial" charset="0"/>
                  <a:ea typeface="宋体" charset="-122"/>
                </a:rPr>
                <a:t>煤</a:t>
              </a:r>
            </a:p>
            <a:p>
              <a:pPr algn="ctr"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kumimoji="1" lang="zh-CN" altLang="en-US" sz="2000" b="1">
                  <a:solidFill>
                    <a:srgbClr val="000000"/>
                  </a:solidFill>
                  <a:latin typeface="Arial" charset="0"/>
                  <a:ea typeface="宋体" charset="-122"/>
                </a:rPr>
                <a:t>电</a:t>
              </a:r>
            </a:p>
            <a:p>
              <a:pPr algn="ctr"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kumimoji="1" lang="zh-CN" altLang="en-US" sz="2000" b="1">
                  <a:solidFill>
                    <a:srgbClr val="000000"/>
                  </a:solidFill>
                  <a:latin typeface="Arial" charset="0"/>
                  <a:ea typeface="宋体" charset="-122"/>
                </a:rPr>
                <a:t>油</a:t>
              </a:r>
            </a:p>
          </p:txBody>
        </p:sp>
        <p:sp>
          <p:nvSpPr>
            <p:cNvPr id="5138" name="Rectangle 64"/>
            <p:cNvSpPr>
              <a:spLocks noChangeArrowheads="1"/>
            </p:cNvSpPr>
            <p:nvPr/>
          </p:nvSpPr>
          <p:spPr bwMode="auto">
            <a:xfrm>
              <a:off x="3349" y="2115"/>
              <a:ext cx="1255" cy="5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kumimoji="1" lang="zh-CN" altLang="en-US" sz="2000" b="1" dirty="0">
                  <a:solidFill>
                    <a:srgbClr val="000000"/>
                  </a:solidFill>
                  <a:latin typeface="Arial" charset="0"/>
                  <a:ea typeface="宋体" charset="-122"/>
                </a:rPr>
                <a:t>资源限量</a:t>
              </a:r>
            </a:p>
          </p:txBody>
        </p:sp>
        <p:sp>
          <p:nvSpPr>
            <p:cNvPr id="5139" name="Rectangle 65"/>
            <p:cNvSpPr>
              <a:spLocks noChangeArrowheads="1"/>
            </p:cNvSpPr>
            <p:nvPr/>
          </p:nvSpPr>
          <p:spPr bwMode="auto">
            <a:xfrm>
              <a:off x="2095" y="2115"/>
              <a:ext cx="1254" cy="5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kumimoji="1" lang="zh-CN" altLang="en-US" sz="2000" b="1">
                  <a:solidFill>
                    <a:srgbClr val="000000"/>
                  </a:solidFill>
                  <a:latin typeface="Arial" charset="0"/>
                  <a:ea typeface="宋体" charset="-122"/>
                </a:rPr>
                <a:t>甲       乙</a:t>
              </a:r>
            </a:p>
          </p:txBody>
        </p:sp>
        <p:sp>
          <p:nvSpPr>
            <p:cNvPr id="5140" name="Rectangle 66"/>
            <p:cNvSpPr>
              <a:spLocks noChangeArrowheads="1"/>
            </p:cNvSpPr>
            <p:nvPr/>
          </p:nvSpPr>
          <p:spPr bwMode="auto">
            <a:xfrm>
              <a:off x="840" y="2115"/>
              <a:ext cx="1255" cy="5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kumimoji="1" lang="zh-CN" altLang="en-US" sz="2000" b="1">
                  <a:solidFill>
                    <a:srgbClr val="000000"/>
                  </a:solidFill>
                  <a:latin typeface="Arial" charset="0"/>
                  <a:ea typeface="宋体" charset="-122"/>
                </a:rPr>
                <a:t>资源单耗   产品</a:t>
              </a:r>
            </a:p>
            <a:p>
              <a:pPr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kumimoji="1" lang="zh-CN" altLang="en-US" sz="2000" b="1">
                  <a:solidFill>
                    <a:srgbClr val="000000"/>
                  </a:solidFill>
                  <a:latin typeface="Arial" charset="0"/>
                  <a:ea typeface="宋体" charset="-122"/>
                </a:rPr>
                <a:t>资源</a:t>
              </a:r>
              <a:endParaRPr kumimoji="1" lang="zh-CN" altLang="en-US" sz="200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141" name="Line 67"/>
            <p:cNvSpPr>
              <a:spLocks noChangeShapeType="1"/>
            </p:cNvSpPr>
            <p:nvPr/>
          </p:nvSpPr>
          <p:spPr bwMode="auto">
            <a:xfrm>
              <a:off x="840" y="2115"/>
              <a:ext cx="376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42" name="Line 68"/>
            <p:cNvSpPr>
              <a:spLocks noChangeShapeType="1"/>
            </p:cNvSpPr>
            <p:nvPr/>
          </p:nvSpPr>
          <p:spPr bwMode="auto">
            <a:xfrm>
              <a:off x="840" y="2614"/>
              <a:ext cx="37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43" name="Line 69"/>
            <p:cNvSpPr>
              <a:spLocks noChangeShapeType="1"/>
            </p:cNvSpPr>
            <p:nvPr/>
          </p:nvSpPr>
          <p:spPr bwMode="auto">
            <a:xfrm>
              <a:off x="840" y="3338"/>
              <a:ext cx="37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44" name="Line 70"/>
            <p:cNvSpPr>
              <a:spLocks noChangeShapeType="1"/>
            </p:cNvSpPr>
            <p:nvPr/>
          </p:nvSpPr>
          <p:spPr bwMode="auto">
            <a:xfrm>
              <a:off x="840" y="3664"/>
              <a:ext cx="376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45" name="Line 71"/>
            <p:cNvSpPr>
              <a:spLocks noChangeShapeType="1"/>
            </p:cNvSpPr>
            <p:nvPr/>
          </p:nvSpPr>
          <p:spPr bwMode="auto">
            <a:xfrm>
              <a:off x="840" y="2115"/>
              <a:ext cx="0" cy="154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46" name="Line 72"/>
            <p:cNvSpPr>
              <a:spLocks noChangeShapeType="1"/>
            </p:cNvSpPr>
            <p:nvPr/>
          </p:nvSpPr>
          <p:spPr bwMode="auto">
            <a:xfrm>
              <a:off x="2095" y="2115"/>
              <a:ext cx="0" cy="154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47" name="Line 73"/>
            <p:cNvSpPr>
              <a:spLocks noChangeShapeType="1"/>
            </p:cNvSpPr>
            <p:nvPr/>
          </p:nvSpPr>
          <p:spPr bwMode="auto">
            <a:xfrm>
              <a:off x="3349" y="2115"/>
              <a:ext cx="0" cy="154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48" name="Line 74"/>
            <p:cNvSpPr>
              <a:spLocks noChangeShapeType="1"/>
            </p:cNvSpPr>
            <p:nvPr/>
          </p:nvSpPr>
          <p:spPr bwMode="auto">
            <a:xfrm>
              <a:off x="4604" y="2115"/>
              <a:ext cx="0" cy="154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49" name="Line 75"/>
            <p:cNvSpPr>
              <a:spLocks noChangeShapeType="1"/>
            </p:cNvSpPr>
            <p:nvPr/>
          </p:nvSpPr>
          <p:spPr bwMode="auto">
            <a:xfrm flipH="1" flipV="1">
              <a:off x="840" y="2341"/>
              <a:ext cx="1270" cy="272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50" name="Line 76"/>
            <p:cNvSpPr>
              <a:spLocks noChangeShapeType="1"/>
            </p:cNvSpPr>
            <p:nvPr/>
          </p:nvSpPr>
          <p:spPr bwMode="auto">
            <a:xfrm flipH="1" flipV="1">
              <a:off x="1486" y="2115"/>
              <a:ext cx="609" cy="498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线性规划问题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098550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zh-CN" altLang="en-US" b="1" dirty="0">
                <a:solidFill>
                  <a:srgbClr val="000066"/>
                </a:solidFill>
                <a:latin typeface="Times New Roman" pitchFamily="18" charset="0"/>
                <a:ea typeface="楷体_GB2312" pitchFamily="49" charset="-122"/>
              </a:rPr>
              <a:t>例</a:t>
            </a:r>
            <a:r>
              <a:rPr lang="en-US" altLang="zh-CN" b="1" dirty="0">
                <a:solidFill>
                  <a:srgbClr val="000066"/>
                </a:solidFill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b="1" dirty="0">
                <a:solidFill>
                  <a:srgbClr val="000066"/>
                </a:solidFill>
                <a:latin typeface="Times New Roman" pitchFamily="18" charset="0"/>
                <a:ea typeface="楷体_GB2312" pitchFamily="49" charset="-122"/>
              </a:rPr>
              <a:t>：某工厂可生产甲、乙两种产品，需消耗煤、电、油三种资源。现将有关数据列表如下：</a:t>
            </a:r>
          </a:p>
        </p:txBody>
      </p:sp>
    </p:spTree>
    <p:extLst>
      <p:ext uri="{BB962C8B-B14F-4D97-AF65-F5344CB8AC3E}">
        <p14:creationId xmlns:p14="http://schemas.microsoft.com/office/powerpoint/2010/main" val="236078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93" grpId="0" animBg="1"/>
      <p:bldP spid="134193" grpId="1" animBg="1"/>
      <p:bldP spid="134194" grpId="0" animBg="1"/>
      <p:bldP spid="134194" grpId="1" animBg="1"/>
      <p:bldP spid="134195" grpId="0" animBg="1"/>
      <p:bldP spid="134195" grpId="1" animBg="1"/>
      <p:bldP spid="134196" grpId="0" animBg="1"/>
      <p:bldP spid="134196" grpId="1" animBg="1"/>
      <p:bldP spid="134197" grpId="0" animBg="1"/>
      <p:bldP spid="134197" grpId="1" animBg="1"/>
      <p:bldP spid="134198" grpId="0" animBg="1"/>
      <p:bldP spid="134198" grpId="1" animBg="1"/>
      <p:bldP spid="1342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02" name="Rectangle 10"/>
          <p:cNvSpPr>
            <a:spLocks noChangeArrowheads="1"/>
          </p:cNvSpPr>
          <p:nvPr/>
        </p:nvSpPr>
        <p:spPr bwMode="auto">
          <a:xfrm>
            <a:off x="539750" y="2708275"/>
            <a:ext cx="77771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kumimoji="1"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目标函数   </a:t>
            </a:r>
            <a:r>
              <a:rPr kumimoji="1" lang="zh-CN" altLang="en-US" sz="2800" b="1" dirty="0" smtClean="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需</a:t>
            </a:r>
            <a:r>
              <a:rPr kumimoji="1" lang="zh-CN" altLang="en-US" sz="2800" b="1" dirty="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优化的量，即欲达到的目标  </a:t>
            </a:r>
          </a:p>
        </p:txBody>
      </p:sp>
      <p:sp>
        <p:nvSpPr>
          <p:cNvPr id="136203" name="Rectangle 11"/>
          <p:cNvSpPr>
            <a:spLocks noChangeArrowheads="1"/>
          </p:cNvSpPr>
          <p:nvPr/>
        </p:nvSpPr>
        <p:spPr bwMode="auto">
          <a:xfrm>
            <a:off x="539750" y="3778250"/>
            <a:ext cx="77771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kumimoji="1"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约束条件   </a:t>
            </a:r>
            <a:r>
              <a:rPr kumimoji="1" lang="zh-CN" altLang="en-US" sz="2800" b="1" dirty="0" smtClean="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为</a:t>
            </a:r>
            <a:r>
              <a:rPr kumimoji="1" lang="zh-CN" altLang="en-US" sz="2800" b="1" dirty="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实现优化目标受到的限制</a:t>
            </a:r>
          </a:p>
        </p:txBody>
      </p:sp>
      <p:sp>
        <p:nvSpPr>
          <p:cNvPr id="136204" name="Rectangle 12"/>
          <p:cNvSpPr>
            <a:spLocks noChangeArrowheads="1"/>
          </p:cNvSpPr>
          <p:nvPr/>
        </p:nvSpPr>
        <p:spPr bwMode="auto">
          <a:xfrm>
            <a:off x="539750" y="1628775"/>
            <a:ext cx="446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kumimoji="1"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决策变量   </a:t>
            </a:r>
            <a:r>
              <a:rPr kumimoji="1" lang="zh-CN" altLang="en-US" sz="2800" b="1" dirty="0" smtClean="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需</a:t>
            </a:r>
            <a:r>
              <a:rPr kumimoji="1" lang="zh-CN" altLang="en-US" sz="2800" b="1" dirty="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决策的量 </a:t>
            </a:r>
          </a:p>
        </p:txBody>
      </p:sp>
      <p:graphicFrame>
        <p:nvGraphicFramePr>
          <p:cNvPr id="6151" name="Object 13"/>
          <p:cNvGraphicFramePr>
            <a:graphicFrameLocks noChangeAspect="1"/>
          </p:cNvGraphicFramePr>
          <p:nvPr/>
        </p:nvGraphicFramePr>
        <p:xfrm>
          <a:off x="654050" y="2035175"/>
          <a:ext cx="11113" cy="2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4" name="Equation" r:id="rId4" imgW="380835" imgH="241195" progId="Equation.DSMT4">
                  <p:embed/>
                </p:oleObj>
              </mc:Choice>
              <mc:Fallback>
                <p:oleObj name="Equation" r:id="rId4" imgW="380835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050" y="2035175"/>
                        <a:ext cx="11113" cy="2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6206" name="Group 14"/>
          <p:cNvGrpSpPr>
            <a:grpSpLocks/>
          </p:cNvGrpSpPr>
          <p:nvPr/>
        </p:nvGrpSpPr>
        <p:grpSpPr bwMode="auto">
          <a:xfrm>
            <a:off x="2700338" y="2043113"/>
            <a:ext cx="3671887" cy="593725"/>
            <a:chOff x="1701" y="1287"/>
            <a:chExt cx="2313" cy="374"/>
          </a:xfrm>
        </p:grpSpPr>
        <p:graphicFrame>
          <p:nvGraphicFramePr>
            <p:cNvPr id="6159" name="Object 15"/>
            <p:cNvGraphicFramePr>
              <a:graphicFrameLocks noChangeAspect="1"/>
            </p:cNvGraphicFramePr>
            <p:nvPr/>
          </p:nvGraphicFramePr>
          <p:xfrm>
            <a:off x="3424" y="1287"/>
            <a:ext cx="590" cy="3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5" name="Equation" r:id="rId6" imgW="380835" imgH="241195" progId="Equation.DSMT4">
                    <p:embed/>
                  </p:oleObj>
                </mc:Choice>
                <mc:Fallback>
                  <p:oleObj name="Equation" r:id="rId6" imgW="380835" imgH="241195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24" y="1287"/>
                          <a:ext cx="590" cy="3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60" name="Rectangle 16"/>
            <p:cNvSpPr>
              <a:spLocks noChangeArrowheads="1"/>
            </p:cNvSpPr>
            <p:nvPr/>
          </p:nvSpPr>
          <p:spPr bwMode="auto">
            <a:xfrm>
              <a:off x="1701" y="1344"/>
              <a:ext cx="187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zh-CN" altLang="en-US" sz="2400" b="1" dirty="0">
                  <a:solidFill>
                    <a:srgbClr val="000000"/>
                  </a:solidFill>
                  <a:ea typeface="楷体_GB2312" pitchFamily="49" charset="-122"/>
                </a:rPr>
                <a:t>例如甲乙计划产量：</a:t>
              </a:r>
            </a:p>
          </p:txBody>
        </p:sp>
      </p:grpSp>
      <p:grpSp>
        <p:nvGrpSpPr>
          <p:cNvPr id="136209" name="Group 17"/>
          <p:cNvGrpSpPr>
            <a:grpSpLocks/>
          </p:cNvGrpSpPr>
          <p:nvPr/>
        </p:nvGrpSpPr>
        <p:grpSpPr bwMode="auto">
          <a:xfrm>
            <a:off x="2555875" y="3259138"/>
            <a:ext cx="3816350" cy="520700"/>
            <a:chOff x="1610" y="2053"/>
            <a:chExt cx="2404" cy="328"/>
          </a:xfrm>
        </p:grpSpPr>
        <p:graphicFrame>
          <p:nvGraphicFramePr>
            <p:cNvPr id="6157" name="Object 18"/>
            <p:cNvGraphicFramePr>
              <a:graphicFrameLocks noChangeAspect="1"/>
            </p:cNvGraphicFramePr>
            <p:nvPr/>
          </p:nvGraphicFramePr>
          <p:xfrm>
            <a:off x="2834" y="2069"/>
            <a:ext cx="1180" cy="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6" name="Equation" r:id="rId7" imgW="863225" imgH="228501" progId="Equation.DSMT4">
                    <p:embed/>
                  </p:oleObj>
                </mc:Choice>
                <mc:Fallback>
                  <p:oleObj name="Equation" r:id="rId7" imgW="863225" imgH="228501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4" y="2069"/>
                          <a:ext cx="1180" cy="3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58" name="Rectangle 19"/>
            <p:cNvSpPr>
              <a:spLocks noChangeArrowheads="1"/>
            </p:cNvSpPr>
            <p:nvPr/>
          </p:nvSpPr>
          <p:spPr bwMode="auto">
            <a:xfrm>
              <a:off x="1610" y="2053"/>
              <a:ext cx="148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zh-CN" altLang="en-US" sz="2400" dirty="0">
                  <a:latin typeface="楷体_GB2312" pitchFamily="49" charset="-122"/>
                  <a:ea typeface="楷体_GB2312" pitchFamily="49" charset="-122"/>
                </a:rPr>
                <a:t> </a:t>
              </a:r>
              <a:r>
                <a:rPr kumimoji="1" lang="zh-CN" altLang="en-US" sz="2400" b="1" dirty="0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例如总收入：</a:t>
              </a:r>
              <a:r>
                <a:rPr kumimoji="1" lang="en-US" altLang="zh-CN" sz="2400" dirty="0">
                  <a:latin typeface="楷体_GB2312" pitchFamily="49" charset="-122"/>
                  <a:ea typeface="楷体_GB2312" pitchFamily="49" charset="-122"/>
                </a:rPr>
                <a:t> </a:t>
              </a:r>
            </a:p>
          </p:txBody>
        </p:sp>
      </p:grpSp>
      <p:grpSp>
        <p:nvGrpSpPr>
          <p:cNvPr id="136212" name="Group 20"/>
          <p:cNvGrpSpPr>
            <a:grpSpLocks/>
          </p:cNvGrpSpPr>
          <p:nvPr/>
        </p:nvGrpSpPr>
        <p:grpSpPr bwMode="auto">
          <a:xfrm>
            <a:off x="2555875" y="4365625"/>
            <a:ext cx="4051300" cy="2290763"/>
            <a:chOff x="1610" y="2750"/>
            <a:chExt cx="2552" cy="1443"/>
          </a:xfrm>
        </p:grpSpPr>
        <p:graphicFrame>
          <p:nvGraphicFramePr>
            <p:cNvPr id="6155" name="Object 21"/>
            <p:cNvGraphicFramePr>
              <a:graphicFrameLocks noChangeAspect="1"/>
            </p:cNvGraphicFramePr>
            <p:nvPr/>
          </p:nvGraphicFramePr>
          <p:xfrm>
            <a:off x="1837" y="3067"/>
            <a:ext cx="1497" cy="11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7" name="Equation" r:id="rId9" imgW="1282700" imgH="965200" progId="Equation.DSMT4">
                    <p:embed/>
                  </p:oleObj>
                </mc:Choice>
                <mc:Fallback>
                  <p:oleObj name="Equation" r:id="rId9" imgW="1282700" imgH="965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7" y="3067"/>
                          <a:ext cx="1497" cy="112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56" name="Rectangle 22"/>
            <p:cNvSpPr>
              <a:spLocks noChangeArrowheads="1"/>
            </p:cNvSpPr>
            <p:nvPr/>
          </p:nvSpPr>
          <p:spPr bwMode="auto">
            <a:xfrm>
              <a:off x="1610" y="2750"/>
              <a:ext cx="255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zh-CN" altLang="en-US" sz="2400">
                  <a:latin typeface="楷体_GB2312" pitchFamily="49" charset="-122"/>
                  <a:ea typeface="楷体_GB2312" pitchFamily="49" charset="-122"/>
                </a:rPr>
                <a:t> </a:t>
              </a:r>
              <a:r>
                <a:rPr kumimoji="1" lang="zh-CN" altLang="en-US" sz="24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例如资源限量和非负约束：</a:t>
              </a:r>
            </a:p>
          </p:txBody>
        </p:sp>
      </p:grpSp>
      <p:sp>
        <p:nvSpPr>
          <p:cNvPr id="18" name="标题 1"/>
          <p:cNvSpPr>
            <a:spLocks noGrp="1"/>
          </p:cNvSpPr>
          <p:nvPr>
            <p:ph type="title"/>
          </p:nvPr>
        </p:nvSpPr>
        <p:spPr>
          <a:xfrm>
            <a:off x="644524" y="304800"/>
            <a:ext cx="5813426" cy="995679"/>
          </a:xfrm>
        </p:spPr>
        <p:txBody>
          <a:bodyPr/>
          <a:lstStyle/>
          <a:p>
            <a:r>
              <a:rPr lang="zh-CN" altLang="en-US" dirty="0"/>
              <a:t>线性规划</a:t>
            </a:r>
            <a:r>
              <a:rPr lang="zh-CN" altLang="en-US" dirty="0" smtClean="0"/>
              <a:t>模型三</a:t>
            </a:r>
            <a:r>
              <a:rPr lang="zh-CN" altLang="en-US" dirty="0"/>
              <a:t>要素</a:t>
            </a:r>
          </a:p>
        </p:txBody>
      </p:sp>
    </p:spTree>
    <p:extLst>
      <p:ext uri="{BB962C8B-B14F-4D97-AF65-F5344CB8AC3E}">
        <p14:creationId xmlns:p14="http://schemas.microsoft.com/office/powerpoint/2010/main" val="117680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2" grpId="0"/>
      <p:bldP spid="136203" grpId="0"/>
      <p:bldP spid="1362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914400" y="428625"/>
            <a:ext cx="7315200" cy="2143125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线性规划模型的三要素包括哪些内容？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1828800" y="2786063"/>
            <a:ext cx="64008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决策变量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1828800" y="3643313"/>
            <a:ext cx="64008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目标函数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1828800" y="4500563"/>
            <a:ext cx="64008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最优值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6"/>
            </p:custDataLst>
          </p:nvPr>
        </p:nvSpPr>
        <p:spPr>
          <a:xfrm>
            <a:off x="1828800" y="5357813"/>
            <a:ext cx="64008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约束条件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1114425" y="2850356"/>
            <a:ext cx="514350" cy="51435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矩形 10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1114425" y="3707606"/>
            <a:ext cx="514350" cy="51435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矩形 11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1114425" y="4564856"/>
            <a:ext cx="514350" cy="514350"/>
          </a:xfrm>
          <a:prstGeom prst="rect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矩形 12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1114425" y="5422106"/>
            <a:ext cx="514350" cy="51435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圆角矩形 13"/>
          <p:cNvSpPr/>
          <p:nvPr>
            <p:custDataLst>
              <p:tags r:id="rId11"/>
            </p:custDataLst>
          </p:nvPr>
        </p:nvSpPr>
        <p:spPr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9" name="组合 18"/>
          <p:cNvGrpSpPr/>
          <p:nvPr>
            <p:custDataLst>
              <p:tags r:id="rId12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15" name="TitleBackground"/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ColorBlock"/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ypeText"/>
            <p:cNvSpPr txBox="1"/>
            <p:nvPr>
              <p:custDataLst>
                <p:tags r:id="rId16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多选题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18" name="TipText"/>
            <p:cNvSpPr txBox="1"/>
            <p:nvPr>
              <p:custDataLst>
                <p:tags r:id="rId17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4" name="图片 3"/>
          <p:cNvPicPr>
            <a:picLocks/>
          </p:cNvPicPr>
          <p:nvPr>
            <p:custDataLst>
              <p:tags r:id="rId13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50104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5154" name="Group 29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4607545"/>
              </p:ext>
            </p:extLst>
          </p:nvPr>
        </p:nvGraphicFramePr>
        <p:xfrm>
          <a:off x="590551" y="2633028"/>
          <a:ext cx="7886698" cy="2956560"/>
        </p:xfrm>
        <a:graphic>
          <a:graphicData uri="http://schemas.openxmlformats.org/drawingml/2006/table">
            <a:tbl>
              <a:tblPr/>
              <a:tblGrid>
                <a:gridCol w="1286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07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36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18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52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8924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  资源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住宅</a:t>
                      </a:r>
                      <a:endParaRPr kumimoji="1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体系</a:t>
                      </a:r>
                    </a:p>
                  </a:txBody>
                  <a:tcPr marL="93626" marR="936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造价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元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/m</a:t>
                      </a:r>
                      <a:r>
                        <a:rPr kumimoji="1" lang="en-US" altLang="zh-CN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钢材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公斤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 m</a:t>
                      </a:r>
                      <a:r>
                        <a:rPr kumimoji="1" lang="en-US" altLang="zh-CN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水泥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公斤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 m</a:t>
                      </a:r>
                      <a:r>
                        <a:rPr kumimoji="1" lang="en-US" altLang="zh-CN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砖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块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/m</a:t>
                      </a:r>
                      <a:r>
                        <a:rPr kumimoji="1" lang="en-US" altLang="zh-CN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人工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工日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/m</a:t>
                      </a:r>
                      <a:r>
                        <a:rPr kumimoji="1" lang="en-US" altLang="zh-CN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95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大板住宅</a:t>
                      </a:r>
                    </a:p>
                  </a:txBody>
                  <a:tcPr marL="93626" marR="936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105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12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110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210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4.5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60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框架住宅</a:t>
                      </a:r>
                    </a:p>
                  </a:txBody>
                  <a:tcPr marL="93626" marR="936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135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30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190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——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3.0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63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钢结构</a:t>
                      </a:r>
                    </a:p>
                  </a:txBody>
                  <a:tcPr marL="93626" marR="936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120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25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180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——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3.5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5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资源限量</a:t>
                      </a:r>
                    </a:p>
                  </a:txBody>
                  <a:tcPr marL="93626" marR="936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110000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千元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20000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吨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150000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吨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147000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千块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4000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千工日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marL="93626" marR="936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线性规划问题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313" y="1546225"/>
            <a:ext cx="7989887" cy="1009650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zh-CN" altLang="en-US" sz="2400" b="1" dirty="0">
                <a:solidFill>
                  <a:srgbClr val="000066"/>
                </a:solidFill>
                <a:latin typeface="Times New Roman" pitchFamily="18" charset="0"/>
                <a:ea typeface="楷体_GB2312" pitchFamily="49" charset="-122"/>
              </a:rPr>
              <a:t>例</a:t>
            </a:r>
            <a:r>
              <a:rPr lang="en-US" altLang="zh-CN" sz="2400" b="1" dirty="0">
                <a:solidFill>
                  <a:srgbClr val="000066"/>
                </a:solidFill>
                <a:latin typeface="Times New Roman" pitchFamily="18" charset="0"/>
                <a:ea typeface="楷体_GB2312" pitchFamily="49" charset="-122"/>
              </a:rPr>
              <a:t>2:</a:t>
            </a:r>
            <a:r>
              <a:rPr lang="zh-CN" altLang="en-US" sz="2400" b="1" dirty="0">
                <a:solidFill>
                  <a:srgbClr val="000066"/>
                </a:solidFill>
                <a:latin typeface="Times New Roman" pitchFamily="18" charset="0"/>
                <a:ea typeface="楷体_GB2312" pitchFamily="49" charset="-122"/>
              </a:rPr>
              <a:t>某市今年要兴建大量住宅，已知有三种住宅体系，各体系资源用量及今年供应量见下表：</a:t>
            </a:r>
          </a:p>
        </p:txBody>
      </p:sp>
      <p:sp>
        <p:nvSpPr>
          <p:cNvPr id="165028" name="Line 164"/>
          <p:cNvSpPr>
            <a:spLocks noChangeShapeType="1"/>
          </p:cNvSpPr>
          <p:nvPr/>
        </p:nvSpPr>
        <p:spPr bwMode="auto">
          <a:xfrm>
            <a:off x="615952" y="2650068"/>
            <a:ext cx="1263650" cy="965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65155" name="Text Box 291"/>
          <p:cNvSpPr txBox="1">
            <a:spLocks noChangeArrowheads="1"/>
          </p:cNvSpPr>
          <p:nvPr/>
        </p:nvSpPr>
        <p:spPr bwMode="auto">
          <a:xfrm>
            <a:off x="468313" y="5729288"/>
            <a:ext cx="83518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要求在充分利用各种资源的条件下使建造住宅的总面积为最大，求建造方案。</a:t>
            </a:r>
          </a:p>
        </p:txBody>
      </p:sp>
    </p:spTree>
    <p:extLst>
      <p:ext uri="{BB962C8B-B14F-4D97-AF65-F5344CB8AC3E}">
        <p14:creationId xmlns:p14="http://schemas.microsoft.com/office/powerpoint/2010/main" val="1957164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7" grpId="0" build="p"/>
      <p:bldP spid="165028" grpId="0" animBg="1"/>
      <p:bldP spid="1651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400" y="1676400"/>
            <a:ext cx="8496300" cy="11509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解：设今年计划修建大板、框架、钢结构住宅各为</a:t>
            </a:r>
          </a:p>
          <a:p>
            <a:pPr>
              <a:buFont typeface="Wingdings" pitchFamily="2" charset="2"/>
              <a:buNone/>
            </a:pPr>
            <a:r>
              <a:rPr lang="zh-CN" altLang="en-US" sz="2400" b="1" dirty="0" smtClean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              为总面积，则本问题的数学模型为：</a:t>
            </a:r>
          </a:p>
        </p:txBody>
      </p:sp>
      <p:graphicFrame>
        <p:nvGraphicFramePr>
          <p:cNvPr id="166916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6928638"/>
              </p:ext>
            </p:extLst>
          </p:nvPr>
        </p:nvGraphicFramePr>
        <p:xfrm>
          <a:off x="1060450" y="2046288"/>
          <a:ext cx="1790258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4" name="Equation" r:id="rId4" imgW="672808" imgH="228501" progId="Equation.DSMT4">
                  <p:embed/>
                </p:oleObj>
              </mc:Choice>
              <mc:Fallback>
                <p:oleObj name="Equation" r:id="rId4" imgW="672808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0450" y="2046288"/>
                        <a:ext cx="1790258" cy="608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线性规划问题</a:t>
            </a:r>
          </a:p>
        </p:txBody>
      </p:sp>
      <p:graphicFrame>
        <p:nvGraphicFramePr>
          <p:cNvPr id="166919" name="Object 7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794767092"/>
              </p:ext>
            </p:extLst>
          </p:nvPr>
        </p:nvGraphicFramePr>
        <p:xfrm>
          <a:off x="1447800" y="2716213"/>
          <a:ext cx="6192838" cy="3967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5" name="Equation" r:id="rId6" imgW="2577960" imgH="1650960" progId="Equation.DSMT4">
                  <p:embed/>
                </p:oleObj>
              </mc:Choice>
              <mc:Fallback>
                <p:oleObj name="Equation" r:id="rId6" imgW="2577960" imgH="1650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716213"/>
                        <a:ext cx="6192838" cy="3967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5769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2036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5845886"/>
              </p:ext>
            </p:extLst>
          </p:nvPr>
        </p:nvGraphicFramePr>
        <p:xfrm>
          <a:off x="2755565" y="2251492"/>
          <a:ext cx="3562350" cy="3530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1" name="Equation" r:id="rId4" imgW="1409400" imgH="1396800" progId="Equation.DSMT4">
                  <p:embed/>
                </p:oleObj>
              </mc:Choice>
              <mc:Fallback>
                <p:oleObj name="Equation" r:id="rId4" imgW="1409400" imgH="1396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5565" y="2251492"/>
                        <a:ext cx="3562350" cy="35302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线性规划问题</a:t>
            </a:r>
          </a:p>
        </p:txBody>
      </p:sp>
    </p:spTree>
    <p:extLst>
      <p:ext uri="{BB962C8B-B14F-4D97-AF65-F5344CB8AC3E}">
        <p14:creationId xmlns:p14="http://schemas.microsoft.com/office/powerpoint/2010/main" val="69491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5113" name="Object 9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8212551"/>
              </p:ext>
            </p:extLst>
          </p:nvPr>
        </p:nvGraphicFramePr>
        <p:xfrm>
          <a:off x="2511424" y="2360294"/>
          <a:ext cx="1384301" cy="6229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0" name="Equation" r:id="rId4" imgW="508000" imgH="228600" progId="Equation.DSMT4">
                  <p:embed/>
                </p:oleObj>
              </mc:Choice>
              <mc:Fallback>
                <p:oleObj name="Equation" r:id="rId4" imgW="5080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1424" y="2360294"/>
                        <a:ext cx="1384301" cy="6229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线性规划数学模型一般形式</a:t>
            </a:r>
            <a:endParaRPr lang="zh-CN" altLang="en-US" dirty="0"/>
          </a:p>
        </p:txBody>
      </p:sp>
      <p:sp>
        <p:nvSpPr>
          <p:cNvPr id="175114" name="AutoShape 10"/>
          <p:cNvSpPr>
            <a:spLocks noChangeArrowheads="1"/>
          </p:cNvSpPr>
          <p:nvPr/>
        </p:nvSpPr>
        <p:spPr bwMode="auto">
          <a:xfrm>
            <a:off x="5543550" y="1771650"/>
            <a:ext cx="3492500" cy="1800225"/>
          </a:xfrm>
          <a:prstGeom prst="wedgeEllipseCallout">
            <a:avLst>
              <a:gd name="adj1" fmla="val -51593"/>
              <a:gd name="adj2" fmla="val 68782"/>
            </a:avLst>
          </a:prstGeom>
          <a:solidFill>
            <a:srgbClr val="CCFF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kumimoji="1" lang="zh-CN" altLang="en-US" sz="2400" b="1" dirty="0">
                <a:solidFill>
                  <a:srgbClr val="002060"/>
                </a:solidFill>
                <a:ea typeface="楷体_GB2312" pitchFamily="49" charset="-122"/>
              </a:rPr>
              <a:t>目标函数和约束条件均为决策变量的</a:t>
            </a:r>
            <a:r>
              <a:rPr kumimoji="1" lang="zh-CN" altLang="en-US" sz="2400" b="1" dirty="0">
                <a:solidFill>
                  <a:srgbClr val="FF0000"/>
                </a:solidFill>
                <a:ea typeface="楷体_GB2312" pitchFamily="49" charset="-122"/>
              </a:rPr>
              <a:t>线性</a:t>
            </a:r>
            <a:r>
              <a:rPr kumimoji="1" lang="zh-CN" altLang="en-US" sz="2400" b="1" dirty="0">
                <a:solidFill>
                  <a:srgbClr val="002060"/>
                </a:solidFill>
                <a:ea typeface="楷体_GB2312" pitchFamily="49" charset="-122"/>
              </a:rPr>
              <a:t>表达式</a:t>
            </a:r>
            <a:endParaRPr lang="zh-CN" altLang="en-US" sz="2400" dirty="0">
              <a:solidFill>
                <a:srgbClr val="002060"/>
              </a:solidFill>
              <a:ea typeface="楷体_GB2312" pitchFamily="49" charset="-122"/>
            </a:endParaRPr>
          </a:p>
        </p:txBody>
      </p:sp>
      <p:grpSp>
        <p:nvGrpSpPr>
          <p:cNvPr id="175115" name="Group 11"/>
          <p:cNvGrpSpPr>
            <a:grpSpLocks/>
          </p:cNvGrpSpPr>
          <p:nvPr/>
        </p:nvGrpSpPr>
        <p:grpSpPr bwMode="auto">
          <a:xfrm>
            <a:off x="682625" y="5676110"/>
            <a:ext cx="8027989" cy="795338"/>
            <a:chOff x="476" y="2950"/>
            <a:chExt cx="5057" cy="501"/>
          </a:xfrm>
        </p:grpSpPr>
        <p:sp>
          <p:nvSpPr>
            <p:cNvPr id="11279" name="Text Box 12"/>
            <p:cNvSpPr txBox="1">
              <a:spLocks noChangeArrowheads="1"/>
            </p:cNvSpPr>
            <p:nvPr/>
          </p:nvSpPr>
          <p:spPr bwMode="auto">
            <a:xfrm>
              <a:off x="476" y="3022"/>
              <a:ext cx="5057" cy="3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ts val="3500"/>
                </a:lnSpc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kumimoji="1" lang="zh-CN" altLang="en-US" b="1" dirty="0" smtClean="0">
                  <a:solidFill>
                    <a:srgbClr val="000066"/>
                  </a:solidFill>
                  <a:latin typeface="楷体_GB2312" pitchFamily="49" charset="-122"/>
                  <a:ea typeface="楷体_GB2312" pitchFamily="49" charset="-122"/>
                </a:rPr>
                <a:t>模型出现</a:t>
              </a:r>
              <a:r>
                <a:rPr kumimoji="1" lang="zh-CN" altLang="en-US" b="1" dirty="0">
                  <a:solidFill>
                    <a:srgbClr val="000066"/>
                  </a:solidFill>
                  <a:latin typeface="楷体_GB2312" pitchFamily="49" charset="-122"/>
                  <a:ea typeface="楷体_GB2312" pitchFamily="49" charset="-122"/>
                </a:rPr>
                <a:t>如             </a:t>
              </a:r>
              <a:r>
                <a:rPr lang="zh-CN" altLang="en-US" b="1" dirty="0" smtClean="0">
                  <a:solidFill>
                    <a:srgbClr val="000066"/>
                  </a:solidFill>
                  <a:latin typeface="楷体_GB2312" pitchFamily="49" charset="-122"/>
                  <a:ea typeface="楷体_GB2312" pitchFamily="49" charset="-122"/>
                </a:rPr>
                <a:t>非线性</a:t>
              </a:r>
              <a:r>
                <a:rPr lang="zh-CN" altLang="en-US" b="1" dirty="0">
                  <a:solidFill>
                    <a:srgbClr val="000066"/>
                  </a:solidFill>
                  <a:latin typeface="楷体_GB2312" pitchFamily="49" charset="-122"/>
                  <a:ea typeface="楷体_GB2312" pitchFamily="49" charset="-122"/>
                </a:rPr>
                <a:t>表达式</a:t>
              </a:r>
              <a:r>
                <a:rPr lang="zh-CN" altLang="en-US" b="1" dirty="0" smtClean="0">
                  <a:solidFill>
                    <a:srgbClr val="000066"/>
                  </a:solidFill>
                  <a:latin typeface="楷体_GB2312" pitchFamily="49" charset="-122"/>
                  <a:ea typeface="楷体_GB2312" pitchFamily="49" charset="-122"/>
                </a:rPr>
                <a:t>，不</a:t>
              </a:r>
              <a:r>
                <a:rPr lang="zh-CN" altLang="en-US" b="1" dirty="0">
                  <a:solidFill>
                    <a:srgbClr val="000066"/>
                  </a:solidFill>
                  <a:latin typeface="楷体_GB2312" pitchFamily="49" charset="-122"/>
                  <a:ea typeface="楷体_GB2312" pitchFamily="49" charset="-122"/>
                </a:rPr>
                <a:t>属于</a:t>
              </a:r>
              <a:r>
                <a:rPr lang="zh-CN" altLang="en-US" b="1" dirty="0" smtClean="0">
                  <a:solidFill>
                    <a:srgbClr val="000066"/>
                  </a:solidFill>
                  <a:latin typeface="楷体_GB2312" pitchFamily="49" charset="-122"/>
                  <a:ea typeface="楷体_GB2312" pitchFamily="49" charset="-122"/>
                </a:rPr>
                <a:t>线性规划</a:t>
              </a:r>
              <a:endParaRPr lang="zh-CN" altLang="en-US" b="1" dirty="0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graphicFrame>
          <p:nvGraphicFramePr>
            <p:cNvPr id="11280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13209038"/>
                </p:ext>
              </p:extLst>
            </p:nvPr>
          </p:nvGraphicFramePr>
          <p:xfrm>
            <a:off x="1568" y="2950"/>
            <a:ext cx="1134" cy="5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31" name="Equation" r:id="rId6" imgW="977900" imgH="431800" progId="Equation.DSMT4">
                    <p:embed/>
                  </p:oleObj>
                </mc:Choice>
                <mc:Fallback>
                  <p:oleObj name="Equation" r:id="rId6" imgW="977900" imgH="431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68" y="2950"/>
                          <a:ext cx="1134" cy="5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5118" name="AutoShape 14"/>
          <p:cNvSpPr>
            <a:spLocks/>
          </p:cNvSpPr>
          <p:nvPr/>
        </p:nvSpPr>
        <p:spPr bwMode="auto">
          <a:xfrm>
            <a:off x="6083300" y="3716338"/>
            <a:ext cx="287338" cy="1152525"/>
          </a:xfrm>
          <a:prstGeom prst="rightBrace">
            <a:avLst>
              <a:gd name="adj1" fmla="val 33425"/>
              <a:gd name="adj2" fmla="val 50000"/>
            </a:avLst>
          </a:prstGeom>
          <a:noFill/>
          <a:ln w="38100" cap="sq">
            <a:solidFill>
              <a:srgbClr val="00008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75119" name="Text Box 15"/>
          <p:cNvSpPr txBox="1">
            <a:spLocks noChangeArrowheads="1"/>
          </p:cNvSpPr>
          <p:nvPr/>
        </p:nvSpPr>
        <p:spPr bwMode="auto">
          <a:xfrm>
            <a:off x="6443663" y="4003675"/>
            <a:ext cx="2266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资源限量约束</a:t>
            </a:r>
          </a:p>
        </p:txBody>
      </p:sp>
      <p:sp>
        <p:nvSpPr>
          <p:cNvPr id="175120" name="Line 16"/>
          <p:cNvSpPr>
            <a:spLocks noChangeShapeType="1"/>
          </p:cNvSpPr>
          <p:nvPr/>
        </p:nvSpPr>
        <p:spPr bwMode="auto">
          <a:xfrm>
            <a:off x="5434013" y="5203825"/>
            <a:ext cx="936625" cy="0"/>
          </a:xfrm>
          <a:prstGeom prst="line">
            <a:avLst/>
          </a:prstGeom>
          <a:noFill/>
          <a:ln w="38100" cap="sq">
            <a:solidFill>
              <a:srgbClr val="000080"/>
            </a:solidFill>
            <a:round/>
            <a:headEnd type="none" w="sm" len="sm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5121" name="Text Box 17"/>
          <p:cNvSpPr txBox="1">
            <a:spLocks noChangeArrowheads="1"/>
          </p:cNvSpPr>
          <p:nvPr/>
        </p:nvSpPr>
        <p:spPr bwMode="auto">
          <a:xfrm>
            <a:off x="6515100" y="4914900"/>
            <a:ext cx="180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solidFill>
                  <a:srgbClr val="000066"/>
                </a:solidFill>
                <a:latin typeface="楷体_GB2312" pitchFamily="49" charset="-122"/>
                <a:ea typeface="楷体_GB2312" pitchFamily="49" charset="-122"/>
              </a:rPr>
              <a:t>非负约束</a:t>
            </a:r>
          </a:p>
        </p:txBody>
      </p:sp>
      <p:graphicFrame>
        <p:nvGraphicFramePr>
          <p:cNvPr id="17512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907124"/>
              </p:ext>
            </p:extLst>
          </p:nvPr>
        </p:nvGraphicFramePr>
        <p:xfrm>
          <a:off x="2193925" y="3571875"/>
          <a:ext cx="3240088" cy="190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2" name="Equation" r:id="rId8" imgW="1600200" imgH="939800" progId="Equation.DSMT4">
                  <p:embed/>
                </p:oleObj>
              </mc:Choice>
              <mc:Fallback>
                <p:oleObj name="Equation" r:id="rId8" imgW="1600200" imgH="93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3925" y="3571875"/>
                        <a:ext cx="3240088" cy="1903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5123" name="Rectangle 19"/>
          <p:cNvSpPr>
            <a:spLocks noChangeArrowheads="1"/>
          </p:cNvSpPr>
          <p:nvPr/>
        </p:nvSpPr>
        <p:spPr bwMode="auto">
          <a:xfrm>
            <a:off x="611188" y="1539571"/>
            <a:ext cx="6192837" cy="514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以极大型、小于等于约束为例</a:t>
            </a:r>
            <a:endParaRPr kumimoji="1" lang="zh-CN" altLang="en-US" sz="28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5124" name="Rectangle 20"/>
          <p:cNvSpPr>
            <a:spLocks noChangeArrowheads="1"/>
          </p:cNvSpPr>
          <p:nvPr/>
        </p:nvSpPr>
        <p:spPr bwMode="auto">
          <a:xfrm>
            <a:off x="682625" y="2347913"/>
            <a:ext cx="2520950" cy="163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决策变量</a:t>
            </a:r>
            <a:endParaRPr kumimoji="1" lang="zh-CN" altLang="en-US" sz="28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kumimoji="1"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目标函数</a:t>
            </a:r>
            <a:endParaRPr kumimoji="1" lang="en-US" altLang="zh-CN" sz="28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kumimoji="1"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约束条件</a:t>
            </a:r>
            <a:endParaRPr kumimoji="1" lang="zh-CN" altLang="en-US" sz="28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75125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0950834"/>
              </p:ext>
            </p:extLst>
          </p:nvPr>
        </p:nvGraphicFramePr>
        <p:xfrm>
          <a:off x="2570163" y="3003550"/>
          <a:ext cx="3859212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3" name="Equation" r:id="rId10" imgW="1612800" imgH="228600" progId="Equation.DSMT4">
                  <p:embed/>
                </p:oleObj>
              </mc:Choice>
              <mc:Fallback>
                <p:oleObj name="Equation" r:id="rId10" imgW="16128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0163" y="3003550"/>
                        <a:ext cx="3859212" cy="547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398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14" grpId="0" animBg="1"/>
      <p:bldP spid="175118" grpId="0" animBg="1"/>
      <p:bldP spid="175119" grpId="0"/>
      <p:bldP spid="175120" grpId="0" animBg="1"/>
      <p:bldP spid="175121" grpId="0"/>
      <p:bldP spid="175123" grpId="0"/>
      <p:bldP spid="1751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MA"/>
  <p:tag name="PROBLEMSCORE" val="1.0"/>
  <p:tag name="PROBLEMSCORE_HALF" val="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M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M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MA"/>
  <p:tag name="PROBLEMSCORE" val="1.0"/>
  <p:tag name="PROBLEMSCORE_HALF" val="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Wron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M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M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|5.9|9.4|19|1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9|28.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Wrong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6937</TotalTime>
  <Words>787</Words>
  <Application>Microsoft Office PowerPoint</Application>
  <PresentationFormat>全屏显示(4:3)</PresentationFormat>
  <Paragraphs>214</Paragraphs>
  <Slides>19</Slides>
  <Notes>15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5" baseType="lpstr">
      <vt:lpstr>Microsoft Yahei</vt:lpstr>
      <vt:lpstr>黑体</vt:lpstr>
      <vt:lpstr>Times New Roman</vt:lpstr>
      <vt:lpstr>Wingdings</vt:lpstr>
      <vt:lpstr>Calibri</vt:lpstr>
      <vt:lpstr>微软雅黑</vt:lpstr>
      <vt:lpstr>等线</vt:lpstr>
      <vt:lpstr>华文楷体</vt:lpstr>
      <vt:lpstr>Arial</vt:lpstr>
      <vt:lpstr>等线 Light</vt:lpstr>
      <vt:lpstr>楷体_GB2312</vt:lpstr>
      <vt:lpstr>宋体</vt:lpstr>
      <vt:lpstr>Office 主题</vt:lpstr>
      <vt:lpstr>1_Office 主题​​</vt:lpstr>
      <vt:lpstr>Equation</vt:lpstr>
      <vt:lpstr>公式</vt:lpstr>
      <vt:lpstr>PowerPoint 演示文稿</vt:lpstr>
      <vt:lpstr>线性规划问题</vt:lpstr>
      <vt:lpstr>线性规划问题</vt:lpstr>
      <vt:lpstr>线性规划模型三要素</vt:lpstr>
      <vt:lpstr>PowerPoint 演示文稿</vt:lpstr>
      <vt:lpstr>线性规划问题</vt:lpstr>
      <vt:lpstr>线性规划问题</vt:lpstr>
      <vt:lpstr>线性规划问题</vt:lpstr>
      <vt:lpstr>线性规划数学模型一般形式</vt:lpstr>
      <vt:lpstr>线性规划数学模型矩阵形式</vt:lpstr>
      <vt:lpstr>线性规划数学模型向量形式</vt:lpstr>
      <vt:lpstr>PowerPoint 演示文稿</vt:lpstr>
      <vt:lpstr>线性规划问题图解法</vt:lpstr>
      <vt:lpstr>线性规划问题图解法</vt:lpstr>
      <vt:lpstr>线性规划解的特性</vt:lpstr>
      <vt:lpstr>线性规划解的特性</vt:lpstr>
      <vt:lpstr>PowerPoint 演示文稿</vt:lpstr>
      <vt:lpstr>线性规划解的特性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serenalsx</dc:creator>
  <cp:lastModifiedBy>Windows 用户</cp:lastModifiedBy>
  <cp:revision>361</cp:revision>
  <dcterms:created xsi:type="dcterms:W3CDTF">2013-10-08T12:56:46Z</dcterms:created>
  <dcterms:modified xsi:type="dcterms:W3CDTF">2018-07-28T14:01:43Z</dcterms:modified>
</cp:coreProperties>
</file>