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sldIdLst>
    <p:sldId id="256" r:id="rId2"/>
    <p:sldId id="262" r:id="rId3"/>
    <p:sldId id="263" r:id="rId4"/>
    <p:sldId id="261" r:id="rId5"/>
    <p:sldId id="259" r:id="rId6"/>
  </p:sldIdLst>
  <p:sldSz cx="5715000" cy="9144000" type="screen16x10"/>
  <p:notesSz cx="6858000" cy="9144000"/>
  <p:embeddedFontLst>
    <p:embeddedFont>
      <p:font typeface="等线 Light" panose="02010600030101010101" pitchFamily="2" charset="-122"/>
      <p:regular r:id="rId8"/>
    </p:embeddedFont>
    <p:embeddedFont>
      <p:font typeface="等线" panose="02010600030101010101" pitchFamily="2" charset="-122"/>
      <p:regular r:id="rId9"/>
      <p:bold r:id="rId10"/>
    </p:embeddedFont>
  </p:embeddedFontLst>
  <p:defaultTextStyle>
    <a:defPPr>
      <a:defRPr lang="zh-CN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240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A9D5E-0524-4D84-BF2E-9EBF5E25C314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1143000"/>
            <a:ext cx="1930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0FC92-4506-4C5A-8BAB-7D2FFF7EBF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712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C97497C-C587-4DC8-9E2F-1D1B6EA5E48B}" type="slidenum">
              <a:rPr lang="zh-CN" altLang="en-US" sz="1200" smtClean="0"/>
              <a:pPr/>
              <a:t>2</a:t>
            </a:fld>
            <a:endParaRPr lang="en-US" altLang="zh-CN" sz="120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7481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4361C31-6C1B-4BBE-9B42-6BF6B4EB979D}" type="slidenum">
              <a:rPr lang="zh-CN" altLang="en-US" sz="1200" smtClean="0"/>
              <a:pPr/>
              <a:t>4</a:t>
            </a:fld>
            <a:endParaRPr lang="en-US" altLang="zh-CN" sz="120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387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75" y="1496484"/>
            <a:ext cx="4286250" cy="3183467"/>
          </a:xfrm>
        </p:spPr>
        <p:txBody>
          <a:bodyPr anchor="b"/>
          <a:lstStyle>
            <a:lvl1pPr algn="ctr">
              <a:defRPr sz="253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14375" y="4802718"/>
            <a:ext cx="4286250" cy="2207683"/>
          </a:xfrm>
        </p:spPr>
        <p:txBody>
          <a:bodyPr/>
          <a:lstStyle>
            <a:lvl1pPr marL="0" indent="0" algn="ctr">
              <a:buNone/>
              <a:defRPr sz="1013"/>
            </a:lvl1pPr>
            <a:lvl2pPr marL="192881" indent="0" algn="ctr">
              <a:buNone/>
              <a:defRPr sz="844"/>
            </a:lvl2pPr>
            <a:lvl3pPr marL="385763" indent="0" algn="ctr">
              <a:buNone/>
              <a:defRPr sz="760"/>
            </a:lvl3pPr>
            <a:lvl4pPr marL="578644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406" indent="0" algn="ctr">
              <a:buNone/>
              <a:defRPr sz="675"/>
            </a:lvl6pPr>
            <a:lvl7pPr marL="1157288" indent="0" algn="ctr">
              <a:buNone/>
              <a:defRPr sz="675"/>
            </a:lvl7pPr>
            <a:lvl8pPr marL="1350169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E372-14CF-4F3E-822A-86319AB88FCA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1E46-6E58-48BA-9CD8-94BF0B13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6536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E372-14CF-4F3E-822A-86319AB88FCA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1E46-6E58-48BA-9CD8-94BF0B13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387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089797" y="486833"/>
            <a:ext cx="1232297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2906" y="486833"/>
            <a:ext cx="3625453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E372-14CF-4F3E-822A-86319AB88FCA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1E46-6E58-48BA-9CD8-94BF0B13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8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Ctr="1">
            <a:normAutofit/>
          </a:bodyPr>
          <a:lstStyle>
            <a:lvl1pPr algn="ctr">
              <a:lnSpc>
                <a:spcPct val="100000"/>
              </a:lnSpc>
              <a:defRPr sz="4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00000"/>
              </a:lnSpc>
              <a:spcBef>
                <a:spcPct val="0"/>
              </a:spcBef>
              <a:defRPr sz="3000"/>
            </a:lvl1pPr>
            <a:lvl2pPr algn="just">
              <a:lnSpc>
                <a:spcPct val="100000"/>
              </a:lnSpc>
              <a:spcBef>
                <a:spcPct val="0"/>
              </a:spcBef>
              <a:defRPr sz="3000"/>
            </a:lvl2pPr>
            <a:lvl3pPr algn="just">
              <a:lnSpc>
                <a:spcPct val="100000"/>
              </a:lnSpc>
              <a:spcBef>
                <a:spcPct val="0"/>
              </a:spcBef>
              <a:defRPr sz="3000"/>
            </a:lvl3pPr>
            <a:lvl4pPr algn="just">
              <a:lnSpc>
                <a:spcPct val="100000"/>
              </a:lnSpc>
              <a:spcBef>
                <a:spcPct val="0"/>
              </a:spcBef>
              <a:defRPr sz="3000"/>
            </a:lvl4pPr>
            <a:lvl5pPr algn="just">
              <a:lnSpc>
                <a:spcPct val="100000"/>
              </a:lnSpc>
              <a:spcBef>
                <a:spcPct val="0"/>
              </a:spcBef>
              <a:defRPr sz="30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432EE372-14CF-4F3E-822A-86319AB88FCA}" type="datetimeFigureOut">
              <a:rPr lang="zh-CN" altLang="en-US" smtClean="0"/>
              <a:pPr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3D801E46-6E58-48BA-9CD8-94BF0B135C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013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9930" y="2279651"/>
            <a:ext cx="4929188" cy="3803649"/>
          </a:xfrm>
        </p:spPr>
        <p:txBody>
          <a:bodyPr anchor="b"/>
          <a:lstStyle>
            <a:lvl1pPr>
              <a:defRPr sz="253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9930" y="6119285"/>
            <a:ext cx="4929188" cy="2000249"/>
          </a:xfrm>
        </p:spPr>
        <p:txBody>
          <a:bodyPr/>
          <a:lstStyle>
            <a:lvl1pPr marL="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1pPr>
            <a:lvl2pPr marL="192881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E372-14CF-4F3E-822A-86319AB88FCA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1E46-6E58-48BA-9CD8-94BF0B13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699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2907" y="2434167"/>
            <a:ext cx="2428875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893219" y="2434167"/>
            <a:ext cx="2428875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E372-14CF-4F3E-822A-86319AB88FCA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1E46-6E58-48BA-9CD8-94BF0B13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84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486834"/>
            <a:ext cx="4929188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3651" y="2241551"/>
            <a:ext cx="2417713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93651" y="3340101"/>
            <a:ext cx="241771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2893220" y="2241551"/>
            <a:ext cx="2429619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2893220" y="3340101"/>
            <a:ext cx="2429619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E372-14CF-4F3E-822A-86319AB88FCA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1E46-6E58-48BA-9CD8-94BF0B13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21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E372-14CF-4F3E-822A-86319AB88FCA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1E46-6E58-48BA-9CD8-94BF0B13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6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E372-14CF-4F3E-822A-86319AB88FCA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1E46-6E58-48BA-9CD8-94BF0B13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129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29620" y="1316567"/>
            <a:ext cx="2893219" cy="6498167"/>
          </a:xfrm>
        </p:spPr>
        <p:txBody>
          <a:bodyPr/>
          <a:lstStyle>
            <a:lvl1pPr>
              <a:defRPr sz="1350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E372-14CF-4F3E-822A-86319AB88FCA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1E46-6E58-48BA-9CD8-94BF0B13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31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429620" y="1316567"/>
            <a:ext cx="2893219" cy="6498167"/>
          </a:xfrm>
        </p:spPr>
        <p:txBody>
          <a:bodyPr/>
          <a:lstStyle>
            <a:lvl1pPr marL="0" indent="0">
              <a:buNone/>
              <a:defRPr sz="1350"/>
            </a:lvl1pPr>
            <a:lvl2pPr marL="192881" indent="0">
              <a:buNone/>
              <a:defRPr sz="1181"/>
            </a:lvl2pPr>
            <a:lvl3pPr marL="385763" indent="0">
              <a:buNone/>
              <a:defRPr sz="1013"/>
            </a:lvl3pPr>
            <a:lvl4pPr marL="578644" indent="0">
              <a:buNone/>
              <a:defRPr sz="844"/>
            </a:lvl4pPr>
            <a:lvl5pPr marL="771525" indent="0">
              <a:buNone/>
              <a:defRPr sz="844"/>
            </a:lvl5pPr>
            <a:lvl6pPr marL="964406" indent="0">
              <a:buNone/>
              <a:defRPr sz="844"/>
            </a:lvl6pPr>
            <a:lvl7pPr marL="1157288" indent="0">
              <a:buNone/>
              <a:defRPr sz="844"/>
            </a:lvl7pPr>
            <a:lvl8pPr marL="1350169" indent="0">
              <a:buNone/>
              <a:defRPr sz="844"/>
            </a:lvl8pPr>
            <a:lvl9pPr marL="1543050" indent="0">
              <a:buNone/>
              <a:defRPr sz="844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E372-14CF-4F3E-822A-86319AB88FCA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1E46-6E58-48BA-9CD8-94BF0B13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7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92907" y="486834"/>
            <a:ext cx="492918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907" y="2434167"/>
            <a:ext cx="492918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92907" y="8475135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EE372-14CF-4F3E-822A-86319AB88FCA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893094" y="8475135"/>
            <a:ext cx="1928813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036219" y="8475135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01E46-6E58-48BA-9CD8-94BF0B13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203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8576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3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22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/>
              <a:t>线性规划模型</a:t>
            </a:r>
            <a:r>
              <a:rPr lang="en-US" altLang="zh-CN" sz="4000" b="1" dirty="0"/>
              <a:t/>
            </a:r>
            <a:br>
              <a:rPr lang="en-US" altLang="zh-CN" sz="4000" b="1" dirty="0"/>
            </a:br>
            <a:r>
              <a:rPr lang="zh-CN" altLang="en-US" sz="4000" b="1" dirty="0"/>
              <a:t>与图解法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14375" y="5646779"/>
            <a:ext cx="4286250" cy="2207683"/>
          </a:xfrm>
        </p:spPr>
        <p:txBody>
          <a:bodyPr>
            <a:normAutofit/>
          </a:bodyPr>
          <a:lstStyle/>
          <a:p>
            <a:r>
              <a:rPr lang="zh-CN" altLang="en-US" sz="4000" b="1" dirty="0">
                <a:latin typeface="+mj-lt"/>
                <a:ea typeface="+mj-ea"/>
                <a:cs typeface="+mj-cs"/>
              </a:rPr>
              <a:t>课前预习</a:t>
            </a:r>
          </a:p>
        </p:txBody>
      </p:sp>
    </p:spTree>
    <p:extLst>
      <p:ext uri="{BB962C8B-B14F-4D97-AF65-F5344CB8AC3E}">
        <p14:creationId xmlns:p14="http://schemas.microsoft.com/office/powerpoint/2010/main" val="134944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200" name="Text Box 56"/>
          <p:cNvSpPr txBox="1">
            <a:spLocks noChangeArrowheads="1"/>
          </p:cNvSpPr>
          <p:nvPr/>
        </p:nvSpPr>
        <p:spPr bwMode="auto">
          <a:xfrm>
            <a:off x="285682" y="6955484"/>
            <a:ext cx="514363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b="1" dirty="0">
                <a:solidFill>
                  <a:srgbClr val="000066"/>
                </a:solidFill>
                <a:ea typeface="楷体_GB2312" pitchFamily="49" charset="-122"/>
              </a:rPr>
              <a:t>试拟定使总收入最大的生产计划方案。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生产计划方案问题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2907" y="2210785"/>
            <a:ext cx="4929188" cy="686594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zh-CN" altLang="en-US" sz="2400" b="1" dirty="0">
                <a:solidFill>
                  <a:srgbClr val="000066"/>
                </a:solidFill>
                <a:latin typeface="Times New Roman" pitchFamily="18" charset="0"/>
                <a:ea typeface="楷体_GB2312" pitchFamily="49" charset="-122"/>
              </a:rPr>
              <a:t>问题：某工厂可生产甲、乙两种产品，需消耗煤、电、油三种资源。现将有关数据列表如下：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7" y="4406268"/>
            <a:ext cx="5166559" cy="215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36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思考</a:t>
            </a: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92907" y="2434167"/>
            <a:ext cx="4929188" cy="3738033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zh-CN" altLang="en-US" dirty="0"/>
              <a:t>生产计划方案由什么构成？</a:t>
            </a:r>
            <a:endParaRPr lang="en-US" altLang="zh-CN" dirty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zh-CN" altLang="en-US" dirty="0"/>
              <a:t>目标由什么构成？</a:t>
            </a:r>
            <a:endParaRPr lang="en-US" altLang="zh-CN" dirty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zh-CN" altLang="en-US" dirty="0"/>
              <a:t>影响因素有哪些？</a:t>
            </a:r>
          </a:p>
        </p:txBody>
      </p:sp>
    </p:spTree>
    <p:extLst>
      <p:ext uri="{BB962C8B-B14F-4D97-AF65-F5344CB8AC3E}">
        <p14:creationId xmlns:p14="http://schemas.microsoft.com/office/powerpoint/2010/main" val="81417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5154" name="Group 290"/>
          <p:cNvGraphicFramePr>
            <a:graphicFrameLocks noGrp="1"/>
          </p:cNvGraphicFramePr>
          <p:nvPr>
            <p:ph idx="1"/>
            <p:extLst/>
          </p:nvPr>
        </p:nvGraphicFramePr>
        <p:xfrm>
          <a:off x="369095" y="4074518"/>
          <a:ext cx="4929188" cy="1910334"/>
        </p:xfrm>
        <a:graphic>
          <a:graphicData uri="http://schemas.openxmlformats.org/drawingml/2006/table">
            <a:tbl>
              <a:tblPr/>
              <a:tblGrid>
                <a:gridCol w="803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3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7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85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11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57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 资源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住宅</a:t>
                      </a:r>
                      <a:endParaRPr kumimoji="1" lang="en-US" altLang="zh-CN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体系</a:t>
                      </a:r>
                    </a:p>
                  </a:txBody>
                  <a:tcPr marL="58516" marR="58516" marT="28575" marB="285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造价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元</a:t>
                      </a: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/m</a:t>
                      </a:r>
                      <a:r>
                        <a:rPr kumimoji="1" lang="en-US" altLang="zh-CN" sz="13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</a:t>
                      </a: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钢材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公斤</a:t>
                      </a:r>
                      <a:r>
                        <a:rPr kumimoji="1" lang="en-US" altLang="zh-CN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 m</a:t>
                      </a:r>
                      <a:r>
                        <a:rPr kumimoji="1" lang="en-US" altLang="zh-CN" sz="13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</a:t>
                      </a:r>
                      <a:r>
                        <a:rPr kumimoji="1" lang="en-US" altLang="zh-CN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水泥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公斤</a:t>
                      </a: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 m</a:t>
                      </a:r>
                      <a:r>
                        <a:rPr kumimoji="1" lang="en-US" altLang="zh-CN" sz="13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</a:t>
                      </a: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  <a:endParaRPr kumimoji="1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砖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块</a:t>
                      </a: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/m</a:t>
                      </a:r>
                      <a:r>
                        <a:rPr kumimoji="1" lang="en-US" altLang="zh-CN" sz="13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</a:t>
                      </a: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  <a:endParaRPr kumimoji="1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人工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工日</a:t>
                      </a: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/m</a:t>
                      </a:r>
                      <a:r>
                        <a:rPr kumimoji="1" lang="en-US" altLang="zh-CN" sz="13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</a:t>
                      </a: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  <a:endParaRPr kumimoji="1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大板住宅</a:t>
                      </a:r>
                    </a:p>
                  </a:txBody>
                  <a:tcPr marL="58516" marR="58516" marT="28575" marB="285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105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12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110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210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4.5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框架住宅</a:t>
                      </a:r>
                    </a:p>
                  </a:txBody>
                  <a:tcPr marL="58516" marR="58516" marT="28575" marB="285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135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30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190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——</a:t>
                      </a:r>
                      <a:endParaRPr kumimoji="1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3.0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钢结构</a:t>
                      </a:r>
                    </a:p>
                  </a:txBody>
                  <a:tcPr marL="58516" marR="58516" marT="28575" marB="285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120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25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180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——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3.5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资源限量</a:t>
                      </a:r>
                    </a:p>
                  </a:txBody>
                  <a:tcPr marL="58516" marR="58516" marT="28575" marB="285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110000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千元</a:t>
                      </a: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20000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吨</a:t>
                      </a: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150000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吨</a:t>
                      </a: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147000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千块</a:t>
                      </a:r>
                      <a:r>
                        <a:rPr kumimoji="1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千工日</a:t>
                      </a:r>
                      <a:r>
                        <a:rPr kumimoji="1" lang="en-US" altLang="zh-CN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58516" marR="58516" marT="28575" marB="285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建造方案问题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8416" y="2192621"/>
            <a:ext cx="4993679" cy="1170926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400" b="1" dirty="0">
                <a:solidFill>
                  <a:srgbClr val="000066"/>
                </a:solidFill>
                <a:latin typeface="Times New Roman" pitchFamily="18" charset="0"/>
                <a:ea typeface="楷体_GB2312" pitchFamily="49" charset="-122"/>
              </a:rPr>
              <a:t>某市今年要兴建大量住宅，已知有三种住宅体系，各体系资源用量及今年供应量见下表：</a:t>
            </a:r>
          </a:p>
        </p:txBody>
      </p:sp>
      <p:sp>
        <p:nvSpPr>
          <p:cNvPr id="165028" name="Line 164"/>
          <p:cNvSpPr>
            <a:spLocks noChangeShapeType="1"/>
          </p:cNvSpPr>
          <p:nvPr/>
        </p:nvSpPr>
        <p:spPr bwMode="auto">
          <a:xfrm>
            <a:off x="384970" y="4085168"/>
            <a:ext cx="789781" cy="60325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 sz="878"/>
          </a:p>
        </p:txBody>
      </p:sp>
      <p:sp>
        <p:nvSpPr>
          <p:cNvPr id="165155" name="Text Box 291"/>
          <p:cNvSpPr txBox="1">
            <a:spLocks noChangeArrowheads="1"/>
          </p:cNvSpPr>
          <p:nvPr/>
        </p:nvSpPr>
        <p:spPr bwMode="auto">
          <a:xfrm>
            <a:off x="247552" y="6446528"/>
            <a:ext cx="521989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要求在充分利用各种资源的条件下使建造住宅</a:t>
            </a:r>
            <a:r>
              <a:rPr lang="zh-CN" altLang="en-US" b="1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r>
              <a:rPr lang="zh-CN" altLang="en-US" b="1" smtClean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总面积最大</a:t>
            </a:r>
            <a:r>
              <a:rPr lang="zh-CN" altLang="en-US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，求建造方案。</a:t>
            </a:r>
          </a:p>
        </p:txBody>
      </p:sp>
    </p:spTree>
    <p:extLst>
      <p:ext uri="{BB962C8B-B14F-4D97-AF65-F5344CB8AC3E}">
        <p14:creationId xmlns:p14="http://schemas.microsoft.com/office/powerpoint/2010/main" val="354500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思考</a:t>
            </a: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196454" y="2434167"/>
            <a:ext cx="5322093" cy="3738033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zh-CN" altLang="en-US" dirty="0"/>
              <a:t>建造方案由什么构成？</a:t>
            </a:r>
            <a:endParaRPr lang="en-US" altLang="zh-CN" dirty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zh-CN" altLang="en-US" dirty="0"/>
              <a:t>目标由什么构成？</a:t>
            </a:r>
            <a:endParaRPr lang="en-US" altLang="zh-CN" dirty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zh-CN" altLang="en-US" dirty="0"/>
              <a:t>影响因素有哪些？</a:t>
            </a:r>
            <a:endParaRPr lang="en-US" altLang="zh-CN" dirty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zh-CN" altLang="en-US" dirty="0"/>
              <a:t>与生产计划方案有何共同点？</a:t>
            </a:r>
          </a:p>
        </p:txBody>
      </p:sp>
    </p:spTree>
    <p:extLst>
      <p:ext uri="{BB962C8B-B14F-4D97-AF65-F5344CB8AC3E}">
        <p14:creationId xmlns:p14="http://schemas.microsoft.com/office/powerpoint/2010/main" val="272361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221</Words>
  <Application>Microsoft Office PowerPoint</Application>
  <PresentationFormat>全屏显示(16:10)</PresentationFormat>
  <Paragraphs>61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等线 Light</vt:lpstr>
      <vt:lpstr>Wingdings</vt:lpstr>
      <vt:lpstr>等线</vt:lpstr>
      <vt:lpstr>Arial</vt:lpstr>
      <vt:lpstr>Times New Roman</vt:lpstr>
      <vt:lpstr>宋体</vt:lpstr>
      <vt:lpstr>楷体_GB2312</vt:lpstr>
      <vt:lpstr>Office 主题​​</vt:lpstr>
      <vt:lpstr>线性规划模型 与图解法</vt:lpstr>
      <vt:lpstr>生产计划方案问题</vt:lpstr>
      <vt:lpstr>思考</vt:lpstr>
      <vt:lpstr>建造方案问题</vt:lpstr>
      <vt:lpstr>思考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线性规划模型 与图解法</dc:title>
  <dc:creator>Windows 用户</dc:creator>
  <cp:lastModifiedBy>Windows 用户</cp:lastModifiedBy>
  <cp:revision>8</cp:revision>
  <dcterms:created xsi:type="dcterms:W3CDTF">2018-07-03T09:32:16Z</dcterms:created>
  <dcterms:modified xsi:type="dcterms:W3CDTF">2018-07-29T03:27:35Z</dcterms:modified>
</cp:coreProperties>
</file>