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雨课堂试卷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85750" y="3810000"/>
            <a:ext cx="5143500" cy="1524000"/>
          </a:xfrm>
          <a:prstGeom prst="rect">
            <a:avLst/>
          </a:prstGeom>
        </p:spPr>
        <p:txBody>
          <a:bodyPr vert="horz" anchor="ctr" anchorCtr="1"/>
          <a:lstStyle>
            <a:lvl1pPr>
              <a:defRPr sz="2600"/>
            </a:lvl1pPr>
          </a:lstStyle>
          <a:p>
            <a:r>
              <a:rPr lang="zh-CN" altLang="en-US" smtClean="0"/>
              <a:t>请填写试卷标题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78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602810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17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audio" Target="../media/audio1.wav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image" Target="../media/image1.tmp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audio" Target="../media/audio1.wav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10" Type="http://schemas.openxmlformats.org/officeDocument/2006/relationships/tags" Target="../tags/tag27.xml"/><Relationship Id="rId19" Type="http://schemas.openxmlformats.org/officeDocument/2006/relationships/image" Target="../media/image1.tmp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tags" Target="../tags/tag46.xml"/><Relationship Id="rId18" Type="http://schemas.openxmlformats.org/officeDocument/2006/relationships/audio" Target="../media/audio1.wav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6" Type="http://schemas.openxmlformats.org/officeDocument/2006/relationships/tags" Target="../tags/tag49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10" Type="http://schemas.openxmlformats.org/officeDocument/2006/relationships/tags" Target="../tags/tag43.xml"/><Relationship Id="rId19" Type="http://schemas.openxmlformats.org/officeDocument/2006/relationships/image" Target="../media/image1.tmp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tags" Target="../tags/tag4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image" Target="../media/image1.tmp"/><Relationship Id="rId2" Type="http://schemas.openxmlformats.org/officeDocument/2006/relationships/tags" Target="../tags/tag51.xml"/><Relationship Id="rId16" Type="http://schemas.openxmlformats.org/officeDocument/2006/relationships/audio" Target="../media/audio1.wav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tags" Target="../tags/tag76.xml"/><Relationship Id="rId18" Type="http://schemas.openxmlformats.org/officeDocument/2006/relationships/audio" Target="../media/audio1.wav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6" Type="http://schemas.openxmlformats.org/officeDocument/2006/relationships/tags" Target="../tags/tag79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5" Type="http://schemas.openxmlformats.org/officeDocument/2006/relationships/tags" Target="../tags/tag68.xml"/><Relationship Id="rId15" Type="http://schemas.openxmlformats.org/officeDocument/2006/relationships/tags" Target="../tags/tag78.xml"/><Relationship Id="rId10" Type="http://schemas.openxmlformats.org/officeDocument/2006/relationships/tags" Target="../tags/tag73.xml"/><Relationship Id="rId19" Type="http://schemas.openxmlformats.org/officeDocument/2006/relationships/image" Target="../media/image1.tmp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image" Target="../media/image1.tmp"/><Relationship Id="rId2" Type="http://schemas.openxmlformats.org/officeDocument/2006/relationships/tags" Target="../tags/tag81.xml"/><Relationship Id="rId16" Type="http://schemas.openxmlformats.org/officeDocument/2006/relationships/audio" Target="../media/audio1.wav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tags" Target="../tags/tag106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tags" Target="../tags/tag105.xml"/><Relationship Id="rId17" Type="http://schemas.openxmlformats.org/officeDocument/2006/relationships/image" Target="../media/image1.tmp"/><Relationship Id="rId2" Type="http://schemas.openxmlformats.org/officeDocument/2006/relationships/tags" Target="../tags/tag95.xml"/><Relationship Id="rId16" Type="http://schemas.openxmlformats.org/officeDocument/2006/relationships/audio" Target="../media/audio1.wav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tags" Target="../tags/tag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专题二  投票问题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000" y="7874000"/>
            <a:ext cx="5461000" cy="1016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smtClean="0">
                <a:solidFill>
                  <a:srgbClr val="FF0000"/>
                </a:solidFill>
              </a:rPr>
              <a:t>*此封面页请勿删除，删除后将无法上传至试卷库，添加菜单栏任意题型即可制作试卷。本提示将在上传时自动隐藏。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7749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8240" y="860202"/>
            <a:ext cx="5406760" cy="87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你以前接触过雨课堂吗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266092" y="1957246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从来没有接触过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 bwMode="auto">
          <a:xfrm>
            <a:off x="1266092" y="3219470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过但未曾使用过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 bwMode="auto">
          <a:xfrm>
            <a:off x="1266092" y="4424954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偶尔使用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 bwMode="auto">
          <a:xfrm>
            <a:off x="1266092" y="5687178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经常使用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7" name="椭圆 7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610801" y="2147969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128" name="椭圆 8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10801" y="336423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129" name="椭圆 9"/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610801" y="4609957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130" name="椭圆 10"/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610801" y="5855677"/>
            <a:ext cx="457729" cy="3988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D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5132" name="组合 9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0" y="0"/>
            <a:ext cx="5715000" cy="638652"/>
            <a:chOff x="0" y="-913943"/>
            <a:chExt cx="6858000" cy="765999"/>
          </a:xfrm>
        </p:grpSpPr>
        <p:sp>
          <p:nvSpPr>
            <p:cNvPr id="5134" name="TitleBackground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5135" name="ColorBlock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" name="TypeText"/>
            <p:cNvSpPr/>
            <p:nvPr>
              <p:custDataLst>
                <p:tags r:id="rId15"/>
              </p:custDataLst>
            </p:nvPr>
          </p:nvSpPr>
          <p:spPr bwMode="auto">
            <a:xfrm>
              <a:off x="304800" y="-913943"/>
              <a:ext cx="2212975" cy="6346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投票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匿名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333" b="1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137" name="TipText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248282" y="-782944"/>
              <a:ext cx="2448271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21832851"/>
      </p:ext>
    </p:extLst>
  </p:cSld>
  <p:clrMapOvr>
    <a:masterClrMapping/>
  </p:clrMapOvr>
  <p:transition spd="med">
    <p:randomBar/>
    <p:sndAc>
      <p:stSnd>
        <p:snd r:embed="rId18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2981" y="933634"/>
            <a:ext cx="5032741" cy="110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喜欢老师今天使用雨课堂的方式给大家授课吗？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椭圆 16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492899" y="3481572"/>
            <a:ext cx="456407" cy="456406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148" name="椭圆 17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492899" y="4397376"/>
            <a:ext cx="456407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149" name="椭圆 18"/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492899" y="5283530"/>
            <a:ext cx="456407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D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150" name="椭圆 19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492899" y="2494106"/>
            <a:ext cx="456407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>
            <p:custDataLst>
              <p:tags r:id="rId7"/>
            </p:custDataLst>
          </p:nvPr>
        </p:nvSpPr>
        <p:spPr bwMode="auto">
          <a:xfrm>
            <a:off x="1006191" y="2373719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 bwMode="auto">
          <a:xfrm>
            <a:off x="1006191" y="3361185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一般</a:t>
            </a:r>
          </a:p>
        </p:txBody>
      </p:sp>
      <p:sp>
        <p:nvSpPr>
          <p:cNvPr id="30" name="矩形 29"/>
          <p:cNvSpPr/>
          <p:nvPr>
            <p:custDataLst>
              <p:tags r:id="rId9"/>
            </p:custDataLst>
          </p:nvPr>
        </p:nvSpPr>
        <p:spPr bwMode="auto">
          <a:xfrm>
            <a:off x="1006191" y="427831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不喜欢</a:t>
            </a:r>
          </a:p>
        </p:txBody>
      </p:sp>
      <p:sp>
        <p:nvSpPr>
          <p:cNvPr id="31" name="矩形 30"/>
          <p:cNvSpPr/>
          <p:nvPr>
            <p:custDataLst>
              <p:tags r:id="rId10"/>
            </p:custDataLst>
          </p:nvPr>
        </p:nvSpPr>
        <p:spPr bwMode="auto">
          <a:xfrm>
            <a:off x="1006191" y="5163144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一点儿都不喜欢</a:t>
            </a:r>
          </a:p>
        </p:txBody>
      </p:sp>
      <p:grpSp>
        <p:nvGrpSpPr>
          <p:cNvPr id="6157" name="组合 6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0" y="0"/>
            <a:ext cx="5715000" cy="638652"/>
            <a:chOff x="0" y="-913943"/>
            <a:chExt cx="6858000" cy="765999"/>
          </a:xfrm>
        </p:grpSpPr>
        <p:sp>
          <p:nvSpPr>
            <p:cNvPr id="6159" name="TitleBackground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6160" name="ColorBlock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6161" name="TipText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160652" y="-782944"/>
              <a:ext cx="25400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  <p:sp>
          <p:nvSpPr>
            <p:cNvPr id="6162" name="TypeText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04800" y="-913943"/>
              <a:ext cx="1905000" cy="63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sz="2167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投票</a:t>
              </a:r>
              <a:r>
                <a:rPr lang="en-US" altLang="zh-CN" sz="2167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(</a:t>
              </a:r>
              <a:r>
                <a:rPr lang="zh-CN" altLang="en-US" sz="2167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匿名</a:t>
              </a:r>
              <a:r>
                <a:rPr lang="en-US" altLang="zh-CN" sz="2167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)</a:t>
              </a:r>
              <a:endParaRPr lang="zh-CN" altLang="en-US" sz="2167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3157971"/>
      </p:ext>
    </p:extLst>
  </p:cSld>
  <p:clrMapOvr>
    <a:masterClrMapping/>
  </p:clrMapOvr>
  <p:transition spd="med">
    <p:randomBar/>
    <p:sndAc>
      <p:stSnd>
        <p:snd r:embed="rId18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6498" y="941306"/>
            <a:ext cx="5406761" cy="87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你希望其他科目的老师以后也使用雨课堂方式授课吗？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143000" y="2432031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一点儿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不希望</a:t>
            </a: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 bwMode="auto">
          <a:xfrm>
            <a:off x="1143000" y="3454869"/>
            <a:ext cx="3927739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无所谓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 bwMode="auto">
          <a:xfrm>
            <a:off x="1143000" y="454804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希望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 bwMode="auto">
          <a:xfrm>
            <a:off x="1143000" y="564122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非常希望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椭圆 7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628386" y="2552416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6" name="椭圆 8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28386" y="3575254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7" name="椭圆 9"/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628386" y="466842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8" name="椭圆 10"/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628386" y="576160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D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7180" name="组合 9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0" y="0"/>
            <a:ext cx="5715001" cy="638652"/>
            <a:chOff x="0" y="-913943"/>
            <a:chExt cx="6858000" cy="765999"/>
          </a:xfrm>
        </p:grpSpPr>
        <p:sp>
          <p:nvSpPr>
            <p:cNvPr id="7182" name="TitleBackground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7183" name="ColorBlock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" name="TypeText"/>
            <p:cNvSpPr/>
            <p:nvPr>
              <p:custDataLst>
                <p:tags r:id="rId15"/>
              </p:custDataLst>
            </p:nvPr>
          </p:nvSpPr>
          <p:spPr bwMode="auto">
            <a:xfrm>
              <a:off x="304800" y="-913943"/>
              <a:ext cx="2212975" cy="6346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投票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匿名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333" b="1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85" name="TipText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248281" y="-782945"/>
              <a:ext cx="2448271" cy="63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59464903"/>
      </p:ext>
    </p:extLst>
  </p:cSld>
  <p:clrMapOvr>
    <a:masterClrMapping/>
  </p:clrMapOvr>
  <p:transition spd="med">
    <p:randomBar/>
    <p:sndAc>
      <p:stSnd>
        <p:snd r:embed="rId18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6498" y="941306"/>
            <a:ext cx="5406761" cy="87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你喜欢课前各个小组到前面进行讲述要讨论的话题吗？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143000" y="2432031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 bwMode="auto">
          <a:xfrm>
            <a:off x="1143000" y="3454869"/>
            <a:ext cx="3927739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不喜欢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 bwMode="auto">
          <a:xfrm>
            <a:off x="1143000" y="454804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无所谓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椭圆 7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628386" y="2552416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6" name="椭圆 8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628386" y="3575254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7" name="椭圆 9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28386" y="466842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7180" name="组合 9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0" y="0"/>
            <a:ext cx="5715001" cy="638652"/>
            <a:chOff x="0" y="-913943"/>
            <a:chExt cx="6858000" cy="765999"/>
          </a:xfrm>
        </p:grpSpPr>
        <p:sp>
          <p:nvSpPr>
            <p:cNvPr id="7182" name="TitleBackground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7183" name="ColorBlock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" name="TypeText"/>
            <p:cNvSpPr/>
            <p:nvPr>
              <p:custDataLst>
                <p:tags r:id="rId13"/>
              </p:custDataLst>
            </p:nvPr>
          </p:nvSpPr>
          <p:spPr bwMode="auto">
            <a:xfrm>
              <a:off x="304800" y="-913943"/>
              <a:ext cx="2212975" cy="6346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投票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匿名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333" b="1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85" name="TipText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248281" y="-782945"/>
              <a:ext cx="2448271" cy="63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0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738301"/>
      </p:ext>
    </p:extLst>
  </p:cSld>
  <p:clrMapOvr>
    <a:masterClrMapping/>
  </p:clrMapOvr>
  <p:transition spd="med">
    <p:randomBar/>
    <p:sndAc>
      <p:stSnd>
        <p:snd r:embed="rId16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6498" y="941306"/>
            <a:ext cx="5406761" cy="87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你是否从今天第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小组讨论的话题中有所收获或启发？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143000" y="2432031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有收获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 bwMode="auto">
          <a:xfrm>
            <a:off x="1143000" y="3454869"/>
            <a:ext cx="3927739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没有收获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 bwMode="auto">
          <a:xfrm>
            <a:off x="1143000" y="454804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没感觉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椭圆 7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628386" y="2552416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6" name="椭圆 8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628386" y="3575254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7" name="椭圆 9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28386" y="466842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>
            <p:custDataLst>
              <p:tags r:id="rId9"/>
            </p:custDataLst>
          </p:nvPr>
        </p:nvSpPr>
        <p:spPr bwMode="auto">
          <a:xfrm>
            <a:off x="1143000" y="564122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完全不理解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椭圆 10"/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628386" y="576160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D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7180" name="组合 9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0" y="0"/>
            <a:ext cx="5715001" cy="638652"/>
            <a:chOff x="0" y="-913943"/>
            <a:chExt cx="6858000" cy="765999"/>
          </a:xfrm>
        </p:grpSpPr>
        <p:sp>
          <p:nvSpPr>
            <p:cNvPr id="7182" name="TitleBackground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7183" name="ColorBlock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" name="TypeText"/>
            <p:cNvSpPr/>
            <p:nvPr>
              <p:custDataLst>
                <p:tags r:id="rId15"/>
              </p:custDataLst>
            </p:nvPr>
          </p:nvSpPr>
          <p:spPr bwMode="auto">
            <a:xfrm>
              <a:off x="304800" y="-913943"/>
              <a:ext cx="2212975" cy="6346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投票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匿名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333" b="1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85" name="TipText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248281" y="-782945"/>
              <a:ext cx="2448271" cy="63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2118317"/>
      </p:ext>
    </p:extLst>
  </p:cSld>
  <p:clrMapOvr>
    <a:masterClrMapping/>
  </p:clrMapOvr>
  <p:transition spd="med">
    <p:randomBar/>
    <p:sndAc>
      <p:stSnd>
        <p:snd r:embed="rId18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4000" y="1159805"/>
            <a:ext cx="5406761" cy="87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你是否喜欢课前各个小组到前面现场朗诵经典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共产党宣言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143000" y="2685768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 bwMode="auto">
          <a:xfrm>
            <a:off x="1143000" y="3616905"/>
            <a:ext cx="3927739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不喜欢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 bwMode="auto">
          <a:xfrm>
            <a:off x="1143000" y="454804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无所谓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椭圆 7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618126" y="2859806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6" name="椭圆 8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618126" y="3771313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7" name="椭圆 9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18126" y="4682820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7180" name="组合 9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0" y="0"/>
            <a:ext cx="5715001" cy="638652"/>
            <a:chOff x="0" y="-913943"/>
            <a:chExt cx="6858000" cy="765999"/>
          </a:xfrm>
        </p:grpSpPr>
        <p:sp>
          <p:nvSpPr>
            <p:cNvPr id="7182" name="TitleBackground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7183" name="ColorBlock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" name="TypeText"/>
            <p:cNvSpPr/>
            <p:nvPr>
              <p:custDataLst>
                <p:tags r:id="rId13"/>
              </p:custDataLst>
            </p:nvPr>
          </p:nvSpPr>
          <p:spPr bwMode="auto">
            <a:xfrm>
              <a:off x="304800" y="-913943"/>
              <a:ext cx="2212975" cy="6346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投票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匿名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333" b="1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85" name="TipText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248281" y="-782945"/>
              <a:ext cx="2448271" cy="63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0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0413966"/>
      </p:ext>
    </p:extLst>
  </p:cSld>
  <p:clrMapOvr>
    <a:masterClrMapping/>
  </p:clrMapOvr>
  <p:transition spd="med">
    <p:randomBar/>
    <p:sndAc>
      <p:stSnd>
        <p:snd r:embed="rId16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6498" y="941306"/>
            <a:ext cx="5406761" cy="87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老师今天课上讲授的内容你能掌握多少？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143000" y="2432031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几乎都懂了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 bwMode="auto">
          <a:xfrm>
            <a:off x="1143000" y="3454869"/>
            <a:ext cx="3927739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还行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 bwMode="auto">
          <a:xfrm>
            <a:off x="1143000" y="4548043"/>
            <a:ext cx="4000500" cy="714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还是不太理解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椭圆 7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628386" y="2552416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A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6" name="椭圆 8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628386" y="3575254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 dirty="0">
                <a:solidFill>
                  <a:srgbClr val="FFFFFF"/>
                </a:solidFill>
                <a:ea typeface="宋体" panose="02010600030101010101" pitchFamily="2" charset="-122"/>
              </a:rPr>
              <a:t>B</a:t>
            </a:r>
            <a:endParaRPr lang="zh-CN" altLang="en-US" sz="1333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177" name="椭圆 9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28386" y="4668428"/>
            <a:ext cx="457729" cy="457729"/>
          </a:xfrm>
          <a:prstGeom prst="ellipse">
            <a:avLst/>
          </a:prstGeom>
          <a:solidFill>
            <a:srgbClr val="80808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zh-CN" sz="1333">
                <a:solidFill>
                  <a:srgbClr val="FFFFFF"/>
                </a:solidFill>
                <a:ea typeface="宋体" panose="02010600030101010101" pitchFamily="2" charset="-122"/>
              </a:rPr>
              <a:t>C</a:t>
            </a:r>
            <a:endParaRPr lang="zh-CN" altLang="en-US" sz="133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7180" name="组合 9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0" y="0"/>
            <a:ext cx="5715001" cy="638652"/>
            <a:chOff x="0" y="-913943"/>
            <a:chExt cx="6858000" cy="765999"/>
          </a:xfrm>
        </p:grpSpPr>
        <p:sp>
          <p:nvSpPr>
            <p:cNvPr id="7182" name="TitleBackground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0" y="-913943"/>
              <a:ext cx="6858000" cy="635000"/>
            </a:xfrm>
            <a:prstGeom prst="rect">
              <a:avLst/>
            </a:prstGeom>
            <a:solidFill>
              <a:srgbClr val="F6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7183" name="ColorBlock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0" y="-913943"/>
              <a:ext cx="190500" cy="635001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" name="TypeText"/>
            <p:cNvSpPr/>
            <p:nvPr>
              <p:custDataLst>
                <p:tags r:id="rId13"/>
              </p:custDataLst>
            </p:nvPr>
          </p:nvSpPr>
          <p:spPr bwMode="auto">
            <a:xfrm>
              <a:off x="304800" y="-913943"/>
              <a:ext cx="2212975" cy="6346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投票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333" b="1" dirty="0">
                  <a:solidFill>
                    <a:srgbClr val="000000"/>
                  </a:solidFill>
                  <a:latin typeface="+mj-ea"/>
                  <a:ea typeface="+mj-ea"/>
                </a:rPr>
                <a:t>匿名</a:t>
              </a:r>
              <a:r>
                <a:rPr lang="en-US" altLang="zh-CN" sz="2333" b="1" dirty="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333" b="1" dirty="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85" name="TipText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248281" y="-782945"/>
              <a:ext cx="2448271" cy="635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b="1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0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0585770"/>
      </p:ext>
    </p:extLst>
  </p:cSld>
  <p:clrMapOvr>
    <a:masterClrMapping/>
  </p:clrMapOvr>
  <p:transition spd="med">
    <p:randomBar/>
    <p:sndAc>
      <p:stSnd>
        <p:snd r:embed="rId16" name="click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olling"/>
  <p:tag name="PROBLEMSCORE" val="1"/>
  <p:tag name="ANONYMOUSPOLLING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olling"/>
  <p:tag name="PROBLEMSCORE" val="1"/>
  <p:tag name="ANONYMOUSPOLLING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"/>
  <p:tag name="ANONYMOUSPOLLING" val="True"/>
  <p:tag name="RAINPROBLEM" val="Pollin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"/>
  <p:tag name="ANONYMOUSPOLLING" val="True"/>
  <p:tag name="RAINPROBLEM" val="Pollin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"/>
  <p:tag name="ANONYMOUSPOLLING" val="True"/>
  <p:tag name="RAINPROBLEM" val="Pollin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"/>
  <p:tag name="ANONYMOUSPOLLING" val="True"/>
  <p:tag name="RAINPROBLEM" val="Pollin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SCORE" val="1"/>
  <p:tag name="ANONYMOUSPOLLING" val="True"/>
  <p:tag name="RAINPROBLEM" val="Pollin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Polling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292</Words>
  <Application>Microsoft Office PowerPoint</Application>
  <PresentationFormat>全屏显示(16:10)</PresentationFormat>
  <Paragraphs>73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Microsoft Yahei</vt:lpstr>
      <vt:lpstr>等线</vt:lpstr>
      <vt:lpstr>等线 Light</vt:lpstr>
      <vt:lpstr>楷体</vt:lpstr>
      <vt:lpstr>宋体</vt:lpstr>
      <vt:lpstr>Arial</vt:lpstr>
      <vt:lpstr>Times</vt:lpstr>
      <vt:lpstr>Office 主题​​</vt:lpstr>
      <vt:lpstr>专题二  投票问题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专题一  投票问题</dc:title>
  <dc:creator>Windows 用户</dc:creator>
  <cp:lastModifiedBy>LINA</cp:lastModifiedBy>
  <cp:revision>10</cp:revision>
  <dcterms:created xsi:type="dcterms:W3CDTF">2018-03-06T02:47:46Z</dcterms:created>
  <dcterms:modified xsi:type="dcterms:W3CDTF">2018-07-29T09:58:45Z</dcterms:modified>
</cp:coreProperties>
</file>