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av" ContentType="audio/x-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2"/>
  </p:notesMasterIdLst>
  <p:sldIdLst>
    <p:sldId id="336" r:id="rId2"/>
    <p:sldId id="256" r:id="rId3"/>
    <p:sldId id="335" r:id="rId4"/>
    <p:sldId id="258" r:id="rId5"/>
    <p:sldId id="259" r:id="rId6"/>
    <p:sldId id="260" r:id="rId7"/>
    <p:sldId id="331" r:id="rId8"/>
    <p:sldId id="309" r:id="rId9"/>
    <p:sldId id="299" r:id="rId10"/>
    <p:sldId id="300" r:id="rId11"/>
    <p:sldId id="301" r:id="rId12"/>
    <p:sldId id="302" r:id="rId13"/>
    <p:sldId id="303" r:id="rId14"/>
    <p:sldId id="304" r:id="rId15"/>
    <p:sldId id="305" r:id="rId16"/>
    <p:sldId id="306" r:id="rId17"/>
    <p:sldId id="307" r:id="rId18"/>
    <p:sldId id="308" r:id="rId19"/>
    <p:sldId id="262" r:id="rId20"/>
    <p:sldId id="263" r:id="rId21"/>
    <p:sldId id="264" r:id="rId22"/>
    <p:sldId id="265" r:id="rId23"/>
    <p:sldId id="266" r:id="rId24"/>
    <p:sldId id="310" r:id="rId25"/>
    <p:sldId id="269" r:id="rId26"/>
    <p:sldId id="270" r:id="rId27"/>
    <p:sldId id="268" r:id="rId28"/>
    <p:sldId id="311" r:id="rId29"/>
    <p:sldId id="274" r:id="rId30"/>
    <p:sldId id="275" r:id="rId31"/>
    <p:sldId id="332" r:id="rId32"/>
    <p:sldId id="277" r:id="rId33"/>
    <p:sldId id="278" r:id="rId34"/>
    <p:sldId id="313" r:id="rId35"/>
    <p:sldId id="314" r:id="rId36"/>
    <p:sldId id="315" r:id="rId37"/>
    <p:sldId id="282" r:id="rId38"/>
    <p:sldId id="283" r:id="rId39"/>
    <p:sldId id="285" r:id="rId40"/>
    <p:sldId id="286" r:id="rId41"/>
    <p:sldId id="316" r:id="rId42"/>
    <p:sldId id="317" r:id="rId43"/>
    <p:sldId id="288" r:id="rId44"/>
    <p:sldId id="289" r:id="rId45"/>
    <p:sldId id="292" r:id="rId46"/>
    <p:sldId id="333" r:id="rId47"/>
    <p:sldId id="293" r:id="rId48"/>
    <p:sldId id="319" r:id="rId49"/>
    <p:sldId id="295" r:id="rId50"/>
    <p:sldId id="296" r:id="rId51"/>
    <p:sldId id="297" r:id="rId52"/>
    <p:sldId id="320" r:id="rId53"/>
    <p:sldId id="328" r:id="rId54"/>
    <p:sldId id="323" r:id="rId55"/>
    <p:sldId id="329" r:id="rId56"/>
    <p:sldId id="325" r:id="rId57"/>
    <p:sldId id="330" r:id="rId58"/>
    <p:sldId id="326" r:id="rId59"/>
    <p:sldId id="327" r:id="rId60"/>
    <p:sldId id="334"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504" y="114"/>
      </p:cViewPr>
      <p:guideLst/>
    </p:cSldViewPr>
  </p:slideViewPr>
  <p:notesTextViewPr>
    <p:cViewPr>
      <p:scale>
        <a:sx n="1" d="1"/>
        <a:sy n="1" d="1"/>
      </p:scale>
      <p:origin x="0" y="0"/>
    </p:cViewPr>
  </p:notesTextViewPr>
  <p:sorterViewPr>
    <p:cViewPr>
      <p:scale>
        <a:sx n="100" d="100"/>
        <a:sy n="100" d="100"/>
      </p:scale>
      <p:origin x="0" y="-58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4155AE-605D-42AA-BD3B-2782B1FFE845}" type="datetimeFigureOut">
              <a:rPr lang="zh-CN" altLang="en-US" smtClean="0"/>
              <a:t>2018/11/8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10E33D-468D-4D42-A642-C2E9F0D4130A}"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userDrawn="1"/>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a:prstGeom prst="rect">
            <a:avLst/>
          </a:prstGeom>
        </p:spPr>
        <p:txBody>
          <a:bodyPr anchor="b">
            <a:noAutofit/>
          </a:bodyPr>
          <a:lstStyle>
            <a:lvl1pPr algn="r">
              <a:defRPr sz="5400">
                <a:solidFill>
                  <a:schemeClr val="accent1"/>
                </a:solidFill>
              </a:defRPr>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a:prstGeom prst="rect">
            <a:avLst/>
          </a:prstGeom>
        </p:spPr>
        <p:txBody>
          <a:bodyPr anchor="ctr">
            <a:normAutofit/>
          </a:bodyPr>
          <a:lstStyle>
            <a:lvl1pPr algn="l">
              <a:defRPr sz="44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a:prstGeom prst="rect">
            <a:avLst/>
          </a:prstGeom>
        </p:spPr>
        <p:txBody>
          <a:bodyPr anchor="ctr">
            <a:normAutofit/>
          </a:bodyPr>
          <a:lstStyle>
            <a:lvl1pPr algn="l">
              <a:defRPr sz="4400" b="0" cap="none"/>
            </a:lvl1pPr>
          </a:lstStyle>
          <a:p>
            <a:r>
              <a:rPr lang="zh-CN" altLang="en-US" smtClean="0"/>
              <a:t>单击此处编辑母版标题样式</a:t>
            </a:r>
            <a:endParaRPr lang="en-US" dirty="0"/>
          </a:p>
        </p:txBody>
      </p:sp>
      <p:sp>
        <p:nvSpPr>
          <p:cNvPr id="23" name="Text Placeholder 9"/>
          <p:cNvSpPr>
            <a:spLocks noGrp="1"/>
          </p:cNvSpPr>
          <p:nvPr>
            <p:ph type="body" sz="quarter" idx="13" hasCustomPrompt="1"/>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编辑母版文本样式</a:t>
            </a:r>
          </a:p>
        </p:txBody>
      </p:sp>
      <p:sp>
        <p:nvSpPr>
          <p:cNvPr id="3" name="Text Placeholder 2"/>
          <p:cNvSpPr>
            <a:spLocks noGrp="1"/>
          </p:cNvSpPr>
          <p:nvPr>
            <p:ph type="body" idx="1" hasCustomPrompt="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panose="020B0604020202020204"/>
              </a:rPr>
              <a:t>”</a:t>
            </a:r>
            <a:endParaRPr lang="en-US" dirty="0">
              <a:solidFill>
                <a:schemeClr val="accent1">
                  <a:lumMod val="60000"/>
                  <a:lumOff val="40000"/>
                </a:schemeClr>
              </a:solidFill>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a:prstGeom prst="rect">
            <a:avLst/>
          </a:prstGeom>
        </p:spPr>
        <p:txBody>
          <a:bodyPr anchor="b">
            <a:normAutofit/>
          </a:bodyPr>
          <a:lstStyle>
            <a:lvl1pPr algn="l">
              <a:defRPr sz="44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a:prstGeom prst="rect">
            <a:avLst/>
          </a:prstGeom>
        </p:spPr>
        <p:txBody>
          <a:bodyPr anchor="ctr">
            <a:normAutofit/>
          </a:bodyPr>
          <a:lstStyle>
            <a:lvl1pPr algn="l">
              <a:defRPr sz="4400" b="0" cap="none"/>
            </a:lvl1pPr>
          </a:lstStyle>
          <a:p>
            <a:r>
              <a:rPr lang="zh-CN" altLang="en-US" smtClean="0"/>
              <a:t>单击此处编辑母版标题样式</a:t>
            </a:r>
            <a:endParaRPr lang="en-US" dirty="0"/>
          </a:p>
        </p:txBody>
      </p:sp>
      <p:sp>
        <p:nvSpPr>
          <p:cNvPr id="23" name="Text Placeholder 9"/>
          <p:cNvSpPr>
            <a:spLocks noGrp="1"/>
          </p:cNvSpPr>
          <p:nvPr>
            <p:ph type="body" sz="quarter" idx="13" hasCustomPrompt="1"/>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编辑母版文本样式</a:t>
            </a:r>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a:prstGeom prst="rect">
            <a:avLst/>
          </a:prstGeom>
        </p:spPr>
        <p:txBody>
          <a:bodyPr anchor="ctr">
            <a:normAutofit/>
          </a:bodyPr>
          <a:lstStyle>
            <a:lvl1pPr algn="l">
              <a:defRPr sz="4400" b="0" cap="none"/>
            </a:lvl1pPr>
          </a:lstStyle>
          <a:p>
            <a:r>
              <a:rPr lang="zh-CN" altLang="en-US" smtClean="0"/>
              <a:t>单击此处编辑母版标题样式</a:t>
            </a:r>
            <a:endParaRPr lang="en-US" dirty="0"/>
          </a:p>
        </p:txBody>
      </p:sp>
      <p:sp>
        <p:nvSpPr>
          <p:cNvPr id="23" name="Text Placeholder 9"/>
          <p:cNvSpPr>
            <a:spLocks noGrp="1"/>
          </p:cNvSpPr>
          <p:nvPr>
            <p:ph type="body" sz="quarter" idx="13" hasCustomPrompt="1"/>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编辑母版文本样式</a:t>
            </a:r>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1408854" y="111785"/>
            <a:ext cx="3661910" cy="736114"/>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a:prstGeom prst="rect">
            <a:avLst/>
          </a:prstGeom>
        </p:spPr>
        <p:txBody>
          <a:bodyPr vert="eaVert" anchor="ct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677335" y="609600"/>
            <a:ext cx="7060150" cy="5251450"/>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标题和图示或组织结构图">
    <p:spTree>
      <p:nvGrpSpPr>
        <p:cNvPr id="1" name=""/>
        <p:cNvGrpSpPr/>
        <p:nvPr/>
      </p:nvGrpSpPr>
      <p:grpSpPr>
        <a:xfrm>
          <a:off x="0" y="0"/>
          <a:ext cx="0" cy="0"/>
          <a:chOff x="0" y="0"/>
          <a:chExt cx="0" cy="0"/>
        </a:xfrm>
      </p:grpSpPr>
    </p:spTree>
  </p:cSld>
  <p:clrMapOvr>
    <a:masterClrMapping/>
  </p:clrMapOvr>
  <p:transition spd="med">
    <p:randomBar/>
    <p:sndAc>
      <p:stSnd>
        <p:snd r:embed="rId1" name="click.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084762"/>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Tree>
  </p:cSld>
  <p:clrMapOvr>
    <a:masterClrMapping/>
  </p:clrMapOvr>
  <p:transition spd="med">
    <p:randomBar/>
    <p:sndAc>
      <p:stSnd>
        <p:snd r:embed="rId1" name="click.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1408854" y="111785"/>
            <a:ext cx="3661910" cy="736114"/>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4422051D-0932-4EDB-8ADF-5C3B6948E201}" type="datetimeFigureOut">
              <a:rPr lang="en-US" altLang="zh-CN"/>
              <a:t>11/8/2018</a:t>
            </a:fld>
            <a:endParaRPr lang="en-US" altLang="zh-CN"/>
          </a:p>
        </p:txBody>
      </p:sp>
      <p:sp>
        <p:nvSpPr>
          <p:cNvPr id="5" name="Footer Placeholder 4"/>
          <p:cNvSpPr>
            <a:spLocks noGrp="1"/>
          </p:cNvSpPr>
          <p:nvPr>
            <p:ph type="ftr" sz="quarter" idx="11"/>
          </p:nvPr>
        </p:nvSpPr>
        <p:spPr/>
        <p:txBody>
          <a:bodyPr/>
          <a:lstStyle>
            <a:lvl1pPr>
              <a:defRPr/>
            </a:lvl1pPr>
          </a:lstStyle>
          <a:p>
            <a:pPr>
              <a:defRPr/>
            </a:pPr>
            <a:endParaRPr lang="en-US" altLang="zh-CN"/>
          </a:p>
        </p:txBody>
      </p:sp>
      <p:sp>
        <p:nvSpPr>
          <p:cNvPr id="6" name="Slide Number Placeholder 5"/>
          <p:cNvSpPr>
            <a:spLocks noGrp="1"/>
          </p:cNvSpPr>
          <p:nvPr>
            <p:ph type="sldNum" sz="quarter" idx="12"/>
          </p:nvPr>
        </p:nvSpPr>
        <p:spPr/>
        <p:txBody>
          <a:bodyPr/>
          <a:lstStyle>
            <a:lvl1pPr>
              <a:defRPr/>
            </a:lvl1pPr>
          </a:lstStyle>
          <a:p>
            <a:pPr>
              <a:defRPr/>
            </a:pPr>
            <a:fld id="{D21FB741-FB9D-4D5F-88E0-AF0D7C788765}" type="slidenum">
              <a:rPr lang="en-US" altLang="zh-CN"/>
              <a:t>‹#›</a:t>
            </a:fld>
            <a:endParaRPr lang="en-US" altLang="zh-CN"/>
          </a:p>
        </p:txBody>
      </p:sp>
    </p:spTree>
  </p:cSld>
  <p:clrMapOvr>
    <a:masterClrMapping/>
  </p:clrMapOvr>
  <p:transition spd="med">
    <p:randomBar/>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a:prstGeom prst="rect">
            <a:avLst/>
          </a:prstGeom>
        </p:spPr>
        <p:txBody>
          <a:bodyPr anchor="b"/>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408854" y="111785"/>
            <a:ext cx="3661910" cy="736114"/>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677334" y="2160589"/>
            <a:ext cx="4184035" cy="388077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5089970" y="2160589"/>
            <a:ext cx="4184034" cy="3880773"/>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08854" y="111785"/>
            <a:ext cx="3661910" cy="736114"/>
          </a:xfrm>
          <a:prstGeom prst="rect">
            <a:avLst/>
          </a:prstGeom>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hasCustomPrompt="1"/>
          </p:nvPr>
        </p:nvSpPr>
        <p:spPr>
          <a:xfrm>
            <a:off x="675745" y="2737245"/>
            <a:ext cx="4185623" cy="3304117"/>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5088384" y="2737245"/>
            <a:ext cx="4185617" cy="3304117"/>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a:prstGeom prst="rect">
            <a:avLst/>
          </a:prstGeom>
        </p:spPr>
        <p:txBody>
          <a:bodyPr anchor="b">
            <a:normAutofit/>
          </a:bodyPr>
          <a:lstStyle>
            <a:lvl1pPr>
              <a:defRPr sz="20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4760461" y="514924"/>
            <a:ext cx="4513541" cy="5526437"/>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a:xfrm>
            <a:off x="677334" y="2777069"/>
            <a:ext cx="3854528" cy="2584449"/>
          </a:xfrm>
        </p:spPr>
        <p:txBody>
          <a:bodyPr>
            <a:normAutofit/>
          </a:bodyPr>
          <a:lstStyle>
            <a:lvl1pPr marL="0" indent="0">
              <a:buNone/>
              <a:defRPr sz="1400"/>
            </a:lvl1pPr>
            <a:lvl2pPr marL="457200" indent="0">
              <a:buNone/>
              <a:defRPr sz="1400"/>
            </a:lvl2pPr>
            <a:lvl3pPr marL="914400" indent="0">
              <a:buNone/>
              <a:defRPr sz="1200"/>
            </a:lvl3pPr>
            <a:lvl4pPr marL="1370965" indent="0">
              <a:buNone/>
              <a:defRPr sz="1000"/>
            </a:lvl4pPr>
            <a:lvl5pPr marL="1828165" indent="0">
              <a:buNone/>
              <a:defRPr sz="1000"/>
            </a:lvl5pPr>
            <a:lvl6pPr marL="2285365" indent="0">
              <a:buNone/>
              <a:defRPr sz="1000"/>
            </a:lvl6pPr>
            <a:lvl7pPr marL="2742565" indent="0">
              <a:buNone/>
              <a:defRPr sz="1000"/>
            </a:lvl7pPr>
            <a:lvl8pPr marL="3199130" indent="0">
              <a:buNone/>
              <a:defRPr sz="1000"/>
            </a:lvl8pPr>
            <a:lvl9pPr marL="365633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a:prstGeom prst="rect">
            <a:avLst/>
          </a:prstGeom>
        </p:spPr>
        <p:txBody>
          <a:bodyPr anchor="b">
            <a:normAutofit/>
          </a:bodyPr>
          <a:lstStyle>
            <a:lvl1pPr algn="l">
              <a:defRPr sz="24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35C44FAB-AD8E-4A5C-9740-E89CF984F1E5}" type="datetimeFigureOut">
              <a:rPr lang="zh-CN" altLang="en-US" smtClean="0"/>
              <a:t>2018/11/8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BC574E4-BA01-4FBF-B426-D75F702EE697}"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dirty="0" smtClean="0"/>
              <a:t>哲学</a:t>
            </a:r>
            <a:endParaRPr lang="en-US" altLang="zh-CN" dirty="0" smtClean="0"/>
          </a:p>
          <a:p>
            <a:pPr lvl="0"/>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5C44FAB-AD8E-4A5C-9740-E89CF984F1E5}" type="datetimeFigureOut">
              <a:rPr lang="zh-CN" altLang="en-US" smtClean="0"/>
              <a:t>2018/11/8</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BC574E4-BA01-4FBF-B426-D75F702EE697}" type="slidenum">
              <a:rPr lang="zh-CN" altLang="en-US" smtClean="0"/>
              <a:t>‹#›</a:t>
            </a:fld>
            <a:endParaRPr lang="zh-CN" altLang="en-US"/>
          </a:p>
        </p:txBody>
      </p:sp>
      <p:sp>
        <p:nvSpPr>
          <p:cNvPr id="8" name="文本框 7"/>
          <p:cNvSpPr txBox="1"/>
          <p:nvPr userDrawn="1"/>
        </p:nvSpPr>
        <p:spPr>
          <a:xfrm>
            <a:off x="9980612" y="95362"/>
            <a:ext cx="3347018" cy="461665"/>
          </a:xfrm>
          <a:prstGeom prst="rect">
            <a:avLst/>
          </a:prstGeom>
          <a:noFill/>
        </p:spPr>
        <p:txBody>
          <a:bodyPr wrap="square" rtlCol="0">
            <a:spAutoFit/>
          </a:bodyPr>
          <a:lstStyle/>
          <a:p>
            <a:r>
              <a:rPr lang="zh-CN" altLang="en-US" sz="2400" b="1" dirty="0" smtClean="0">
                <a:solidFill>
                  <a:schemeClr val="tx1"/>
                </a:solidFill>
              </a:rPr>
              <a:t>专题二 唯物论</a:t>
            </a:r>
            <a:endParaRPr lang="zh-CN" altLang="en-US" sz="24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457200" rtl="0" eaLnBrk="1" latinLnBrk="0" hangingPunct="1">
        <a:spcBef>
          <a:spcPct val="0"/>
        </a:spcBef>
        <a:buNone/>
        <a:defRPr sz="3600" kern="1200">
          <a:solidFill>
            <a:schemeClr val="accent1"/>
          </a:solidFill>
          <a:latin typeface="+mn-ea"/>
          <a:ea typeface="+mn-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slideLayout" Target="../slideLayouts/slideLayout7.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 Type="http://schemas.openxmlformats.org/officeDocument/2006/relationships/tags" Target="../tags/tag11.xml"/><Relationship Id="rId16" Type="http://schemas.openxmlformats.org/officeDocument/2006/relationships/tags" Target="../tags/tag25.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tags" Target="../tags/tag24.xml"/><Relationship Id="rId10" Type="http://schemas.openxmlformats.org/officeDocument/2006/relationships/tags" Target="../tags/tag19.xml"/><Relationship Id="rId19" Type="http://schemas.openxmlformats.org/officeDocument/2006/relationships/image" Target="../media/image6.png"/><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3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18" Type="http://schemas.openxmlformats.org/officeDocument/2006/relationships/slideLayout" Target="../slideLayouts/slideLayout7.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17" Type="http://schemas.openxmlformats.org/officeDocument/2006/relationships/tags" Target="../tags/tag43.xml"/><Relationship Id="rId2" Type="http://schemas.openxmlformats.org/officeDocument/2006/relationships/tags" Target="../tags/tag28.xml"/><Relationship Id="rId16" Type="http://schemas.openxmlformats.org/officeDocument/2006/relationships/tags" Target="../tags/tag42.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tags" Target="../tags/tag41.xml"/><Relationship Id="rId10" Type="http://schemas.openxmlformats.org/officeDocument/2006/relationships/tags" Target="../tags/tag36.xml"/><Relationship Id="rId19" Type="http://schemas.openxmlformats.org/officeDocument/2006/relationships/image" Target="../media/image6.png"/><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tags" Target="../tags/tag51.xml"/><Relationship Id="rId13" Type="http://schemas.openxmlformats.org/officeDocument/2006/relationships/tags" Target="../tags/tag56.xml"/><Relationship Id="rId18" Type="http://schemas.openxmlformats.org/officeDocument/2006/relationships/image" Target="../media/image6.png"/><Relationship Id="rId3" Type="http://schemas.openxmlformats.org/officeDocument/2006/relationships/tags" Target="../tags/tag46.xml"/><Relationship Id="rId7" Type="http://schemas.openxmlformats.org/officeDocument/2006/relationships/tags" Target="../tags/tag50.xml"/><Relationship Id="rId12" Type="http://schemas.openxmlformats.org/officeDocument/2006/relationships/tags" Target="../tags/tag55.xml"/><Relationship Id="rId17" Type="http://schemas.openxmlformats.org/officeDocument/2006/relationships/slideLayout" Target="../slideLayouts/slideLayout7.xml"/><Relationship Id="rId2" Type="http://schemas.openxmlformats.org/officeDocument/2006/relationships/tags" Target="../tags/tag45.xml"/><Relationship Id="rId16" Type="http://schemas.openxmlformats.org/officeDocument/2006/relationships/tags" Target="../tags/tag59.xml"/><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tags" Target="../tags/tag54.xml"/><Relationship Id="rId5" Type="http://schemas.openxmlformats.org/officeDocument/2006/relationships/tags" Target="../tags/tag48.xml"/><Relationship Id="rId15" Type="http://schemas.openxmlformats.org/officeDocument/2006/relationships/tags" Target="../tags/tag58.xml"/><Relationship Id="rId10" Type="http://schemas.openxmlformats.org/officeDocument/2006/relationships/tags" Target="../tags/tag53.xml"/><Relationship Id="rId4" Type="http://schemas.openxmlformats.org/officeDocument/2006/relationships/tags" Target="../tags/tag47.xml"/><Relationship Id="rId9" Type="http://schemas.openxmlformats.org/officeDocument/2006/relationships/tags" Target="../tags/tag52.xml"/><Relationship Id="rId14" Type="http://schemas.openxmlformats.org/officeDocument/2006/relationships/tags" Target="../tags/tag57.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audio" Target="../media/audio1.wav"/><Relationship Id="rId1" Type="http://schemas.openxmlformats.org/officeDocument/2006/relationships/slideLayout" Target="../slideLayouts/slideLayout19.xml"/><Relationship Id="rId4" Type="http://schemas.openxmlformats.org/officeDocument/2006/relationships/image" Target="../media/image39.jpeg"/></Relationships>
</file>

<file path=ppt/slides/_rels/slide5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tags" Target="../tags/tag72.xml"/><Relationship Id="rId18" Type="http://schemas.openxmlformats.org/officeDocument/2006/relationships/slideLayout" Target="../slideLayouts/slideLayout7.xml"/><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tags" Target="../tags/tag71.xml"/><Relationship Id="rId17" Type="http://schemas.openxmlformats.org/officeDocument/2006/relationships/tags" Target="../tags/tag76.xml"/><Relationship Id="rId2" Type="http://schemas.openxmlformats.org/officeDocument/2006/relationships/tags" Target="../tags/tag61.xml"/><Relationship Id="rId16" Type="http://schemas.openxmlformats.org/officeDocument/2006/relationships/tags" Target="../tags/tag75.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tags" Target="../tags/tag70.xml"/><Relationship Id="rId5" Type="http://schemas.openxmlformats.org/officeDocument/2006/relationships/tags" Target="../tags/tag64.xml"/><Relationship Id="rId15" Type="http://schemas.openxmlformats.org/officeDocument/2006/relationships/tags" Target="../tags/tag74.xml"/><Relationship Id="rId10" Type="http://schemas.openxmlformats.org/officeDocument/2006/relationships/tags" Target="../tags/tag69.xml"/><Relationship Id="rId19" Type="http://schemas.openxmlformats.org/officeDocument/2006/relationships/image" Target="../media/image6.png"/><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tags" Target="../tags/tag73.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6.png"/><Relationship Id="rId5" Type="http://schemas.openxmlformats.org/officeDocument/2006/relationships/tags" Target="../tags/tag5.xml"/><Relationship Id="rId10" Type="http://schemas.openxmlformats.org/officeDocument/2006/relationships/slideLayout" Target="../slideLayouts/slideLayout7.xml"/><Relationship Id="rId4" Type="http://schemas.openxmlformats.org/officeDocument/2006/relationships/tags" Target="../tags/tag4.xml"/><Relationship Id="rId9" Type="http://schemas.openxmlformats.org/officeDocument/2006/relationships/tags" Target="../tags/tag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1860605" y="957007"/>
            <a:ext cx="5184250" cy="782206"/>
          </a:xfrm>
        </p:spPr>
        <p:txBody>
          <a:bodyPr/>
          <a:lstStyle/>
          <a:p>
            <a:r>
              <a:rPr lang="zh-CN" altLang="en-US" sz="4050" dirty="0" smtClean="0">
                <a:solidFill>
                  <a:schemeClr val="accent2">
                    <a:lumMod val="75000"/>
                  </a:schemeClr>
                </a:solidFill>
              </a:rPr>
              <a:t>专题二     唯物论 </a:t>
            </a:r>
            <a:r>
              <a:rPr lang="en-US" altLang="zh-CN" sz="4050" dirty="0" smtClean="0">
                <a:solidFill>
                  <a:schemeClr val="accent2">
                    <a:lumMod val="75000"/>
                  </a:schemeClr>
                </a:solidFill>
              </a:rPr>
              <a:t>1</a:t>
            </a:r>
            <a:endParaRPr lang="zh-CN" altLang="en-US" sz="4050" dirty="0">
              <a:solidFill>
                <a:schemeClr val="accent2">
                  <a:lumMod val="75000"/>
                </a:schemeClr>
              </a:solidFill>
            </a:endParaRPr>
          </a:p>
        </p:txBody>
      </p:sp>
      <p:pic>
        <p:nvPicPr>
          <p:cNvPr id="3" name="图片 2"/>
          <p:cNvPicPr>
            <a:picLocks noChangeAspect="1"/>
          </p:cNvPicPr>
          <p:nvPr/>
        </p:nvPicPr>
        <p:blipFill>
          <a:blip r:embed="rId2"/>
          <a:stretch>
            <a:fillRect/>
          </a:stretch>
        </p:blipFill>
        <p:spPr>
          <a:xfrm rot="1818431">
            <a:off x="3881388" y="2748288"/>
            <a:ext cx="2332297" cy="315444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4" name="Rectangle 6"/>
          <p:cNvSpPr>
            <a:spLocks noChangeArrowheads="1"/>
          </p:cNvSpPr>
          <p:nvPr/>
        </p:nvSpPr>
        <p:spPr bwMode="auto">
          <a:xfrm>
            <a:off x="1233654" y="811307"/>
            <a:ext cx="764795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从构成上讲：哲学是对自然知识、 社会知识和思维知识的概括和总结。 </a:t>
            </a:r>
          </a:p>
        </p:txBody>
      </p:sp>
      <p:sp>
        <p:nvSpPr>
          <p:cNvPr id="232455" name="Rectangle 7"/>
          <p:cNvSpPr>
            <a:spLocks noChangeArrowheads="1"/>
          </p:cNvSpPr>
          <p:nvPr/>
        </p:nvSpPr>
        <p:spPr bwMode="auto">
          <a:xfrm>
            <a:off x="2320812" y="1944139"/>
            <a:ext cx="432119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r>
              <a:rPr lang="zh-CN" altLang="en-US" sz="2400" b="1" dirty="0">
                <a:latin typeface="楷体" panose="02010609060101010101" pitchFamily="49" charset="-122"/>
                <a:ea typeface="楷体" panose="02010609060101010101" pitchFamily="49" charset="-122"/>
              </a:rPr>
              <a:t>存在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普遍、一般</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哲学</a:t>
            </a:r>
          </a:p>
          <a:p>
            <a:r>
              <a:rPr lang="zh-CN" altLang="en-US" sz="2400" b="1" dirty="0" smtClean="0">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endParaRPr lang="zh-CN" altLang="en-US" sz="2400" b="1" dirty="0">
              <a:solidFill>
                <a:srgbClr val="FF0000"/>
              </a:solidFill>
              <a:latin typeface="楷体" panose="02010609060101010101" pitchFamily="49" charset="-122"/>
              <a:ea typeface="楷体" panose="02010609060101010101" pitchFamily="49" charset="-122"/>
            </a:endParaRPr>
          </a:p>
          <a:p>
            <a:r>
              <a:rPr lang="zh-CN" altLang="en-US" sz="2400" b="1" dirty="0">
                <a:latin typeface="楷体" panose="02010609060101010101" pitchFamily="49" charset="-122"/>
                <a:ea typeface="楷体" panose="02010609060101010101" pitchFamily="49" charset="-122"/>
              </a:rPr>
              <a:t>有机物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有机化学   </a:t>
            </a:r>
          </a:p>
          <a:p>
            <a:endParaRPr lang="zh-CN" altLang="en-US" sz="2400" b="1" dirty="0">
              <a:latin typeface="楷体" panose="02010609060101010101" pitchFamily="49" charset="-122"/>
              <a:ea typeface="楷体" panose="02010609060101010101" pitchFamily="49" charset="-122"/>
            </a:endParaRPr>
          </a:p>
        </p:txBody>
      </p:sp>
      <p:sp>
        <p:nvSpPr>
          <p:cNvPr id="232456" name="Rectangle 8"/>
          <p:cNvSpPr>
            <a:spLocks noChangeArrowheads="1"/>
          </p:cNvSpPr>
          <p:nvPr/>
        </p:nvSpPr>
        <p:spPr bwMode="auto">
          <a:xfrm>
            <a:off x="2320812" y="2997117"/>
            <a:ext cx="433537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1270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r>
              <a:rPr lang="zh-CN" altLang="en-US" sz="2800" b="1" dirty="0" smtClean="0">
                <a:latin typeface="楷体" panose="02010609060101010101" pitchFamily="49" charset="-122"/>
                <a:ea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a:p>
            <a:r>
              <a:rPr lang="zh-CN" altLang="en-US" sz="2400" b="1" dirty="0">
                <a:latin typeface="楷体" panose="02010609060101010101" pitchFamily="49" charset="-122"/>
                <a:ea typeface="楷体" panose="02010609060101010101" pitchFamily="49" charset="-122"/>
              </a:rPr>
              <a:t>生物</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生物学</a:t>
            </a:r>
          </a:p>
          <a:p>
            <a:r>
              <a:rPr lang="zh-CN" altLang="en-US" sz="2400" b="1" dirty="0" smtClean="0">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endParaRPr lang="zh-CN" altLang="en-US" sz="2400" b="1" dirty="0">
              <a:solidFill>
                <a:srgbClr val="FF0000"/>
              </a:solidFill>
              <a:latin typeface="楷体" panose="02010609060101010101" pitchFamily="49" charset="-122"/>
              <a:ea typeface="楷体" panose="02010609060101010101" pitchFamily="49" charset="-122"/>
            </a:endParaRPr>
          </a:p>
          <a:p>
            <a:r>
              <a:rPr lang="zh-CN" altLang="en-US" sz="2400" b="1" dirty="0">
                <a:latin typeface="楷体" panose="02010609060101010101" pitchFamily="49" charset="-122"/>
                <a:ea typeface="楷体" panose="02010609060101010101" pitchFamily="49" charset="-122"/>
              </a:rPr>
              <a:t>动物</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动物学</a:t>
            </a:r>
          </a:p>
          <a:p>
            <a:r>
              <a:rPr lang="zh-CN" altLang="en-US" sz="2400" b="1" dirty="0" smtClean="0">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endParaRPr lang="zh-CN" altLang="en-US" sz="2400" b="1" dirty="0">
              <a:solidFill>
                <a:srgbClr val="FF0000"/>
              </a:solidFill>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 马</a:t>
            </a:r>
            <a:endParaRPr lang="zh-CN" altLang="en-US" sz="2400" b="1" dirty="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endParaRPr lang="zh-CN" altLang="en-US" sz="2400" b="1" dirty="0">
              <a:solidFill>
                <a:srgbClr val="FF0000"/>
              </a:solidFill>
              <a:latin typeface="楷体" panose="02010609060101010101" pitchFamily="49" charset="-122"/>
              <a:ea typeface="楷体" panose="02010609060101010101" pitchFamily="49" charset="-122"/>
            </a:endParaRPr>
          </a:p>
          <a:p>
            <a:r>
              <a:rPr lang="zh-CN" altLang="en-US" sz="2400" b="1" dirty="0">
                <a:latin typeface="楷体" panose="02010609060101010101" pitchFamily="49" charset="-122"/>
                <a:ea typeface="楷体" panose="02010609060101010101" pitchFamily="49" charset="-122"/>
              </a:rPr>
              <a:t>黑马</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个别</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常识 </a:t>
            </a:r>
          </a:p>
        </p:txBody>
      </p:sp>
      <p:sp>
        <p:nvSpPr>
          <p:cNvPr id="232457" name="AutoShape 9"/>
          <p:cNvSpPr/>
          <p:nvPr/>
        </p:nvSpPr>
        <p:spPr bwMode="auto">
          <a:xfrm>
            <a:off x="5494527" y="2897388"/>
            <a:ext cx="255984" cy="1805749"/>
          </a:xfrm>
          <a:prstGeom prst="rightBrace">
            <a:avLst>
              <a:gd name="adj1" fmla="val 31676"/>
              <a:gd name="adj2" fmla="val 50000"/>
            </a:avLst>
          </a:prstGeom>
          <a:noFill/>
          <a:ln w="50800">
            <a:solidFill>
              <a:srgbClr val="FF0000"/>
            </a:solidFill>
            <a:round/>
          </a:ln>
          <a:extLst>
            <a:ext uri="{909E8E84-426E-40DD-AFC4-6F175D3DCCD1}">
              <a14:hiddenFill xmlns:a14="http://schemas.microsoft.com/office/drawing/2010/main">
                <a:solidFill>
                  <a:srgbClr val="FFFFFF"/>
                </a:solidFill>
              </a14:hiddenFill>
            </a:ext>
          </a:extLst>
        </p:spPr>
        <p:txBody>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eaLnBrk="1" hangingPunct="1"/>
            <a:endParaRPr lang="zh-CN" altLang="en-US" sz="2025" b="1">
              <a:solidFill>
                <a:srgbClr val="FFFF00"/>
              </a:solidFill>
              <a:latin typeface="Times New Roman" panose="02020603050405020304" pitchFamily="18" charset="0"/>
              <a:ea typeface="宋体" panose="02010600030101010101" pitchFamily="2" charset="-122"/>
            </a:endParaRPr>
          </a:p>
        </p:txBody>
      </p:sp>
      <p:sp>
        <p:nvSpPr>
          <p:cNvPr id="232458" name="Text Box 10"/>
          <p:cNvSpPr txBox="1">
            <a:spLocks noChangeArrowheads="1"/>
          </p:cNvSpPr>
          <p:nvPr/>
        </p:nvSpPr>
        <p:spPr bwMode="auto">
          <a:xfrm>
            <a:off x="5750511" y="3399452"/>
            <a:ext cx="1416055"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lnSpc>
                <a:spcPts val="2100"/>
              </a:lnSpc>
              <a:spcBef>
                <a:spcPct val="50000"/>
              </a:spcBef>
            </a:pPr>
            <a:r>
              <a:rPr lang="zh-CN" altLang="en-US" sz="2400" b="1" dirty="0" smtClean="0">
                <a:latin typeface="楷体" panose="02010609060101010101" pitchFamily="49" charset="-122"/>
                <a:ea typeface="楷体" panose="02010609060101010101" pitchFamily="49" charset="-122"/>
              </a:rPr>
              <a:t>具体</a:t>
            </a:r>
            <a:endParaRPr lang="en-US" altLang="zh-CN" sz="2400" b="1" dirty="0" smtClean="0">
              <a:latin typeface="楷体" panose="02010609060101010101" pitchFamily="49" charset="-122"/>
              <a:ea typeface="楷体" panose="02010609060101010101" pitchFamily="49" charset="-122"/>
            </a:endParaRPr>
          </a:p>
          <a:p>
            <a:pPr eaLnBrk="1" hangingPunct="1">
              <a:lnSpc>
                <a:spcPts val="2100"/>
              </a:lnSpc>
              <a:spcBef>
                <a:spcPct val="50000"/>
              </a:spcBef>
            </a:pPr>
            <a:r>
              <a:rPr lang="zh-CN" altLang="en-US" sz="2400" b="1" dirty="0" smtClean="0">
                <a:latin typeface="楷体" panose="02010609060101010101" pitchFamily="49" charset="-122"/>
                <a:ea typeface="楷体" panose="02010609060101010101" pitchFamily="49" charset="-122"/>
              </a:rPr>
              <a:t>科学</a:t>
            </a:r>
            <a:endParaRPr lang="zh-CN" altLang="en-US" sz="2400" b="1" dirty="0">
              <a:latin typeface="楷体" panose="02010609060101010101" pitchFamily="49" charset="-122"/>
              <a:ea typeface="楷体" panose="02010609060101010101" pitchFamily="49" charset="-122"/>
            </a:endParaRPr>
          </a:p>
        </p:txBody>
      </p:sp>
      <p:sp>
        <p:nvSpPr>
          <p:cNvPr id="8" name="Rectangle 26"/>
          <p:cNvSpPr>
            <a:spLocks noChangeArrowheads="1"/>
          </p:cNvSpPr>
          <p:nvPr/>
        </p:nvSpPr>
        <p:spPr bwMode="auto">
          <a:xfrm>
            <a:off x="332604" y="115111"/>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mn-ea"/>
              </a:rPr>
              <a:t>（一） 哲学的含义</a:t>
            </a:r>
            <a:endParaRPr lang="zh-CN" altLang="en-US" sz="3600" b="1" dirty="0">
              <a:latin typeface="+mn-ea"/>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2454"/>
                                        </p:tgtEl>
                                        <p:attrNameLst>
                                          <p:attrName>style.visibility</p:attrName>
                                        </p:attrNameLst>
                                      </p:cBhvr>
                                      <p:to>
                                        <p:strVal val="visible"/>
                                      </p:to>
                                    </p:set>
                                    <p:animEffect transition="in" filter="wipe(left)">
                                      <p:cBhvr>
                                        <p:cTn id="12" dur="500"/>
                                        <p:tgtEl>
                                          <p:spTgt spid="2324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32456">
                                            <p:txEl>
                                              <p:pRg st="7" end="7"/>
                                            </p:txEl>
                                          </p:spTgt>
                                        </p:tgtEl>
                                        <p:attrNameLst>
                                          <p:attrName>style.visibility</p:attrName>
                                        </p:attrNameLst>
                                      </p:cBhvr>
                                      <p:to>
                                        <p:strVal val="visible"/>
                                      </p:to>
                                    </p:set>
                                    <p:animEffect transition="in" filter="wipe(down)">
                                      <p:cBhvr>
                                        <p:cTn id="17" dur="500"/>
                                        <p:tgtEl>
                                          <p:spTgt spid="232456">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32456">
                                            <p:txEl>
                                              <p:pRg st="6" end="6"/>
                                            </p:txEl>
                                          </p:spTgt>
                                        </p:tgtEl>
                                        <p:attrNameLst>
                                          <p:attrName>style.visibility</p:attrName>
                                        </p:attrNameLst>
                                      </p:cBhvr>
                                      <p:to>
                                        <p:strVal val="visible"/>
                                      </p:to>
                                    </p:set>
                                    <p:animEffect transition="in" filter="wipe(down)">
                                      <p:cBhvr>
                                        <p:cTn id="22" dur="500"/>
                                        <p:tgtEl>
                                          <p:spTgt spid="23245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32456">
                                            <p:txEl>
                                              <p:pRg st="5" end="5"/>
                                            </p:txEl>
                                          </p:spTgt>
                                        </p:tgtEl>
                                        <p:attrNameLst>
                                          <p:attrName>style.visibility</p:attrName>
                                        </p:attrNameLst>
                                      </p:cBhvr>
                                      <p:to>
                                        <p:strVal val="visible"/>
                                      </p:to>
                                    </p:set>
                                    <p:animEffect transition="in" filter="wipe(down)">
                                      <p:cBhvr>
                                        <p:cTn id="27" dur="500"/>
                                        <p:tgtEl>
                                          <p:spTgt spid="23245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32456">
                                            <p:txEl>
                                              <p:pRg st="4" end="4"/>
                                            </p:txEl>
                                          </p:spTgt>
                                        </p:tgtEl>
                                        <p:attrNameLst>
                                          <p:attrName>style.visibility</p:attrName>
                                        </p:attrNameLst>
                                      </p:cBhvr>
                                      <p:to>
                                        <p:strVal val="visible"/>
                                      </p:to>
                                    </p:set>
                                    <p:animEffect transition="in" filter="wipe(down)">
                                      <p:cBhvr>
                                        <p:cTn id="32" dur="500"/>
                                        <p:tgtEl>
                                          <p:spTgt spid="23245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32456">
                                            <p:txEl>
                                              <p:pRg st="3" end="3"/>
                                            </p:txEl>
                                          </p:spTgt>
                                        </p:tgtEl>
                                        <p:attrNameLst>
                                          <p:attrName>style.visibility</p:attrName>
                                        </p:attrNameLst>
                                      </p:cBhvr>
                                      <p:to>
                                        <p:strVal val="visible"/>
                                      </p:to>
                                    </p:set>
                                    <p:animEffect transition="in" filter="wipe(down)">
                                      <p:cBhvr>
                                        <p:cTn id="37" dur="500"/>
                                        <p:tgtEl>
                                          <p:spTgt spid="23245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32456">
                                            <p:txEl>
                                              <p:pRg st="2" end="2"/>
                                            </p:txEl>
                                          </p:spTgt>
                                        </p:tgtEl>
                                        <p:attrNameLst>
                                          <p:attrName>style.visibility</p:attrName>
                                        </p:attrNameLst>
                                      </p:cBhvr>
                                      <p:to>
                                        <p:strVal val="visible"/>
                                      </p:to>
                                    </p:set>
                                    <p:animEffect transition="in" filter="wipe(down)">
                                      <p:cBhvr>
                                        <p:cTn id="42" dur="500"/>
                                        <p:tgtEl>
                                          <p:spTgt spid="23245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32456">
                                            <p:txEl>
                                              <p:pRg st="1" end="1"/>
                                            </p:txEl>
                                          </p:spTgt>
                                        </p:tgtEl>
                                        <p:attrNameLst>
                                          <p:attrName>style.visibility</p:attrName>
                                        </p:attrNameLst>
                                      </p:cBhvr>
                                      <p:to>
                                        <p:strVal val="visible"/>
                                      </p:to>
                                    </p:set>
                                    <p:animEffect transition="in" filter="wipe(down)">
                                      <p:cBhvr>
                                        <p:cTn id="47" dur="500"/>
                                        <p:tgtEl>
                                          <p:spTgt spid="232456">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32456">
                                            <p:txEl>
                                              <p:pRg st="0" end="0"/>
                                            </p:txEl>
                                          </p:spTgt>
                                        </p:tgtEl>
                                        <p:attrNameLst>
                                          <p:attrName>style.visibility</p:attrName>
                                        </p:attrNameLst>
                                      </p:cBhvr>
                                      <p:to>
                                        <p:strVal val="visible"/>
                                      </p:to>
                                    </p:set>
                                    <p:animEffect transition="in" filter="wipe(down)">
                                      <p:cBhvr>
                                        <p:cTn id="52" dur="500"/>
                                        <p:tgtEl>
                                          <p:spTgt spid="232456">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232455">
                                            <p:txEl>
                                              <p:pRg st="2" end="2"/>
                                            </p:txEl>
                                          </p:spTgt>
                                        </p:tgtEl>
                                        <p:attrNameLst>
                                          <p:attrName>style.visibility</p:attrName>
                                        </p:attrNameLst>
                                      </p:cBhvr>
                                      <p:to>
                                        <p:strVal val="visible"/>
                                      </p:to>
                                    </p:set>
                                    <p:animEffect transition="in" filter="wipe(down)">
                                      <p:cBhvr>
                                        <p:cTn id="57" dur="500"/>
                                        <p:tgtEl>
                                          <p:spTgt spid="232455">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32457"/>
                                        </p:tgtEl>
                                        <p:attrNameLst>
                                          <p:attrName>style.visibility</p:attrName>
                                        </p:attrNameLst>
                                      </p:cBhvr>
                                      <p:to>
                                        <p:strVal val="visible"/>
                                      </p:to>
                                    </p:set>
                                    <p:animEffect transition="in" filter="blinds(horizontal)">
                                      <p:cBhvr>
                                        <p:cTn id="62" dur="500"/>
                                        <p:tgtEl>
                                          <p:spTgt spid="23245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32458"/>
                                        </p:tgtEl>
                                        <p:attrNameLst>
                                          <p:attrName>style.visibility</p:attrName>
                                        </p:attrNameLst>
                                      </p:cBhvr>
                                      <p:to>
                                        <p:strVal val="visible"/>
                                      </p:to>
                                    </p:set>
                                    <p:animEffect transition="in" filter="wipe(down)">
                                      <p:cBhvr>
                                        <p:cTn id="67" dur="500"/>
                                        <p:tgtEl>
                                          <p:spTgt spid="23245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232455">
                                            <p:txEl>
                                              <p:pRg st="1" end="1"/>
                                            </p:txEl>
                                          </p:spTgt>
                                        </p:tgtEl>
                                        <p:attrNameLst>
                                          <p:attrName>style.visibility</p:attrName>
                                        </p:attrNameLst>
                                      </p:cBhvr>
                                      <p:to>
                                        <p:strVal val="visible"/>
                                      </p:to>
                                    </p:set>
                                    <p:animEffect transition="in" filter="wipe(down)">
                                      <p:cBhvr>
                                        <p:cTn id="72" dur="500"/>
                                        <p:tgtEl>
                                          <p:spTgt spid="232455">
                                            <p:txEl>
                                              <p:pRg st="1" end="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232455">
                                            <p:txEl>
                                              <p:pRg st="0" end="0"/>
                                            </p:txEl>
                                          </p:spTgt>
                                        </p:tgtEl>
                                        <p:attrNameLst>
                                          <p:attrName>style.visibility</p:attrName>
                                        </p:attrNameLst>
                                      </p:cBhvr>
                                      <p:to>
                                        <p:strVal val="visible"/>
                                      </p:to>
                                    </p:set>
                                    <p:animEffect transition="in" filter="wipe(down)">
                                      <p:cBhvr>
                                        <p:cTn id="77" dur="500"/>
                                        <p:tgtEl>
                                          <p:spTgt spid="2324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4" grpId="0"/>
      <p:bldP spid="232457" grpId="0" animBg="1"/>
      <p:bldP spid="232458"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64" name="Rectangle 12"/>
          <p:cNvSpPr>
            <a:spLocks noChangeArrowheads="1"/>
          </p:cNvSpPr>
          <p:nvPr/>
        </p:nvSpPr>
        <p:spPr bwMode="auto">
          <a:xfrm>
            <a:off x="1173946" y="1051382"/>
            <a:ext cx="829605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从本质上讲：哲学系统化理论化的</a:t>
            </a:r>
            <a:r>
              <a:rPr lang="zh-CN" altLang="en-US" sz="2800" b="1" dirty="0">
                <a:solidFill>
                  <a:srgbClr val="FF0000"/>
                </a:solidFill>
                <a:latin typeface="楷体" panose="02010609060101010101" pitchFamily="49" charset="-122"/>
                <a:ea typeface="楷体" panose="02010609060101010101" pitchFamily="49" charset="-122"/>
              </a:rPr>
              <a:t>世界观</a:t>
            </a:r>
            <a:r>
              <a:rPr lang="zh-CN" altLang="en-US" sz="2800" b="1" dirty="0">
                <a:latin typeface="楷体" panose="02010609060101010101" pitchFamily="49" charset="-122"/>
                <a:ea typeface="楷体" panose="02010609060101010101" pitchFamily="49" charset="-122"/>
              </a:rPr>
              <a:t> 。</a:t>
            </a:r>
          </a:p>
        </p:txBody>
      </p:sp>
      <p:sp>
        <p:nvSpPr>
          <p:cNvPr id="228365" name="AutoShape 13"/>
          <p:cNvSpPr>
            <a:spLocks noChangeArrowheads="1"/>
          </p:cNvSpPr>
          <p:nvPr/>
        </p:nvSpPr>
        <p:spPr bwMode="auto">
          <a:xfrm>
            <a:off x="4094922" y="2671638"/>
            <a:ext cx="2846567" cy="2035534"/>
          </a:xfrm>
          <a:prstGeom prst="cloudCallout">
            <a:avLst>
              <a:gd name="adj1" fmla="val 68253"/>
              <a:gd name="adj2" fmla="val -101731"/>
            </a:avLst>
          </a:prstGeom>
          <a:solidFill>
            <a:srgbClr val="00FF00"/>
          </a:solidFill>
          <a:ln>
            <a:noFill/>
          </a:ln>
          <a:extLst>
            <a:ext uri="{91240B29-F687-4F45-9708-019B960494DF}">
              <a14:hiddenLine xmlns:a14="http://schemas.microsoft.com/office/drawing/2010/main" w="9525">
                <a:solidFill>
                  <a:srgbClr val="000000"/>
                </a:solidFill>
                <a:round/>
              </a14:hiddenLine>
            </a:ext>
          </a:extLst>
        </p:spPr>
        <p:txBody>
          <a:bodyPr anchor="b"/>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pPr>
            <a:r>
              <a:rPr lang="zh-CN" altLang="en-US" sz="2400" b="1" dirty="0" smtClean="0">
                <a:latin typeface="楷体" panose="02010609060101010101" pitchFamily="49" charset="-122"/>
                <a:ea typeface="楷体" panose="02010609060101010101" pitchFamily="49" charset="-122"/>
              </a:rPr>
              <a:t>  </a:t>
            </a:r>
            <a:endParaRPr lang="en-US" altLang="zh-CN" sz="2400" b="1" dirty="0" smtClean="0">
              <a:latin typeface="楷体" panose="02010609060101010101" pitchFamily="49" charset="-122"/>
              <a:ea typeface="楷体" panose="02010609060101010101" pitchFamily="49" charset="-122"/>
            </a:endParaRPr>
          </a:p>
          <a:p>
            <a:pPr eaLnBrk="1" hangingPunct="1">
              <a:spcBef>
                <a:spcPct val="50000"/>
              </a:spcBef>
            </a:pPr>
            <a:endParaRPr lang="en-US" altLang="zh-CN" sz="2400" b="1" dirty="0">
              <a:latin typeface="楷体" panose="02010609060101010101" pitchFamily="49" charset="-122"/>
              <a:ea typeface="楷体" panose="02010609060101010101" pitchFamily="49" charset="-122"/>
            </a:endParaRPr>
          </a:p>
          <a:p>
            <a:pPr eaLnBrk="1" hangingPunct="1">
              <a:spcBef>
                <a:spcPct val="50000"/>
              </a:spcBef>
            </a:pPr>
            <a:endParaRPr lang="en-US" altLang="zh-CN" sz="2400" b="1" dirty="0" smtClean="0">
              <a:latin typeface="楷体" panose="02010609060101010101" pitchFamily="49" charset="-122"/>
              <a:ea typeface="楷体" panose="02010609060101010101" pitchFamily="49" charset="-122"/>
            </a:endParaRPr>
          </a:p>
          <a:p>
            <a:pPr eaLnBrk="1" hangingPunct="1">
              <a:spcBef>
                <a:spcPct val="50000"/>
              </a:spcBef>
            </a:pPr>
            <a:r>
              <a:rPr lang="zh-CN" altLang="en-US" sz="2400" b="1" dirty="0" smtClean="0">
                <a:latin typeface="楷体" panose="02010609060101010101" pitchFamily="49" charset="-122"/>
                <a:ea typeface="楷体" panose="02010609060101010101" pitchFamily="49" charset="-122"/>
              </a:rPr>
              <a:t>就是</a:t>
            </a:r>
            <a:r>
              <a:rPr lang="zh-CN" altLang="en-US" sz="2400" b="1" dirty="0">
                <a:latin typeface="楷体" panose="02010609060101010101" pitchFamily="49" charset="-122"/>
                <a:ea typeface="楷体" panose="02010609060101010101" pitchFamily="49" charset="-122"/>
              </a:rPr>
              <a:t>人们对于整个世界的一般看法和根本观点</a:t>
            </a:r>
          </a:p>
        </p:txBody>
      </p:sp>
      <p:sp>
        <p:nvSpPr>
          <p:cNvPr id="8" name="Rectangle 26"/>
          <p:cNvSpPr>
            <a:spLocks noChangeArrowheads="1"/>
          </p:cNvSpPr>
          <p:nvPr/>
        </p:nvSpPr>
        <p:spPr bwMode="auto">
          <a:xfrm>
            <a:off x="313397" y="299291"/>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哲学的含义</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8364"/>
                                        </p:tgtEl>
                                        <p:attrNameLst>
                                          <p:attrName>style.visibility</p:attrName>
                                        </p:attrNameLst>
                                      </p:cBhvr>
                                      <p:to>
                                        <p:strVal val="visible"/>
                                      </p:to>
                                    </p:set>
                                    <p:animEffect transition="in" filter="wipe(left)">
                                      <p:cBhvr>
                                        <p:cTn id="7" dur="500"/>
                                        <p:tgtEl>
                                          <p:spTgt spid="22836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28365"/>
                                        </p:tgtEl>
                                        <p:attrNameLst>
                                          <p:attrName>style.visibility</p:attrName>
                                        </p:attrNameLst>
                                      </p:cBhvr>
                                      <p:to>
                                        <p:strVal val="visible"/>
                                      </p:to>
                                    </p:set>
                                    <p:animEffect transition="in" filter="wedge">
                                      <p:cBhvr>
                                        <p:cTn id="12" dur="2000"/>
                                        <p:tgtEl>
                                          <p:spTgt spid="228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64" grpId="0"/>
      <p:bldP spid="22836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82" name="Rectangle 6"/>
          <p:cNvSpPr>
            <a:spLocks noChangeArrowheads="1"/>
          </p:cNvSpPr>
          <p:nvPr/>
        </p:nvSpPr>
        <p:spPr bwMode="auto">
          <a:xfrm>
            <a:off x="1117664" y="1564553"/>
            <a:ext cx="75341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1500" b="1" dirty="0">
                <a:latin typeface="Times New Roman" panose="02020603050405020304" pitchFamily="18" charset="0"/>
                <a:ea typeface="宋体" panose="02010600030101010101" pitchFamily="2" charset="-122"/>
              </a:rPr>
              <a:t> </a:t>
            </a:r>
            <a:r>
              <a:rPr lang="zh-CN" altLang="en-US" sz="2800" b="1" dirty="0">
                <a:latin typeface="楷体" panose="02010609060101010101" pitchFamily="49" charset="-122"/>
                <a:ea typeface="楷体" panose="02010609060101010101" pitchFamily="49" charset="-122"/>
              </a:rPr>
              <a:t>从功能上讲：哲学是世界观与</a:t>
            </a:r>
            <a:r>
              <a:rPr lang="zh-CN" altLang="en-US" sz="2800" b="1" dirty="0">
                <a:solidFill>
                  <a:srgbClr val="FF0000"/>
                </a:solidFill>
                <a:latin typeface="楷体" panose="02010609060101010101" pitchFamily="49" charset="-122"/>
                <a:ea typeface="楷体" panose="02010609060101010101" pitchFamily="49" charset="-122"/>
              </a:rPr>
              <a:t>方法论</a:t>
            </a:r>
            <a:r>
              <a:rPr lang="zh-CN" altLang="en-US" sz="2800" b="1" dirty="0">
                <a:latin typeface="楷体" panose="02010609060101010101" pitchFamily="49" charset="-122"/>
                <a:ea typeface="楷体" panose="02010609060101010101" pitchFamily="49" charset="-122"/>
              </a:rPr>
              <a:t>的统一。 </a:t>
            </a:r>
          </a:p>
        </p:txBody>
      </p:sp>
      <p:sp>
        <p:nvSpPr>
          <p:cNvPr id="229383" name="AutoShape 7"/>
          <p:cNvSpPr>
            <a:spLocks noChangeArrowheads="1"/>
          </p:cNvSpPr>
          <p:nvPr/>
        </p:nvSpPr>
        <p:spPr bwMode="auto">
          <a:xfrm>
            <a:off x="3793322" y="3061252"/>
            <a:ext cx="4802037" cy="1979875"/>
          </a:xfrm>
          <a:prstGeom prst="cloudCallout">
            <a:avLst>
              <a:gd name="adj1" fmla="val 7994"/>
              <a:gd name="adj2" fmla="val -96894"/>
            </a:avLst>
          </a:prstGeom>
          <a:solidFill>
            <a:srgbClr val="00FF00"/>
          </a:solidFill>
          <a:ln>
            <a:noFill/>
          </a:ln>
          <a:extLst>
            <a:ext uri="{91240B29-F687-4F45-9708-019B960494DF}">
              <a14:hiddenLine xmlns:a14="http://schemas.microsoft.com/office/drawing/2010/main" w="9525">
                <a:solidFill>
                  <a:srgbClr val="000000"/>
                </a:solidFill>
                <a:round/>
              </a14:hiddenLine>
            </a:ext>
          </a:extLst>
        </p:spPr>
        <p:txBody>
          <a:bodyPr anchor="b"/>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       </a:t>
            </a:r>
            <a:endParaRPr lang="en-US" altLang="zh-CN" sz="2400" b="1" dirty="0" smtClean="0">
              <a:latin typeface="楷体" panose="02010609060101010101" pitchFamily="49" charset="-122"/>
              <a:ea typeface="楷体" panose="02010609060101010101" pitchFamily="49" charset="-122"/>
            </a:endParaRPr>
          </a:p>
          <a:p>
            <a:pPr eaLnBrk="1" hangingPunct="1">
              <a:spcBef>
                <a:spcPct val="50000"/>
              </a:spcBef>
            </a:pPr>
            <a:endParaRPr lang="en-US" altLang="zh-CN" sz="2400" b="1" dirty="0">
              <a:latin typeface="楷体" panose="02010609060101010101" pitchFamily="49" charset="-122"/>
              <a:ea typeface="楷体" panose="02010609060101010101" pitchFamily="49" charset="-122"/>
            </a:endParaRPr>
          </a:p>
          <a:p>
            <a:pPr eaLnBrk="1" hangingPunct="1">
              <a:spcBef>
                <a:spcPct val="50000"/>
              </a:spcBef>
            </a:pPr>
            <a:r>
              <a:rPr lang="en-US" altLang="zh-CN" sz="2400" b="1"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就是</a:t>
            </a:r>
            <a:r>
              <a:rPr lang="zh-CN" altLang="en-US" sz="2400" b="1" dirty="0">
                <a:latin typeface="楷体" panose="02010609060101010101" pitchFamily="49" charset="-122"/>
                <a:ea typeface="楷体" panose="02010609060101010101" pitchFamily="49" charset="-122"/>
              </a:rPr>
              <a:t>关于人们的思想方法和工作方法，或者说认识方法和行动方法的理论。</a:t>
            </a:r>
            <a:r>
              <a:rPr lang="zh-CN" altLang="en-US" sz="2400" b="1" dirty="0">
                <a:solidFill>
                  <a:schemeClr val="bg1"/>
                </a:solidFill>
                <a:latin typeface="楷体" panose="02010609060101010101" pitchFamily="49" charset="-122"/>
                <a:ea typeface="楷体" panose="02010609060101010101" pitchFamily="49" charset="-122"/>
              </a:rPr>
              <a:t> </a:t>
            </a:r>
          </a:p>
        </p:txBody>
      </p:sp>
      <p:sp>
        <p:nvSpPr>
          <p:cNvPr id="7" name="Rectangle 26"/>
          <p:cNvSpPr>
            <a:spLocks noChangeArrowheads="1"/>
          </p:cNvSpPr>
          <p:nvPr/>
        </p:nvSpPr>
        <p:spPr bwMode="auto">
          <a:xfrm>
            <a:off x="334927" y="237130"/>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哲学的含义</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9382"/>
                                        </p:tgtEl>
                                        <p:attrNameLst>
                                          <p:attrName>style.visibility</p:attrName>
                                        </p:attrNameLst>
                                      </p:cBhvr>
                                      <p:to>
                                        <p:strVal val="visible"/>
                                      </p:to>
                                    </p:set>
                                    <p:animEffect transition="in" filter="wipe(left)">
                                      <p:cBhvr>
                                        <p:cTn id="7" dur="500"/>
                                        <p:tgtEl>
                                          <p:spTgt spid="22938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29383"/>
                                        </p:tgtEl>
                                        <p:attrNameLst>
                                          <p:attrName>style.visibility</p:attrName>
                                        </p:attrNameLst>
                                      </p:cBhvr>
                                      <p:to>
                                        <p:strVal val="visible"/>
                                      </p:to>
                                    </p:set>
                                    <p:animEffect transition="in" filter="wedge">
                                      <p:cBhvr>
                                        <p:cTn id="12" dur="2000"/>
                                        <p:tgtEl>
                                          <p:spTgt spid="229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82" grpId="0"/>
      <p:bldP spid="22938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ChangeArrowheads="1"/>
          </p:cNvSpPr>
          <p:nvPr/>
        </p:nvSpPr>
        <p:spPr bwMode="auto">
          <a:xfrm>
            <a:off x="1167142" y="1067056"/>
            <a:ext cx="91377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 从功能上讲：哲学是世界观与</a:t>
            </a:r>
            <a:r>
              <a:rPr lang="zh-CN" altLang="en-US" sz="2800" b="1" dirty="0">
                <a:solidFill>
                  <a:srgbClr val="FF0000"/>
                </a:solidFill>
                <a:latin typeface="楷体" panose="02010609060101010101" pitchFamily="49" charset="-122"/>
                <a:ea typeface="楷体" panose="02010609060101010101" pitchFamily="49" charset="-122"/>
              </a:rPr>
              <a:t>方法论</a:t>
            </a:r>
            <a:r>
              <a:rPr lang="zh-CN" altLang="en-US" sz="2800" b="1" dirty="0">
                <a:latin typeface="楷体" panose="02010609060101010101" pitchFamily="49" charset="-122"/>
                <a:ea typeface="楷体" panose="02010609060101010101" pitchFamily="49" charset="-122"/>
              </a:rPr>
              <a:t>的统一。 </a:t>
            </a:r>
          </a:p>
        </p:txBody>
      </p:sp>
      <p:sp>
        <p:nvSpPr>
          <p:cNvPr id="230407" name="Text Box 7"/>
          <p:cNvSpPr txBox="1">
            <a:spLocks noChangeArrowheads="1"/>
          </p:cNvSpPr>
          <p:nvPr/>
        </p:nvSpPr>
        <p:spPr bwMode="auto">
          <a:xfrm>
            <a:off x="1274217" y="2379325"/>
            <a:ext cx="3337539" cy="335476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FF0000"/>
                </a:solidFill>
                <a:miter lim="800000"/>
                <a:headEnd/>
                <a:tailEnd/>
              </a14:hiddenLine>
            </a:ext>
          </a:extLst>
        </p:spPr>
        <p:txBody>
          <a:bodyPr wrap="square">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spcBef>
                <a:spcPct val="50000"/>
              </a:spcBef>
            </a:pPr>
            <a:r>
              <a:rPr kumimoji="1" lang="zh-CN" altLang="en-US" sz="3200" b="1" dirty="0">
                <a:latin typeface="楷体" panose="02010609060101010101" pitchFamily="49" charset="-122"/>
                <a:ea typeface="楷体" panose="02010609060101010101" pitchFamily="49" charset="-122"/>
              </a:rPr>
              <a:t>  </a:t>
            </a:r>
            <a:r>
              <a:rPr kumimoji="1" lang="zh-CN" altLang="en-US" sz="3200" b="1" dirty="0" smtClean="0">
                <a:latin typeface="楷体" panose="02010609060101010101" pitchFamily="49" charset="-122"/>
                <a:ea typeface="楷体" panose="02010609060101010101" pitchFamily="49" charset="-122"/>
              </a:rPr>
              <a:t> </a:t>
            </a:r>
            <a:r>
              <a:rPr kumimoji="1" lang="zh-CN" altLang="en-US" sz="2400" b="1" dirty="0" smtClean="0">
                <a:latin typeface="楷体" panose="02010609060101010101" pitchFamily="49" charset="-122"/>
                <a:ea typeface="楷体" panose="02010609060101010101" pitchFamily="49" charset="-122"/>
              </a:rPr>
              <a:t>科学</a:t>
            </a:r>
            <a:r>
              <a:rPr kumimoji="1" lang="zh-CN" altLang="en-US" sz="2400" b="1" dirty="0">
                <a:latin typeface="楷体" panose="02010609060101010101" pitchFamily="49" charset="-122"/>
                <a:ea typeface="楷体" panose="02010609060101010101" pitchFamily="49" charset="-122"/>
              </a:rPr>
              <a:t>世界观和方法论的统一。马克思的整个世界观不是教义，而是方法。它提供的不是现成的教条，而是进一步研究的出发点和供这种研究使用的方法</a:t>
            </a:r>
            <a:r>
              <a:rPr kumimoji="1" lang="zh-CN" altLang="en-US" sz="2400" b="1" dirty="0" smtClean="0">
                <a:latin typeface="楷体" panose="02010609060101010101" pitchFamily="49" charset="-122"/>
                <a:ea typeface="楷体" panose="02010609060101010101" pitchFamily="49" charset="-122"/>
              </a:rPr>
              <a:t>。</a:t>
            </a:r>
            <a:r>
              <a:rPr kumimoji="1" lang="zh-CN" altLang="en-US" sz="2400" b="1" dirty="0">
                <a:latin typeface="楷体" panose="02010609060101010101" pitchFamily="49" charset="-122"/>
                <a:ea typeface="楷体" panose="02010609060101010101" pitchFamily="49" charset="-122"/>
              </a:rPr>
              <a:t> </a:t>
            </a:r>
            <a:endParaRPr kumimoji="1" lang="en-US" altLang="zh-CN" sz="2400" b="1" dirty="0" smtClean="0">
              <a:latin typeface="楷体" panose="02010609060101010101" pitchFamily="49" charset="-122"/>
              <a:ea typeface="楷体" panose="02010609060101010101" pitchFamily="49" charset="-122"/>
            </a:endParaRPr>
          </a:p>
          <a:p>
            <a:pPr>
              <a:spcBef>
                <a:spcPct val="50000"/>
              </a:spcBef>
            </a:pPr>
            <a:r>
              <a:rPr kumimoji="1" lang="en-US" altLang="zh-CN" sz="2400" b="1" dirty="0">
                <a:latin typeface="楷体" panose="02010609060101010101" pitchFamily="49" charset="-122"/>
                <a:ea typeface="楷体" panose="02010609060101010101" pitchFamily="49" charset="-122"/>
              </a:rPr>
              <a:t> </a:t>
            </a:r>
            <a:r>
              <a:rPr kumimoji="1" lang="en-US" altLang="zh-CN" sz="2400" b="1" dirty="0" smtClean="0">
                <a:latin typeface="楷体" panose="02010609060101010101" pitchFamily="49" charset="-122"/>
                <a:ea typeface="楷体" panose="02010609060101010101" pitchFamily="49" charset="-122"/>
              </a:rPr>
              <a:t>        ——</a:t>
            </a:r>
            <a:r>
              <a:rPr kumimoji="1" lang="zh-CN" altLang="en-US" sz="2400" b="1" dirty="0">
                <a:latin typeface="楷体" panose="02010609060101010101" pitchFamily="49" charset="-122"/>
                <a:ea typeface="楷体" panose="02010609060101010101" pitchFamily="49" charset="-122"/>
              </a:rPr>
              <a:t>恩格斯</a:t>
            </a:r>
            <a:endParaRPr kumimoji="1" lang="en-US" altLang="zh-CN" sz="2400" b="1" dirty="0" smtClean="0">
              <a:latin typeface="楷体" panose="02010609060101010101" pitchFamily="49" charset="-122"/>
              <a:ea typeface="楷体" panose="02010609060101010101" pitchFamily="49" charset="-122"/>
            </a:endParaRPr>
          </a:p>
        </p:txBody>
      </p:sp>
      <p:pic>
        <p:nvPicPr>
          <p:cNvPr id="230408" name="Picture 8" descr="恩格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710" y="2379325"/>
            <a:ext cx="3028473" cy="350138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sp>
        <p:nvSpPr>
          <p:cNvPr id="8" name="Rectangle 26"/>
          <p:cNvSpPr>
            <a:spLocks noChangeArrowheads="1"/>
          </p:cNvSpPr>
          <p:nvPr/>
        </p:nvSpPr>
        <p:spPr bwMode="auto">
          <a:xfrm>
            <a:off x="342879" y="154896"/>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哲学的含义</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0407"/>
                                        </p:tgtEl>
                                        <p:attrNameLst>
                                          <p:attrName>style.visibility</p:attrName>
                                        </p:attrNameLst>
                                      </p:cBhvr>
                                      <p:to>
                                        <p:strVal val="visible"/>
                                      </p:to>
                                    </p:set>
                                    <p:anim calcmode="lin" valueType="num">
                                      <p:cBhvr additive="base">
                                        <p:cTn id="7" dur="500" fill="hold"/>
                                        <p:tgtEl>
                                          <p:spTgt spid="230407"/>
                                        </p:tgtEl>
                                        <p:attrNameLst>
                                          <p:attrName>ppt_x</p:attrName>
                                        </p:attrNameLst>
                                      </p:cBhvr>
                                      <p:tavLst>
                                        <p:tav tm="0">
                                          <p:val>
                                            <p:strVal val="1+#ppt_w/2"/>
                                          </p:val>
                                        </p:tav>
                                        <p:tav tm="100000">
                                          <p:val>
                                            <p:strVal val="#ppt_x"/>
                                          </p:val>
                                        </p:tav>
                                      </p:tavLst>
                                    </p:anim>
                                    <p:anim calcmode="lin" valueType="num">
                                      <p:cBhvr additive="base">
                                        <p:cTn id="8" dur="500" fill="hold"/>
                                        <p:tgtEl>
                                          <p:spTgt spid="23040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30408"/>
                                        </p:tgtEl>
                                        <p:attrNameLst>
                                          <p:attrName>style.visibility</p:attrName>
                                        </p:attrNameLst>
                                      </p:cBhvr>
                                      <p:to>
                                        <p:strVal val="visible"/>
                                      </p:to>
                                    </p:set>
                                    <p:anim calcmode="lin" valueType="num">
                                      <p:cBhvr>
                                        <p:cTn id="12" dur="500" fill="hold"/>
                                        <p:tgtEl>
                                          <p:spTgt spid="230408"/>
                                        </p:tgtEl>
                                        <p:attrNameLst>
                                          <p:attrName>ppt_w</p:attrName>
                                        </p:attrNameLst>
                                      </p:cBhvr>
                                      <p:tavLst>
                                        <p:tav tm="0">
                                          <p:val>
                                            <p:fltVal val="0"/>
                                          </p:val>
                                        </p:tav>
                                        <p:tav tm="100000">
                                          <p:val>
                                            <p:strVal val="#ppt_w"/>
                                          </p:val>
                                        </p:tav>
                                      </p:tavLst>
                                    </p:anim>
                                    <p:anim calcmode="lin" valueType="num">
                                      <p:cBhvr>
                                        <p:cTn id="13" dur="500" fill="hold"/>
                                        <p:tgtEl>
                                          <p:spTgt spid="23040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ChangeArrowheads="1"/>
          </p:cNvSpPr>
          <p:nvPr/>
        </p:nvSpPr>
        <p:spPr bwMode="auto">
          <a:xfrm>
            <a:off x="1206962" y="1132260"/>
            <a:ext cx="90979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1800" b="1" dirty="0">
                <a:latin typeface="Times New Roman" panose="02020603050405020304" pitchFamily="18" charset="0"/>
                <a:ea typeface="宋体" panose="02010600030101010101" pitchFamily="2" charset="-122"/>
              </a:rPr>
              <a:t> </a:t>
            </a:r>
            <a:r>
              <a:rPr lang="zh-CN" altLang="en-US" sz="2800" b="1" dirty="0">
                <a:latin typeface="楷体" panose="02010609060101010101" pitchFamily="49" charset="-122"/>
                <a:ea typeface="楷体" panose="02010609060101010101" pitchFamily="49" charset="-122"/>
              </a:rPr>
              <a:t>从功能上讲：哲学是世界观与</a:t>
            </a:r>
            <a:r>
              <a:rPr lang="zh-CN" altLang="en-US" sz="2800" b="1" dirty="0">
                <a:solidFill>
                  <a:srgbClr val="FF0000"/>
                </a:solidFill>
                <a:latin typeface="楷体" panose="02010609060101010101" pitchFamily="49" charset="-122"/>
                <a:ea typeface="楷体" panose="02010609060101010101" pitchFamily="49" charset="-122"/>
              </a:rPr>
              <a:t>方法论</a:t>
            </a:r>
            <a:r>
              <a:rPr lang="zh-CN" altLang="en-US" sz="2800" b="1" dirty="0">
                <a:latin typeface="楷体" panose="02010609060101010101" pitchFamily="49" charset="-122"/>
                <a:ea typeface="楷体" panose="02010609060101010101" pitchFamily="49" charset="-122"/>
              </a:rPr>
              <a:t>的统一。 </a:t>
            </a:r>
          </a:p>
        </p:txBody>
      </p:sp>
      <p:pic>
        <p:nvPicPr>
          <p:cNvPr id="233481" name="Picture 9" descr="u=1591966568,1350284042&amp;fm=21&amp;g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8614" y="2264680"/>
            <a:ext cx="3587349" cy="298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3482" name="Picture 10" descr="6354861737094978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227" y="2264681"/>
            <a:ext cx="3829295" cy="298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306143" y="241507"/>
            <a:ext cx="4578594"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2800" b="1" dirty="0" smtClean="0">
                <a:solidFill>
                  <a:schemeClr val="bg1"/>
                </a:solidFill>
                <a:latin typeface="+mn-ea"/>
                <a:cs typeface="经典综艺体简" panose="02010609000101010101" pitchFamily="49" charset="-122"/>
              </a:rPr>
              <a:t>一、哲学与哲学的基本问题</a:t>
            </a:r>
            <a:endParaRPr kumimoji="0" lang="zh-CN" altLang="en-US" sz="2800" b="1" i="0" u="none" strike="noStrike" kern="1200" cap="none" spc="0" normalizeH="0" baseline="0" noProof="0" dirty="0" smtClean="0">
              <a:ln>
                <a:noFill/>
              </a:ln>
              <a:solidFill>
                <a:schemeClr val="bg1"/>
              </a:solidFill>
              <a:effectLst/>
              <a:uLnTx/>
              <a:uFillTx/>
              <a:latin typeface="+mn-ea"/>
              <a:cs typeface="经典综艺体简" panose="02010609000101010101" pitchFamily="49" charset="-122"/>
            </a:endParaRPr>
          </a:p>
        </p:txBody>
      </p:sp>
      <p:sp>
        <p:nvSpPr>
          <p:cNvPr id="8" name="Rectangle 26"/>
          <p:cNvSpPr>
            <a:spLocks noChangeArrowheads="1"/>
          </p:cNvSpPr>
          <p:nvPr/>
        </p:nvSpPr>
        <p:spPr bwMode="auto">
          <a:xfrm>
            <a:off x="406489" y="298019"/>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哲学的含义</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3481"/>
                                        </p:tgtEl>
                                        <p:attrNameLst>
                                          <p:attrName>style.visibility</p:attrName>
                                        </p:attrNameLst>
                                      </p:cBhvr>
                                      <p:to>
                                        <p:strVal val="visible"/>
                                      </p:to>
                                    </p:set>
                                    <p:animEffect transition="in" filter="blinds(horizontal)">
                                      <p:cBhvr>
                                        <p:cTn id="7" dur="500"/>
                                        <p:tgtEl>
                                          <p:spTgt spid="233481"/>
                                        </p:tgtEl>
                                      </p:cBhvr>
                                    </p:animEffect>
                                  </p:childTnLst>
                                </p:cTn>
                              </p:par>
                              <p:par>
                                <p:cTn id="8" presetID="3" presetClass="entr" presetSubtype="10" fill="hold" nodeType="withEffect">
                                  <p:stCondLst>
                                    <p:cond delay="0"/>
                                  </p:stCondLst>
                                  <p:childTnLst>
                                    <p:set>
                                      <p:cBhvr>
                                        <p:cTn id="9" dur="1" fill="hold">
                                          <p:stCondLst>
                                            <p:cond delay="0"/>
                                          </p:stCondLst>
                                        </p:cTn>
                                        <p:tgtEl>
                                          <p:spTgt spid="233482"/>
                                        </p:tgtEl>
                                        <p:attrNameLst>
                                          <p:attrName>style.visibility</p:attrName>
                                        </p:attrNameLst>
                                      </p:cBhvr>
                                      <p:to>
                                        <p:strVal val="visible"/>
                                      </p:to>
                                    </p:set>
                                    <p:animEffect transition="in" filter="blinds(horizontal)">
                                      <p:cBhvr>
                                        <p:cTn id="10" dur="500"/>
                                        <p:tgtEl>
                                          <p:spTgt spid="233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ChangeArrowheads="1"/>
          </p:cNvSpPr>
          <p:nvPr/>
        </p:nvSpPr>
        <p:spPr bwMode="auto">
          <a:xfrm>
            <a:off x="1195976" y="1013710"/>
            <a:ext cx="81945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 从功能上讲：哲学是世界观与</a:t>
            </a:r>
            <a:r>
              <a:rPr lang="zh-CN" altLang="en-US" sz="2800" b="1" dirty="0">
                <a:solidFill>
                  <a:srgbClr val="FF0000"/>
                </a:solidFill>
                <a:latin typeface="楷体" panose="02010609060101010101" pitchFamily="49" charset="-122"/>
                <a:ea typeface="楷体" panose="02010609060101010101" pitchFamily="49" charset="-122"/>
              </a:rPr>
              <a:t>方法论</a:t>
            </a:r>
            <a:r>
              <a:rPr lang="zh-CN" altLang="en-US" sz="2800" b="1" dirty="0">
                <a:latin typeface="楷体" panose="02010609060101010101" pitchFamily="49" charset="-122"/>
                <a:ea typeface="楷体" panose="02010609060101010101" pitchFamily="49" charset="-122"/>
              </a:rPr>
              <a:t>的统一。 </a:t>
            </a:r>
          </a:p>
        </p:txBody>
      </p:sp>
      <p:pic>
        <p:nvPicPr>
          <p:cNvPr id="234505" name="Picture 9" descr="000cf1a48f870a32abfe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5976" y="2280585"/>
            <a:ext cx="2480530" cy="288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506" name="Text Box 10"/>
          <p:cNvSpPr txBox="1">
            <a:spLocks noChangeArrowheads="1"/>
          </p:cNvSpPr>
          <p:nvPr/>
        </p:nvSpPr>
        <p:spPr bwMode="auto">
          <a:xfrm>
            <a:off x="3880549" y="2391742"/>
            <a:ext cx="5653065"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spcBef>
                <a:spcPct val="50000"/>
              </a:spcBef>
            </a:pPr>
            <a:r>
              <a:rPr lang="zh-CN" altLang="en-US" sz="1800" b="1" dirty="0">
                <a:latin typeface="Times New Roman" panose="02020603050405020304" pitchFamily="18" charset="0"/>
                <a:ea typeface="宋体" panose="02010600030101010101" pitchFamily="2" charset="-122"/>
              </a:rPr>
              <a:t>       </a:t>
            </a:r>
            <a:r>
              <a:rPr lang="zh-CN" altLang="en-US" sz="1800" b="1" dirty="0" smtClean="0">
                <a:latin typeface="Times New Roman" panose="02020603050405020304" pitchFamily="18" charset="0"/>
                <a:ea typeface="宋体" panose="02010600030101010101" pitchFamily="2" charset="-122"/>
              </a:rPr>
              <a:t>    </a:t>
            </a:r>
            <a:r>
              <a:rPr lang="zh-CN" altLang="en-US" sz="2400" b="1" dirty="0" smtClean="0">
                <a:latin typeface="楷体" panose="02010609060101010101" pitchFamily="49" charset="-122"/>
                <a:ea typeface="楷体" panose="02010609060101010101" pitchFamily="49" charset="-122"/>
              </a:rPr>
              <a:t>为了</a:t>
            </a:r>
            <a:r>
              <a:rPr lang="zh-CN" altLang="en-US" sz="2400" b="1" dirty="0">
                <a:latin typeface="楷体" panose="02010609060101010101" pitchFamily="49" charset="-122"/>
                <a:ea typeface="楷体" panose="02010609060101010101" pitchFamily="49" charset="-122"/>
              </a:rPr>
              <a:t>民族的解放事业，我毫不希罕那华丽的大厦，宁愿住在那背篓潮湿的茅棚；不希罕美味的西餐大菜，宁愿吞嚼刺口的菜根；不希罕舒服柔软的钢丝床，宁愿睡在猪栏狗窠似的住所</a:t>
            </a:r>
            <a:r>
              <a:rPr lang="en-US" altLang="zh-CN" sz="2400" b="1" dirty="0">
                <a:latin typeface="楷体" panose="02010609060101010101" pitchFamily="49" charset="-122"/>
                <a:ea typeface="楷体" panose="02010609060101010101" pitchFamily="49" charset="-122"/>
              </a:rPr>
              <a:t>…… </a:t>
            </a:r>
            <a:endParaRPr lang="en-US" altLang="zh-CN" sz="2400" b="1" dirty="0" smtClean="0">
              <a:latin typeface="楷体" panose="02010609060101010101" pitchFamily="49" charset="-122"/>
              <a:ea typeface="楷体" panose="02010609060101010101" pitchFamily="49" charset="-122"/>
            </a:endParaRPr>
          </a:p>
          <a:p>
            <a:pPr>
              <a:spcBef>
                <a:spcPct val="50000"/>
              </a:spcBef>
            </a:pPr>
            <a:r>
              <a:rPr lang="en-US" altLang="zh-CN" sz="2400" b="1" dirty="0">
                <a:latin typeface="楷体" panose="02010609060101010101" pitchFamily="49" charset="-122"/>
                <a:ea typeface="楷体" panose="02010609060101010101" pitchFamily="49" charset="-122"/>
              </a:rPr>
              <a:t> </a:t>
            </a:r>
            <a:r>
              <a:rPr lang="en-US" altLang="zh-CN" sz="2400" b="1" dirty="0" smtClean="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方志敏</a:t>
            </a:r>
            <a:endParaRPr lang="en-US" altLang="zh-CN" sz="2400" b="1" dirty="0">
              <a:latin typeface="楷体" panose="02010609060101010101" pitchFamily="49" charset="-122"/>
              <a:ea typeface="楷体" panose="02010609060101010101" pitchFamily="49" charset="-122"/>
            </a:endParaRPr>
          </a:p>
          <a:p>
            <a:pPr eaLnBrk="1" hangingPunct="1">
              <a:spcBef>
                <a:spcPct val="50000"/>
              </a:spcBef>
            </a:pPr>
            <a:endParaRPr lang="en-US" altLang="zh-CN" sz="2400" b="1" dirty="0">
              <a:latin typeface="楷体" panose="02010609060101010101" pitchFamily="49" charset="-122"/>
              <a:ea typeface="楷体" panose="02010609060101010101" pitchFamily="49" charset="-122"/>
            </a:endParaRPr>
          </a:p>
          <a:p>
            <a:pPr eaLnBrk="1" hangingPunct="1">
              <a:spcBef>
                <a:spcPct val="50000"/>
              </a:spcBef>
            </a:pPr>
            <a:r>
              <a:rPr lang="en-US" altLang="zh-CN" sz="2400" b="1" dirty="0">
                <a:latin typeface="楷体" panose="02010609060101010101" pitchFamily="49" charset="-122"/>
                <a:ea typeface="楷体" panose="02010609060101010101" pitchFamily="49" charset="-122"/>
              </a:rPr>
              <a:t>                                  </a:t>
            </a:r>
          </a:p>
        </p:txBody>
      </p:sp>
      <p:sp>
        <p:nvSpPr>
          <p:cNvPr id="8" name="Rectangle 26"/>
          <p:cNvSpPr>
            <a:spLocks noChangeArrowheads="1"/>
          </p:cNvSpPr>
          <p:nvPr/>
        </p:nvSpPr>
        <p:spPr bwMode="auto">
          <a:xfrm>
            <a:off x="348864" y="287939"/>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mn-ea"/>
              </a:rPr>
              <a:t>（一） 哲学的含义</a:t>
            </a:r>
            <a:endParaRPr lang="zh-CN" altLang="en-US" sz="3600" b="1" dirty="0">
              <a:latin typeface="+mn-ea"/>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4505"/>
                                        </p:tgtEl>
                                        <p:attrNameLst>
                                          <p:attrName>style.visibility</p:attrName>
                                        </p:attrNameLst>
                                      </p:cBhvr>
                                      <p:to>
                                        <p:strVal val="visible"/>
                                      </p:to>
                                    </p:set>
                                    <p:animEffect transition="in" filter="blinds(horizontal)">
                                      <p:cBhvr>
                                        <p:cTn id="7" dur="500"/>
                                        <p:tgtEl>
                                          <p:spTgt spid="23450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34506"/>
                                        </p:tgtEl>
                                        <p:attrNameLst>
                                          <p:attrName>style.visibility</p:attrName>
                                        </p:attrNameLst>
                                      </p:cBhvr>
                                      <p:to>
                                        <p:strVal val="visible"/>
                                      </p:to>
                                    </p:set>
                                    <p:animEffect transition="in" filter="fade">
                                      <p:cBhvr>
                                        <p:cTn id="12" dur="1000"/>
                                        <p:tgtEl>
                                          <p:spTgt spid="234506"/>
                                        </p:tgtEl>
                                      </p:cBhvr>
                                    </p:animEffect>
                                    <p:anim calcmode="lin" valueType="num">
                                      <p:cBhvr>
                                        <p:cTn id="13" dur="1000" fill="hold"/>
                                        <p:tgtEl>
                                          <p:spTgt spid="234506"/>
                                        </p:tgtEl>
                                        <p:attrNameLst>
                                          <p:attrName>ppt_x</p:attrName>
                                        </p:attrNameLst>
                                      </p:cBhvr>
                                      <p:tavLst>
                                        <p:tav tm="0">
                                          <p:val>
                                            <p:strVal val="#ppt_x"/>
                                          </p:val>
                                        </p:tav>
                                        <p:tav tm="100000">
                                          <p:val>
                                            <p:strVal val="#ppt_x"/>
                                          </p:val>
                                        </p:tav>
                                      </p:tavLst>
                                    </p:anim>
                                    <p:anim calcmode="lin" valueType="num">
                                      <p:cBhvr>
                                        <p:cTn id="14" dur="1000" fill="hold"/>
                                        <p:tgtEl>
                                          <p:spTgt spid="2345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4826441" y="2090654"/>
            <a:ext cx="5534109" cy="409342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FF0000"/>
                </a:solidFill>
                <a:miter lim="800000"/>
                <a:headEnd/>
                <a:tailEnd/>
              </a14:hiddenLine>
            </a:ext>
          </a:extLst>
        </p:spPr>
        <p:txBody>
          <a:bodyPr wrap="square">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r>
              <a:rPr lang="en-US" altLang="zh-CN" b="1" dirty="0">
                <a:latin typeface="楷体" panose="02010609060101010101" pitchFamily="49" charset="-122"/>
                <a:ea typeface="楷体" panose="02010609060101010101" pitchFamily="49" charset="-122"/>
              </a:rPr>
              <a:t>2017</a:t>
            </a:r>
            <a:r>
              <a:rPr lang="zh-CN" altLang="en-US" b="1" dirty="0">
                <a:latin typeface="楷体" panose="02010609060101010101" pitchFamily="49" charset="-122"/>
                <a:ea typeface="楷体" panose="02010609060101010101" pitchFamily="49" charset="-122"/>
              </a:rPr>
              <a:t>感动中国十大人物 </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黄大发，一生只为一清渠的贵州遵义老支书。</a:t>
            </a:r>
            <a:endParaRPr lang="en-US" altLang="zh-CN" b="1" dirty="0">
              <a:latin typeface="楷体" panose="02010609060101010101" pitchFamily="49" charset="-122"/>
              <a:ea typeface="楷体" panose="02010609060101010101" pitchFamily="49" charset="-122"/>
            </a:endParaRPr>
          </a:p>
          <a:p>
            <a:r>
              <a:rPr lang="zh-CN" altLang="en-US" b="1" dirty="0">
                <a:latin typeface="楷体" panose="02010609060101010101" pitchFamily="49" charset="-122"/>
                <a:ea typeface="楷体" panose="02010609060101010101" pitchFamily="49" charset="-122"/>
              </a:rPr>
              <a:t>    贵州遵义草王坝村位于大山深处，过去这是一个出了名的穷村，贫穷的根子就是缺水。全村</a:t>
            </a:r>
            <a:r>
              <a:rPr lang="en-US" altLang="zh-CN" b="1" dirty="0">
                <a:latin typeface="楷体" panose="02010609060101010101" pitchFamily="49" charset="-122"/>
                <a:ea typeface="楷体" panose="02010609060101010101" pitchFamily="49" charset="-122"/>
              </a:rPr>
              <a:t>900</a:t>
            </a:r>
            <a:r>
              <a:rPr lang="zh-CN" altLang="en-US" b="1" dirty="0">
                <a:latin typeface="楷体" panose="02010609060101010101" pitchFamily="49" charset="-122"/>
                <a:ea typeface="楷体" panose="02010609060101010101" pitchFamily="49" charset="-122"/>
              </a:rPr>
              <a:t>多号人就靠一口老井打水喝。</a:t>
            </a:r>
            <a:r>
              <a:rPr lang="en-US" altLang="zh-CN" b="1" dirty="0">
                <a:latin typeface="楷体" panose="02010609060101010101" pitchFamily="49" charset="-122"/>
                <a:ea typeface="楷体" panose="02010609060101010101" pitchFamily="49" charset="-122"/>
              </a:rPr>
              <a:t>1958</a:t>
            </a:r>
            <a:r>
              <a:rPr lang="zh-CN" altLang="en-US" b="1" dirty="0">
                <a:latin typeface="楷体" panose="02010609060101010101" pitchFamily="49" charset="-122"/>
                <a:ea typeface="楷体" panose="02010609060101010101" pitchFamily="49" charset="-122"/>
              </a:rPr>
              <a:t>年黄大发成为草王坝的大队长，为了实现吃上大米饭的梦想，</a:t>
            </a:r>
            <a:r>
              <a:rPr lang="en-US" altLang="zh-CN" b="1" dirty="0">
                <a:latin typeface="楷体" panose="02010609060101010101" pitchFamily="49" charset="-122"/>
                <a:ea typeface="楷体" panose="02010609060101010101" pitchFamily="49" charset="-122"/>
              </a:rPr>
              <a:t>23</a:t>
            </a:r>
            <a:r>
              <a:rPr lang="zh-CN" altLang="en-US" b="1" dirty="0">
                <a:latin typeface="楷体" panose="02010609060101010101" pitchFamily="49" charset="-122"/>
                <a:ea typeface="楷体" panose="02010609060101010101" pitchFamily="49" charset="-122"/>
              </a:rPr>
              <a:t>岁的他下决心要让村里的生活变个样。</a:t>
            </a:r>
            <a:endParaRPr lang="en-US" altLang="zh-CN" b="1" dirty="0">
              <a:latin typeface="楷体" panose="02010609060101010101" pitchFamily="49" charset="-122"/>
              <a:ea typeface="楷体" panose="02010609060101010101" pitchFamily="49" charset="-122"/>
            </a:endParaRPr>
          </a:p>
          <a:p>
            <a:r>
              <a:rPr lang="en-US" altLang="zh-CN" b="1" dirty="0">
                <a:latin typeface="楷体" panose="02010609060101010101" pitchFamily="49" charset="-122"/>
                <a:ea typeface="楷体" panose="02010609060101010101" pitchFamily="49" charset="-122"/>
              </a:rPr>
              <a:t>    1995</a:t>
            </a:r>
            <a:r>
              <a:rPr lang="zh-CN" altLang="en-US" b="1" dirty="0">
                <a:latin typeface="楷体" panose="02010609060101010101" pitchFamily="49" charset="-122"/>
                <a:ea typeface="楷体" panose="02010609060101010101" pitchFamily="49" charset="-122"/>
              </a:rPr>
              <a:t>年，这条总长近</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公里，地跨</a:t>
            </a:r>
            <a:r>
              <a:rPr lang="en-US" altLang="zh-CN" b="1" dirty="0">
                <a:latin typeface="楷体" panose="02010609060101010101" pitchFamily="49" charset="-122"/>
                <a:ea typeface="楷体" panose="02010609060101010101" pitchFamily="49" charset="-122"/>
              </a:rPr>
              <a:t>3</a:t>
            </a:r>
            <a:r>
              <a:rPr lang="zh-CN" altLang="en-US" b="1" dirty="0">
                <a:latin typeface="楷体" panose="02010609060101010101" pitchFamily="49" charset="-122"/>
                <a:ea typeface="楷体" panose="02010609060101010101" pitchFamily="49" charset="-122"/>
              </a:rPr>
              <a:t>个村</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余个村民组，绕三重大山、过三道绝壁、穿三道悬崖的“生命渠”终于通水了。清凌凌的河水第一次流进草王坝村，给村民带来了幸福的希望。</a:t>
            </a:r>
          </a:p>
        </p:txBody>
      </p:sp>
      <p:pic>
        <p:nvPicPr>
          <p:cNvPr id="17411"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4108" y="2154803"/>
            <a:ext cx="4092333" cy="366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1206963" y="1144574"/>
            <a:ext cx="92410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buFont typeface="Wingdings" panose="05000000000000000000" pitchFamily="2" charset="2"/>
              <a:buChar char="Ø"/>
            </a:pPr>
            <a:r>
              <a:rPr lang="zh-CN" altLang="en-US" sz="1800" b="1" dirty="0">
                <a:latin typeface="Times New Roman" panose="02020603050405020304" pitchFamily="18" charset="0"/>
                <a:ea typeface="宋体" panose="02010600030101010101" pitchFamily="2" charset="-122"/>
              </a:rPr>
              <a:t> </a:t>
            </a:r>
            <a:r>
              <a:rPr lang="zh-CN" altLang="en-US" sz="2800" b="1" dirty="0">
                <a:latin typeface="楷体" panose="02010609060101010101" pitchFamily="49" charset="-122"/>
                <a:ea typeface="楷体" panose="02010609060101010101" pitchFamily="49" charset="-122"/>
              </a:rPr>
              <a:t>从功能上讲：哲学是世界观与</a:t>
            </a:r>
            <a:r>
              <a:rPr lang="zh-CN" altLang="en-US" sz="2800" b="1" dirty="0">
                <a:solidFill>
                  <a:srgbClr val="FF0000"/>
                </a:solidFill>
                <a:latin typeface="楷体" panose="02010609060101010101" pitchFamily="49" charset="-122"/>
                <a:ea typeface="楷体" panose="02010609060101010101" pitchFamily="49" charset="-122"/>
              </a:rPr>
              <a:t>方法论</a:t>
            </a:r>
            <a:r>
              <a:rPr lang="zh-CN" altLang="en-US" sz="2800" b="1" dirty="0">
                <a:latin typeface="楷体" panose="02010609060101010101" pitchFamily="49" charset="-122"/>
                <a:ea typeface="楷体" panose="02010609060101010101" pitchFamily="49" charset="-122"/>
              </a:rPr>
              <a:t>的统一。 </a:t>
            </a:r>
          </a:p>
        </p:txBody>
      </p:sp>
      <p:sp>
        <p:nvSpPr>
          <p:cNvPr id="9" name="Rectangle 26"/>
          <p:cNvSpPr>
            <a:spLocks noChangeArrowheads="1"/>
          </p:cNvSpPr>
          <p:nvPr/>
        </p:nvSpPr>
        <p:spPr bwMode="auto">
          <a:xfrm>
            <a:off x="256040" y="367770"/>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哲学的含义</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2"/>
          <p:cNvSpPr>
            <a:spLocks noChangeArrowheads="1"/>
          </p:cNvSpPr>
          <p:nvPr>
            <p:custDataLst>
              <p:tags r:id="rId2"/>
            </p:custDataLst>
          </p:nvPr>
        </p:nvSpPr>
        <p:spPr bwMode="auto">
          <a:xfrm>
            <a:off x="772921" y="611210"/>
            <a:ext cx="4114800" cy="708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anchor="ct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r>
              <a:rPr lang="en-US" altLang="zh-CN" sz="3200" b="1" dirty="0"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1.</a:t>
            </a:r>
            <a:r>
              <a:rPr lang="zh-CN" altLang="en-US"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什么是哲学？</a:t>
            </a:r>
          </a:p>
        </p:txBody>
      </p:sp>
      <p:sp>
        <p:nvSpPr>
          <p:cNvPr id="18435" name="矩形 3"/>
          <p:cNvSpPr>
            <a:spLocks noChangeArrowheads="1"/>
          </p:cNvSpPr>
          <p:nvPr>
            <p:custDataLst>
              <p:tags r:id="rId3"/>
            </p:custDataLst>
          </p:nvPr>
        </p:nvSpPr>
        <p:spPr bwMode="auto">
          <a:xfrm>
            <a:off x="1655735" y="1616213"/>
            <a:ext cx="3600450" cy="642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anchor="ct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r>
              <a:rPr lang="zh-CN" altLang="en-US" sz="2800" b="1" dirty="0">
                <a:latin typeface="楷体" panose="02010609060101010101" pitchFamily="49" charset="-122"/>
                <a:ea typeface="楷体" panose="02010609060101010101" pitchFamily="49" charset="-122"/>
              </a:rPr>
              <a:t>哲学是智慧之学；</a:t>
            </a:r>
            <a:endParaRPr lang="zh-CN" altLang="en-US" sz="2800" dirty="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p:txBody>
      </p:sp>
      <p:sp>
        <p:nvSpPr>
          <p:cNvPr id="18436" name="矩形 4"/>
          <p:cNvSpPr>
            <a:spLocks noChangeArrowheads="1"/>
          </p:cNvSpPr>
          <p:nvPr>
            <p:custDataLst>
              <p:tags r:id="rId4"/>
            </p:custDataLst>
          </p:nvPr>
        </p:nvSpPr>
        <p:spPr bwMode="auto">
          <a:xfrm>
            <a:off x="1682750" y="2555732"/>
            <a:ext cx="6833745" cy="642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anchor="ct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哲学是对自然知识、 社会知识和思维知识的概括和总结。 </a:t>
            </a:r>
          </a:p>
        </p:txBody>
      </p:sp>
      <p:sp>
        <p:nvSpPr>
          <p:cNvPr id="18437" name="矩形 5"/>
          <p:cNvSpPr>
            <a:spLocks noChangeArrowheads="1"/>
          </p:cNvSpPr>
          <p:nvPr>
            <p:custDataLst>
              <p:tags r:id="rId5"/>
            </p:custDataLst>
          </p:nvPr>
        </p:nvSpPr>
        <p:spPr bwMode="auto">
          <a:xfrm>
            <a:off x="1655735" y="3417669"/>
            <a:ext cx="7451084" cy="642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anchor="ct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哲学系统化理论化的</a:t>
            </a:r>
            <a:r>
              <a:rPr lang="zh-CN" altLang="en-US" sz="2800" b="1" dirty="0">
                <a:solidFill>
                  <a:srgbClr val="FF0000"/>
                </a:solidFill>
                <a:latin typeface="楷体" panose="02010609060101010101" pitchFamily="49" charset="-122"/>
                <a:ea typeface="楷体" panose="02010609060101010101" pitchFamily="49" charset="-122"/>
              </a:rPr>
              <a:t>世界观</a:t>
            </a:r>
            <a:r>
              <a:rPr lang="zh-CN" altLang="en-US" sz="2800" b="1" dirty="0">
                <a:latin typeface="楷体" panose="02010609060101010101" pitchFamily="49" charset="-122"/>
                <a:ea typeface="楷体" panose="02010609060101010101" pitchFamily="49" charset="-122"/>
              </a:rPr>
              <a:t> 。</a:t>
            </a:r>
          </a:p>
        </p:txBody>
      </p:sp>
      <p:sp>
        <p:nvSpPr>
          <p:cNvPr id="18439" name="矩形 7"/>
          <p:cNvSpPr>
            <a:spLocks noChangeAspect="1"/>
          </p:cNvSpPr>
          <p:nvPr>
            <p:custDataLst>
              <p:tags r:id="rId6"/>
            </p:custDataLst>
          </p:nvPr>
        </p:nvSpPr>
        <p:spPr bwMode="auto">
          <a:xfrm>
            <a:off x="1173137" y="1808462"/>
            <a:ext cx="411956" cy="411956"/>
          </a:xfrm>
          <a:prstGeom prst="rect">
            <a:avLst/>
          </a:prstGeom>
          <a:solidFill>
            <a:srgbClr val="00FF00"/>
          </a:solidFill>
          <a:ln w="25400" algn="ctr">
            <a:solidFill>
              <a:srgbClr val="000000"/>
            </a:solidFill>
            <a:round/>
          </a:ln>
        </p:spPr>
        <p:txBody>
          <a:bodyPr anchor="ctr" anchorCtr="1"/>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0" name="矩形 8"/>
          <p:cNvSpPr>
            <a:spLocks noChangeAspect="1"/>
          </p:cNvSpPr>
          <p:nvPr>
            <p:custDataLst>
              <p:tags r:id="rId7"/>
            </p:custDataLst>
          </p:nvPr>
        </p:nvSpPr>
        <p:spPr bwMode="auto">
          <a:xfrm>
            <a:off x="1192584" y="2555732"/>
            <a:ext cx="411956" cy="411956"/>
          </a:xfrm>
          <a:prstGeom prst="rect">
            <a:avLst/>
          </a:prstGeom>
          <a:solidFill>
            <a:srgbClr val="00FF00"/>
          </a:solidFill>
          <a:ln w="25400" algn="ctr">
            <a:solidFill>
              <a:srgbClr val="000000"/>
            </a:solidFill>
            <a:round/>
          </a:ln>
        </p:spPr>
        <p:txBody>
          <a:bodyPr anchor="ctr" anchorCtr="1"/>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1" name="矩形 9"/>
          <p:cNvSpPr>
            <a:spLocks noChangeAspect="1"/>
          </p:cNvSpPr>
          <p:nvPr>
            <p:custDataLst>
              <p:tags r:id="rId8"/>
            </p:custDataLst>
          </p:nvPr>
        </p:nvSpPr>
        <p:spPr bwMode="auto">
          <a:xfrm>
            <a:off x="1192584" y="3533161"/>
            <a:ext cx="411956" cy="411956"/>
          </a:xfrm>
          <a:prstGeom prst="rect">
            <a:avLst/>
          </a:prstGeom>
          <a:solidFill>
            <a:srgbClr val="00FF00"/>
          </a:solidFill>
          <a:ln w="25400" algn="ctr">
            <a:solidFill>
              <a:srgbClr val="000000"/>
            </a:solidFill>
            <a:round/>
          </a:ln>
        </p:spPr>
        <p:txBody>
          <a:bodyPr anchor="ctr" anchorCtr="1"/>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2" name="矩形 10"/>
          <p:cNvSpPr>
            <a:spLocks noChangeAspect="1"/>
          </p:cNvSpPr>
          <p:nvPr>
            <p:custDataLst>
              <p:tags r:id="rId9"/>
            </p:custDataLst>
          </p:nvPr>
        </p:nvSpPr>
        <p:spPr bwMode="auto">
          <a:xfrm>
            <a:off x="1192584" y="4199596"/>
            <a:ext cx="411956" cy="410766"/>
          </a:xfrm>
          <a:prstGeom prst="rect">
            <a:avLst/>
          </a:prstGeom>
          <a:solidFill>
            <a:srgbClr val="00FF00"/>
          </a:solidFill>
          <a:ln w="25400" algn="ctr">
            <a:solidFill>
              <a:srgbClr val="000000"/>
            </a:solidFill>
            <a:round/>
          </a:ln>
        </p:spPr>
        <p:txBody>
          <a:bodyPr anchor="ctr" anchorCtr="1"/>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r>
              <a:rPr lang="en-US" altLang="zh-CN"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3" name="圆角矩形 11"/>
          <p:cNvSpPr>
            <a:spLocks noChangeArrowheads="1"/>
          </p:cNvSpPr>
          <p:nvPr>
            <p:custDataLst>
              <p:tags r:id="rId10"/>
            </p:custDataLst>
          </p:nvPr>
        </p:nvSpPr>
        <p:spPr bwMode="auto">
          <a:xfrm>
            <a:off x="7872141" y="6153726"/>
            <a:ext cx="1234678" cy="524866"/>
          </a:xfrm>
          <a:prstGeom prst="roundRect">
            <a:avLst>
              <a:gd name="adj" fmla="val 16667"/>
            </a:avLst>
          </a:prstGeom>
          <a:solidFill>
            <a:srgbClr val="808080"/>
          </a:solidFill>
          <a:ln w="38100" algn="ctr">
            <a:solidFill>
              <a:srgbClr val="000000"/>
            </a:solidFill>
            <a:round/>
          </a:ln>
        </p:spPr>
        <p:txBody>
          <a:bodyPr anchor="ctr" anchorCtr="1"/>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sp>
        <p:nvSpPr>
          <p:cNvPr id="18438" name="矩形 6"/>
          <p:cNvSpPr>
            <a:spLocks noChangeArrowheads="1"/>
          </p:cNvSpPr>
          <p:nvPr>
            <p:custDataLst>
              <p:tags r:id="rId11"/>
            </p:custDataLst>
          </p:nvPr>
        </p:nvSpPr>
        <p:spPr bwMode="auto">
          <a:xfrm>
            <a:off x="1655736" y="4082915"/>
            <a:ext cx="5938596" cy="642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anchor="ct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哲学是世界观与</a:t>
            </a:r>
            <a:r>
              <a:rPr lang="zh-CN" altLang="en-US" sz="2800" b="1" dirty="0">
                <a:solidFill>
                  <a:srgbClr val="FF0000"/>
                </a:solidFill>
                <a:latin typeface="楷体" panose="02010609060101010101" pitchFamily="49" charset="-122"/>
                <a:ea typeface="楷体" panose="02010609060101010101" pitchFamily="49" charset="-122"/>
              </a:rPr>
              <a:t>方法论</a:t>
            </a:r>
            <a:r>
              <a:rPr lang="zh-CN" altLang="en-US" sz="2800" b="1" dirty="0">
                <a:latin typeface="楷体" panose="02010609060101010101" pitchFamily="49" charset="-122"/>
                <a:ea typeface="楷体" panose="02010609060101010101" pitchFamily="49" charset="-122"/>
              </a:rPr>
              <a:t>的统一。 </a:t>
            </a:r>
          </a:p>
        </p:txBody>
      </p:sp>
      <p:grpSp>
        <p:nvGrpSpPr>
          <p:cNvPr id="18444" name="组合 16"/>
          <p:cNvGrpSpPr/>
          <p:nvPr>
            <p:custDataLst>
              <p:tags r:id="rId12"/>
            </p:custDataLst>
          </p:nvPr>
        </p:nvGrpSpPr>
        <p:grpSpPr bwMode="auto">
          <a:xfrm>
            <a:off x="0" y="0"/>
            <a:ext cx="5143500" cy="490220"/>
            <a:chOff x="-108447" y="-28576"/>
            <a:chExt cx="6858000" cy="653627"/>
          </a:xfrm>
        </p:grpSpPr>
        <p:sp>
          <p:nvSpPr>
            <p:cNvPr id="18446" name="TitleBackground"/>
            <p:cNvSpPr>
              <a:spLocks noChangeArrowheads="1"/>
            </p:cNvSpPr>
            <p:nvPr>
              <p:custDataLst>
                <p:tags r:id="rId14"/>
              </p:custDataLst>
            </p:nvPr>
          </p:nvSpPr>
          <p:spPr bwMode="auto">
            <a:xfrm>
              <a:off x="-108447" y="-28576"/>
              <a:ext cx="6858000" cy="635000"/>
            </a:xfrm>
            <a:prstGeom prst="rect">
              <a:avLst/>
            </a:prstGeom>
            <a:solidFill>
              <a:srgbClr val="F6F7F8"/>
            </a:solidFill>
            <a:ln>
              <a:noFill/>
            </a:ln>
            <a:extLst>
              <a:ext uri="{91240B29-F687-4F45-9708-019B960494DF}">
                <a14:hiddenLine xmlns:a14="http://schemas.microsoft.com/office/drawing/2010/main" w="9525">
                  <a:solidFill>
                    <a:schemeClr val="tx1"/>
                  </a:solidFill>
                  <a:round/>
                </a14:hiddenLine>
              </a:ext>
            </a:extLst>
          </p:spPr>
          <p:txBody>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endParaRPr lang="zh-CN" altLang="en-US" sz="1800">
                <a:ea typeface="宋体" panose="02010600030101010101" pitchFamily="2" charset="-122"/>
              </a:endParaRPr>
            </a:p>
          </p:txBody>
        </p:sp>
        <p:sp>
          <p:nvSpPr>
            <p:cNvPr id="18447" name="ColorBlock"/>
            <p:cNvSpPr>
              <a:spLocks noChangeArrowheads="1"/>
            </p:cNvSpPr>
            <p:nvPr>
              <p:custDataLst>
                <p:tags r:id="rId15"/>
              </p:custDataLst>
            </p:nvPr>
          </p:nvSpPr>
          <p:spPr bwMode="auto">
            <a:xfrm>
              <a:off x="-108447" y="-28576"/>
              <a:ext cx="190500" cy="635000"/>
            </a:xfrm>
            <a:prstGeom prst="rect">
              <a:avLst/>
            </a:prstGeom>
            <a:solidFill>
              <a:srgbClr val="639EF4"/>
            </a:solidFill>
            <a:ln>
              <a:noFill/>
            </a:ln>
            <a:extLst>
              <a:ext uri="{91240B29-F687-4F45-9708-019B960494DF}">
                <a14:hiddenLine xmlns:a14="http://schemas.microsoft.com/office/drawing/2010/main" w="9525">
                  <a:solidFill>
                    <a:schemeClr val="tx1"/>
                  </a:solidFill>
                  <a:round/>
                </a14:hiddenLine>
              </a:ext>
            </a:extLst>
          </p:spPr>
          <p:txBody>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algn="ctr"/>
              <a:endParaRPr lang="zh-CN" altLang="en-US" sz="1800">
                <a:ea typeface="宋体" panose="02010600030101010101" pitchFamily="2" charset="-122"/>
              </a:endParaRPr>
            </a:p>
          </p:txBody>
        </p:sp>
        <p:sp>
          <p:nvSpPr>
            <p:cNvPr id="18448" name="TypeText"/>
            <p:cNvSpPr>
              <a:spLocks noChangeArrowheads="1"/>
            </p:cNvSpPr>
            <p:nvPr>
              <p:custDataLst>
                <p:tags r:id="rId16"/>
              </p:custDataLst>
            </p:nvPr>
          </p:nvSpPr>
          <p:spPr bwMode="auto">
            <a:xfrm>
              <a:off x="230220" y="-28576"/>
              <a:ext cx="1905000" cy="63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wrap="none" anchor="ct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r>
                <a:rPr lang="zh-CN" altLang="en-US" sz="19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多选题</a:t>
              </a:r>
            </a:p>
          </p:txBody>
        </p:sp>
        <p:sp>
          <p:nvSpPr>
            <p:cNvPr id="18449" name="TipText"/>
            <p:cNvSpPr>
              <a:spLocks noChangeArrowheads="1"/>
            </p:cNvSpPr>
            <p:nvPr>
              <p:custDataLst>
                <p:tags r:id="rId17"/>
              </p:custDataLst>
            </p:nvPr>
          </p:nvSpPr>
          <p:spPr bwMode="auto">
            <a:xfrm>
              <a:off x="1464660" y="117051"/>
              <a:ext cx="2286000" cy="50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vert="horz" wrap="none" anchor="ctr" anchorCtr="0">
              <a:no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r>
                <a:rPr lang="en-US" altLang="zh-CN"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endParaRPr lang="zh-CN" altLang="en-US">
                <a:solidFill>
                  <a:srgbClr val="80808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2" name="图片 1"/>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1" name="Text Box 5"/>
          <p:cNvSpPr txBox="1">
            <a:spLocks noChangeArrowheads="1"/>
          </p:cNvSpPr>
          <p:nvPr/>
        </p:nvSpPr>
        <p:spPr bwMode="auto">
          <a:xfrm>
            <a:off x="894614" y="815008"/>
            <a:ext cx="8767991"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defRPr/>
            </a:pPr>
            <a:r>
              <a:rPr lang="zh-CN" altLang="en-US" sz="2800" b="1" dirty="0">
                <a:latin typeface="楷体" panose="02010609060101010101" pitchFamily="49" charset="-122"/>
                <a:ea typeface="楷体" panose="02010609060101010101" pitchFamily="49" charset="-122"/>
              </a:rPr>
              <a:t>习近平：努力把马克思主义哲学作为自己的看家本领</a:t>
            </a:r>
            <a:r>
              <a:rPr lang="en-US" altLang="zh-CN" sz="2800" b="1" dirty="0">
                <a:latin typeface="楷体" panose="02010609060101010101" pitchFamily="49" charset="-122"/>
                <a:ea typeface="楷体" panose="02010609060101010101" pitchFamily="49" charset="-122"/>
              </a:rPr>
              <a:t>——2013</a:t>
            </a:r>
            <a:r>
              <a:rPr lang="zh-CN" altLang="en-US" sz="2800" b="1" dirty="0">
                <a:latin typeface="楷体" panose="02010609060101010101" pitchFamily="49" charset="-122"/>
                <a:ea typeface="楷体" panose="02010609060101010101" pitchFamily="49" charset="-122"/>
              </a:rPr>
              <a:t>年</a:t>
            </a:r>
            <a:r>
              <a:rPr lang="en-US" altLang="zh-CN" sz="2800" b="1" dirty="0">
                <a:latin typeface="楷体" panose="02010609060101010101" pitchFamily="49" charset="-122"/>
                <a:ea typeface="楷体" panose="02010609060101010101" pitchFamily="49" charset="-122"/>
              </a:rPr>
              <a:t>12</a:t>
            </a:r>
            <a:r>
              <a:rPr lang="zh-CN" altLang="en-US" sz="2800" b="1" dirty="0">
                <a:latin typeface="楷体" panose="02010609060101010101" pitchFamily="49" charset="-122"/>
                <a:ea typeface="楷体" panose="02010609060101010101" pitchFamily="49" charset="-122"/>
              </a:rPr>
              <a:t>月</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日，习近平总书记在中共中央政治局第十一次集体学习上的讲话。</a:t>
            </a:r>
            <a:endParaRPr kumimoji="1" lang="zh-CN" altLang="en-US" sz="2800" b="1" dirty="0">
              <a:solidFill>
                <a:srgbClr val="FF0000"/>
              </a:solidFill>
              <a:effectLst>
                <a:outerShdw blurRad="38100" dist="38100" dir="2700000" algn="tl">
                  <a:srgbClr val="000000"/>
                </a:outerShdw>
              </a:effectLst>
              <a:latin typeface="楷体" panose="02010609060101010101" pitchFamily="49" charset="-122"/>
              <a:ea typeface="楷体" panose="02010609060101010101" pitchFamily="49" charset="-122"/>
            </a:endParaRPr>
          </a:p>
        </p:txBody>
      </p:sp>
      <p:sp>
        <p:nvSpPr>
          <p:cNvPr id="234502" name="Text Box 6"/>
          <p:cNvSpPr txBox="1">
            <a:spLocks noChangeArrowheads="1"/>
          </p:cNvSpPr>
          <p:nvPr/>
        </p:nvSpPr>
        <p:spPr bwMode="auto">
          <a:xfrm>
            <a:off x="5278610" y="2247828"/>
            <a:ext cx="5161453" cy="341632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FF0000"/>
                </a:solidFill>
                <a:miter lim="800000"/>
                <a:headEnd/>
                <a:tailEnd/>
              </a14:hiddenLine>
            </a:ext>
          </a:extLst>
        </p:spPr>
        <p:txBody>
          <a:bodyPr wrap="square">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spcBef>
                <a:spcPct val="50000"/>
              </a:spcBef>
            </a:pPr>
            <a:r>
              <a:rPr lang="zh-CN" altLang="en-US" sz="2400" b="1" dirty="0" smtClean="0">
                <a:latin typeface="楷体" panose="02010609060101010101" pitchFamily="49" charset="-122"/>
                <a:ea typeface="楷体" panose="02010609060101010101" pitchFamily="49" charset="-122"/>
              </a:rPr>
              <a:t>    十八</a:t>
            </a:r>
            <a:r>
              <a:rPr lang="zh-CN" altLang="en-US" sz="2400" b="1" dirty="0">
                <a:latin typeface="楷体" panose="02010609060101010101" pitchFamily="49" charset="-122"/>
                <a:ea typeface="楷体" panose="02010609060101010101" pitchFamily="49" charset="-122"/>
              </a:rPr>
              <a:t>大以来，习近平总书记系列重要讲话提出了治国理政的新理念，是运用马克思主义立场观点和方法分析、认识和解决问题的典范，体现了马克思主义哲学对中国特色社会主义实践的指导意义，为我们解决当前和今后一个时期重大理论和现实问题提供了哲学依据，也奠定了全党思想统一和行动一致的思想基础。</a:t>
            </a:r>
            <a:endParaRPr kumimoji="1" lang="zh-CN" altLang="en-US" sz="2400" b="1" dirty="0">
              <a:latin typeface="楷体" panose="02010609060101010101" pitchFamily="49" charset="-122"/>
              <a:ea typeface="楷体" panose="02010609060101010101" pitchFamily="49"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9153" y="2343477"/>
            <a:ext cx="4559457" cy="3067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4501"/>
                                        </p:tgtEl>
                                        <p:attrNameLst>
                                          <p:attrName>style.visibility</p:attrName>
                                        </p:attrNameLst>
                                      </p:cBhvr>
                                      <p:to>
                                        <p:strVal val="visible"/>
                                      </p:to>
                                    </p:set>
                                    <p:anim calcmode="lin" valueType="num">
                                      <p:cBhvr additive="base">
                                        <p:cTn id="7" dur="500" fill="hold"/>
                                        <p:tgtEl>
                                          <p:spTgt spid="234501"/>
                                        </p:tgtEl>
                                        <p:attrNameLst>
                                          <p:attrName>ppt_x</p:attrName>
                                        </p:attrNameLst>
                                      </p:cBhvr>
                                      <p:tavLst>
                                        <p:tav tm="0">
                                          <p:val>
                                            <p:strVal val="1+#ppt_w/2"/>
                                          </p:val>
                                        </p:tav>
                                        <p:tav tm="100000">
                                          <p:val>
                                            <p:strVal val="#ppt_x"/>
                                          </p:val>
                                        </p:tav>
                                      </p:tavLst>
                                    </p:anim>
                                    <p:anim calcmode="lin" valueType="num">
                                      <p:cBhvr additive="base">
                                        <p:cTn id="8" dur="500" fill="hold"/>
                                        <p:tgtEl>
                                          <p:spTgt spid="23450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34502"/>
                                        </p:tgtEl>
                                        <p:attrNameLst>
                                          <p:attrName>style.visibility</p:attrName>
                                        </p:attrNameLst>
                                      </p:cBhvr>
                                      <p:to>
                                        <p:strVal val="visible"/>
                                      </p:to>
                                    </p:set>
                                    <p:anim calcmode="lin" valueType="num">
                                      <p:cBhvr additive="base">
                                        <p:cTn id="17" dur="500" fill="hold"/>
                                        <p:tgtEl>
                                          <p:spTgt spid="234502"/>
                                        </p:tgtEl>
                                        <p:attrNameLst>
                                          <p:attrName>ppt_x</p:attrName>
                                        </p:attrNameLst>
                                      </p:cBhvr>
                                      <p:tavLst>
                                        <p:tav tm="0">
                                          <p:val>
                                            <p:strVal val="1+#ppt_w/2"/>
                                          </p:val>
                                        </p:tav>
                                        <p:tav tm="100000">
                                          <p:val>
                                            <p:strVal val="#ppt_x"/>
                                          </p:val>
                                        </p:tav>
                                      </p:tavLst>
                                    </p:anim>
                                    <p:anim calcmode="lin" valueType="num">
                                      <p:cBhvr additive="base">
                                        <p:cTn id="18" dur="500" fill="hold"/>
                                        <p:tgtEl>
                                          <p:spTgt spid="2345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1" grpId="0"/>
      <p:bldP spid="23450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1" name="Rectangle 17"/>
          <p:cNvSpPr>
            <a:spLocks noChangeArrowheads="1"/>
          </p:cNvSpPr>
          <p:nvPr/>
        </p:nvSpPr>
        <p:spPr bwMode="auto">
          <a:xfrm>
            <a:off x="1327488" y="956484"/>
            <a:ext cx="39159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1575" b="1" dirty="0">
                <a:latin typeface="Times New Roman" panose="02020603050405020304" pitchFamily="18" charset="0"/>
                <a:ea typeface="宋体" panose="02010600030101010101" pitchFamily="2" charset="-122"/>
              </a:rPr>
              <a:t> </a:t>
            </a:r>
            <a:r>
              <a:rPr lang="en-US" altLang="zh-CN" sz="3200" b="1" dirty="0">
                <a:latin typeface="华文新魏" panose="02010800040101010101" charset="-122"/>
                <a:ea typeface="华文新魏" panose="02010800040101010101" charset="-122"/>
              </a:rPr>
              <a:t>1.</a:t>
            </a:r>
            <a:r>
              <a:rPr lang="zh-CN" altLang="en-US" sz="3200" b="1" dirty="0">
                <a:latin typeface="华文新魏" panose="02010800040101010101" charset="-122"/>
                <a:ea typeface="华文新魏" panose="02010800040101010101" charset="-122"/>
              </a:rPr>
              <a:t>哲学的基本问题</a:t>
            </a:r>
          </a:p>
        </p:txBody>
      </p:sp>
      <p:sp>
        <p:nvSpPr>
          <p:cNvPr id="98322" name="Text Box 18"/>
          <p:cNvSpPr txBox="1">
            <a:spLocks noChangeArrowheads="1"/>
          </p:cNvSpPr>
          <p:nvPr/>
        </p:nvSpPr>
        <p:spPr bwMode="auto">
          <a:xfrm>
            <a:off x="1593008" y="1620875"/>
            <a:ext cx="6064097" cy="1284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defRPr/>
            </a:pPr>
            <a:r>
              <a:rPr kumimoji="1" lang="zh-CN" altLang="en-US" sz="2800" b="1" dirty="0">
                <a:solidFill>
                  <a:schemeClr val="tx2">
                    <a:lumMod val="50000"/>
                  </a:schemeClr>
                </a:solidFill>
                <a:latin typeface="楷体" panose="02010609060101010101" pitchFamily="49" charset="-122"/>
                <a:ea typeface="楷体" panose="02010609060101010101" pitchFamily="49" charset="-122"/>
              </a:rPr>
              <a:t>哲学的基本问题，</a:t>
            </a:r>
            <a:r>
              <a:rPr kumimoji="1" lang="zh-CN" altLang="en-US" sz="2800" b="1" dirty="0">
                <a:latin typeface="楷体" panose="02010609060101010101" pitchFamily="49" charset="-122"/>
                <a:ea typeface="楷体" panose="02010609060101010101" pitchFamily="49" charset="-122"/>
              </a:rPr>
              <a:t>就是</a:t>
            </a:r>
            <a:r>
              <a:rPr kumimoji="1" lang="zh-CN" altLang="en-US" sz="2800" b="1" dirty="0">
                <a:solidFill>
                  <a:srgbClr val="FF0000"/>
                </a:solidFill>
                <a:latin typeface="楷体" panose="02010609060101010101" pitchFamily="49" charset="-122"/>
                <a:ea typeface="楷体" panose="02010609060101010101" pitchFamily="49" charset="-122"/>
              </a:rPr>
              <a:t>思维</a:t>
            </a:r>
            <a:r>
              <a:rPr kumimoji="1" lang="zh-CN" altLang="en-US" sz="2800" b="1" dirty="0">
                <a:latin typeface="楷体" panose="02010609060101010101" pitchFamily="49" charset="-122"/>
                <a:ea typeface="楷体" panose="02010609060101010101" pitchFamily="49" charset="-122"/>
              </a:rPr>
              <a:t>与</a:t>
            </a:r>
            <a:r>
              <a:rPr kumimoji="1" lang="zh-CN" altLang="en-US" sz="2800" b="1" dirty="0">
                <a:solidFill>
                  <a:srgbClr val="FF0000"/>
                </a:solidFill>
                <a:latin typeface="楷体" panose="02010609060101010101" pitchFamily="49" charset="-122"/>
                <a:ea typeface="楷体" panose="02010609060101010101" pitchFamily="49" charset="-122"/>
              </a:rPr>
              <a:t>存在</a:t>
            </a:r>
            <a:r>
              <a:rPr kumimoji="1" lang="zh-CN" altLang="en-US" sz="2800" b="1" dirty="0">
                <a:latin typeface="楷体" panose="02010609060101010101" pitchFamily="49" charset="-122"/>
                <a:ea typeface="楷体" panose="02010609060101010101" pitchFamily="49" charset="-122"/>
              </a:rPr>
              <a:t>、或</a:t>
            </a:r>
            <a:r>
              <a:rPr kumimoji="1" lang="zh-CN" altLang="en-US" sz="2800" b="1" dirty="0">
                <a:solidFill>
                  <a:srgbClr val="FF0000"/>
                </a:solidFill>
                <a:latin typeface="楷体" panose="02010609060101010101" pitchFamily="49" charset="-122"/>
                <a:ea typeface="楷体" panose="02010609060101010101" pitchFamily="49" charset="-122"/>
              </a:rPr>
              <a:t>意识</a:t>
            </a:r>
            <a:r>
              <a:rPr kumimoji="1" lang="zh-CN" altLang="en-US" sz="2800" b="1" dirty="0">
                <a:latin typeface="楷体" panose="02010609060101010101" pitchFamily="49" charset="-122"/>
                <a:ea typeface="楷体" panose="02010609060101010101" pitchFamily="49" charset="-122"/>
              </a:rPr>
              <a:t>与</a:t>
            </a:r>
            <a:r>
              <a:rPr kumimoji="1" lang="zh-CN" altLang="en-US" sz="2800" b="1" dirty="0">
                <a:solidFill>
                  <a:srgbClr val="FF0000"/>
                </a:solidFill>
                <a:latin typeface="楷体" panose="02010609060101010101" pitchFamily="49" charset="-122"/>
                <a:ea typeface="楷体" panose="02010609060101010101" pitchFamily="49" charset="-122"/>
              </a:rPr>
              <a:t>物质</a:t>
            </a:r>
            <a:r>
              <a:rPr kumimoji="1" lang="zh-CN" altLang="en-US" sz="2800" b="1" dirty="0">
                <a:latin typeface="楷体" panose="02010609060101010101" pitchFamily="49" charset="-122"/>
                <a:ea typeface="楷体" panose="02010609060101010101" pitchFamily="49" charset="-122"/>
              </a:rPr>
              <a:t>的关系问题。</a:t>
            </a:r>
          </a:p>
        </p:txBody>
      </p:sp>
      <p:sp>
        <p:nvSpPr>
          <p:cNvPr id="98326" name="Rectangle 22"/>
          <p:cNvSpPr>
            <a:spLocks noChangeArrowheads="1"/>
          </p:cNvSpPr>
          <p:nvPr/>
        </p:nvSpPr>
        <p:spPr bwMode="auto">
          <a:xfrm>
            <a:off x="2549370" y="4158532"/>
            <a:ext cx="58790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为什么物质和意识的关系问题成为哲学的基本问题？</a:t>
            </a:r>
          </a:p>
        </p:txBody>
      </p:sp>
      <p:sp>
        <p:nvSpPr>
          <p:cNvPr id="98327" name="Text Box 23"/>
          <p:cNvSpPr txBox="1">
            <a:spLocks noChangeArrowheads="1"/>
          </p:cNvSpPr>
          <p:nvPr/>
        </p:nvSpPr>
        <p:spPr bwMode="auto">
          <a:xfrm>
            <a:off x="1712278" y="3234821"/>
            <a:ext cx="2027515" cy="523220"/>
          </a:xfrm>
          <a:prstGeom prst="rect">
            <a:avLst/>
          </a:prstGeom>
          <a:noFill/>
          <a:ln w="12700" cap="rnd">
            <a:solidFill>
              <a:srgbClr val="FF0000"/>
            </a:solidFill>
            <a:prstDash val="sysDot"/>
            <a:miter lim="800000"/>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dirty="0">
                <a:latin typeface="华文新魏" panose="02010800040101010101" charset="-122"/>
                <a:ea typeface="华文新魏" panose="02010800040101010101" charset="-122"/>
              </a:rPr>
              <a:t>请思考讨论</a:t>
            </a:r>
          </a:p>
        </p:txBody>
      </p:sp>
      <p:pic>
        <p:nvPicPr>
          <p:cNvPr id="98328" name="Picture 24" descr="u=3565703060,2077548207&amp;fm=0&amp;gp=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6194" y="4158532"/>
            <a:ext cx="861460" cy="86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6"/>
          <p:cNvSpPr>
            <a:spLocks noChangeArrowheads="1"/>
          </p:cNvSpPr>
          <p:nvPr/>
        </p:nvSpPr>
        <p:spPr bwMode="auto">
          <a:xfrm>
            <a:off x="253717" y="263604"/>
            <a:ext cx="69729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（二） 哲学的基本问题及内容</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321"/>
                                        </p:tgtEl>
                                        <p:attrNameLst>
                                          <p:attrName>style.visibility</p:attrName>
                                        </p:attrNameLst>
                                      </p:cBhvr>
                                      <p:to>
                                        <p:strVal val="visible"/>
                                      </p:to>
                                    </p:set>
                                    <p:animEffect transition="in" filter="wipe(left)">
                                      <p:cBhvr>
                                        <p:cTn id="12" dur="500"/>
                                        <p:tgtEl>
                                          <p:spTgt spid="983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98322"/>
                                        </p:tgtEl>
                                        <p:attrNameLst>
                                          <p:attrName>style.visibility</p:attrName>
                                        </p:attrNameLst>
                                      </p:cBhvr>
                                      <p:to>
                                        <p:strVal val="visible"/>
                                      </p:to>
                                    </p:set>
                                    <p:animEffect transition="in" filter="wipe(right)">
                                      <p:cBhvr>
                                        <p:cTn id="17" dur="500"/>
                                        <p:tgtEl>
                                          <p:spTgt spid="9832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8327"/>
                                        </p:tgtEl>
                                        <p:attrNameLst>
                                          <p:attrName>style.visibility</p:attrName>
                                        </p:attrNameLst>
                                      </p:cBhvr>
                                      <p:to>
                                        <p:strVal val="visible"/>
                                      </p:to>
                                    </p:set>
                                    <p:animEffect transition="in" filter="box(in)">
                                      <p:cBhvr>
                                        <p:cTn id="22" dur="500"/>
                                        <p:tgtEl>
                                          <p:spTgt spid="98327"/>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98328"/>
                                        </p:tgtEl>
                                        <p:attrNameLst>
                                          <p:attrName>style.visibility</p:attrName>
                                        </p:attrNameLst>
                                      </p:cBhvr>
                                      <p:to>
                                        <p:strVal val="visible"/>
                                      </p:to>
                                    </p:set>
                                    <p:animEffect transition="in" filter="wipe(down)">
                                      <p:cBhvr>
                                        <p:cTn id="26" dur="500"/>
                                        <p:tgtEl>
                                          <p:spTgt spid="98328"/>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98326"/>
                                        </p:tgtEl>
                                        <p:attrNameLst>
                                          <p:attrName>style.visibility</p:attrName>
                                        </p:attrNameLst>
                                      </p:cBhvr>
                                      <p:to>
                                        <p:strVal val="visible"/>
                                      </p:to>
                                    </p:set>
                                    <p:animEffect transition="in" filter="box(in)">
                                      <p:cBhvr>
                                        <p:cTn id="31" dur="500"/>
                                        <p:tgtEl>
                                          <p:spTgt spid="98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1" grpId="0"/>
      <p:bldP spid="98322" grpId="0"/>
      <p:bldP spid="98326" grpId="0"/>
      <p:bldP spid="98327"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61" name="Text Box 9">
            <a:hlinkClick r:id="rId2" action="ppaction://hlinksldjump"/>
          </p:cNvPr>
          <p:cNvSpPr txBox="1">
            <a:spLocks noChangeArrowheads="1"/>
          </p:cNvSpPr>
          <p:nvPr/>
        </p:nvSpPr>
        <p:spPr bwMode="auto">
          <a:xfrm>
            <a:off x="3132476" y="805337"/>
            <a:ext cx="77412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3600" b="1" dirty="0" smtClean="0">
                <a:latin typeface="楷体" panose="02010609060101010101" pitchFamily="49" charset="-122"/>
                <a:ea typeface="楷体" panose="02010609060101010101" pitchFamily="49" charset="-122"/>
              </a:rPr>
              <a:t>我们</a:t>
            </a:r>
            <a:r>
              <a:rPr lang="zh-CN" altLang="en-US" sz="3600" b="1" dirty="0">
                <a:latin typeface="楷体" panose="02010609060101010101" pitchFamily="49" charset="-122"/>
                <a:ea typeface="楷体" panose="02010609060101010101" pitchFamily="49" charset="-122"/>
              </a:rPr>
              <a:t>从哪里来？我们是谁？</a:t>
            </a:r>
            <a:endParaRPr lang="en-US" altLang="zh-CN" sz="3600" b="1" dirty="0">
              <a:latin typeface="楷体" panose="02010609060101010101" pitchFamily="49" charset="-122"/>
              <a:ea typeface="楷体" panose="02010609060101010101" pitchFamily="49" charset="-122"/>
            </a:endParaRPr>
          </a:p>
          <a:p>
            <a:pPr eaLnBrk="1" hangingPunct="1"/>
            <a:r>
              <a:rPr lang="zh-CN" altLang="en-US" sz="3600" b="1" dirty="0">
                <a:latin typeface="楷体" panose="02010609060101010101" pitchFamily="49" charset="-122"/>
                <a:ea typeface="楷体" panose="02010609060101010101" pitchFamily="49" charset="-122"/>
              </a:rPr>
              <a:t>物质和意识何者为第一性</a:t>
            </a:r>
          </a:p>
        </p:txBody>
      </p:sp>
      <p:pic>
        <p:nvPicPr>
          <p:cNvPr id="6147"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17321" y="2125978"/>
            <a:ext cx="4400962" cy="3430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9">
            <a:hlinkClick r:id="rId2" action="ppaction://hlinksldjump"/>
          </p:cNvPr>
          <p:cNvSpPr txBox="1">
            <a:spLocks noChangeArrowheads="1"/>
          </p:cNvSpPr>
          <p:nvPr/>
        </p:nvSpPr>
        <p:spPr bwMode="auto">
          <a:xfrm>
            <a:off x="3132476" y="5764526"/>
            <a:ext cx="686582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3600" b="1" dirty="0">
                <a:latin typeface="楷体" panose="02010609060101010101" pitchFamily="49" charset="-122"/>
                <a:ea typeface="楷体" panose="02010609060101010101" pitchFamily="49" charset="-122"/>
              </a:rPr>
              <a:t>探究来路，我们才能走的更远。</a:t>
            </a:r>
          </a:p>
        </p:txBody>
      </p:sp>
      <p:sp>
        <p:nvSpPr>
          <p:cNvPr id="6" name="Title Placeholder 1"/>
          <p:cNvSpPr txBox="1"/>
          <p:nvPr/>
        </p:nvSpPr>
        <p:spPr>
          <a:xfrm>
            <a:off x="0" y="130682"/>
            <a:ext cx="4561121" cy="1093961"/>
          </a:xfrm>
          <a:prstGeom prst="rect">
            <a:avLst/>
          </a:prstGeom>
        </p:spPr>
        <p:txBody>
          <a:bodyPr vert="horz" lIns="121920" tIns="60960" rIns="121920" bIns="60960" rtlCol="0" anchor="t">
            <a:noAutofit/>
          </a:bodyPr>
          <a:lstStyle>
            <a:lvl1pPr algn="l" defTabSz="457200" rtl="0" eaLnBrk="1" latinLnBrk="0" hangingPunct="1">
              <a:spcBef>
                <a:spcPct val="0"/>
              </a:spcBef>
              <a:buNone/>
              <a:defRPr sz="3200" kern="1200">
                <a:solidFill>
                  <a:schemeClr val="accent1"/>
                </a:solidFill>
                <a:latin typeface="+mn-ea"/>
                <a:ea typeface="+mn-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4000" b="1" dirty="0">
                <a:solidFill>
                  <a:schemeClr val="accent2">
                    <a:lumMod val="75000"/>
                  </a:schemeClr>
                </a:solidFill>
              </a:rPr>
              <a:t>课前展示活动</a:t>
            </a:r>
            <a:endParaRPr lang="en-US" altLang="zh-CN" sz="4000" b="1" dirty="0">
              <a:solidFill>
                <a:schemeClr val="accent2">
                  <a:lumMod val="75000"/>
                </a:schemeClr>
              </a:solidFill>
            </a:endParaRPr>
          </a:p>
          <a:p>
            <a:r>
              <a:rPr lang="zh-CN" altLang="en-US" sz="4000" b="1" dirty="0">
                <a:solidFill>
                  <a:schemeClr val="accent2">
                    <a:lumMod val="75000"/>
                  </a:schemeClr>
                </a:solidFill>
              </a:rPr>
              <a:t>    </a:t>
            </a:r>
            <a:r>
              <a:rPr lang="zh-CN" altLang="en-US" sz="4000" b="1" dirty="0" smtClean="0">
                <a:solidFill>
                  <a:schemeClr val="accent2">
                    <a:lumMod val="75000"/>
                  </a:schemeClr>
                </a:solidFill>
              </a:rPr>
              <a:t>第</a:t>
            </a:r>
            <a:r>
              <a:rPr lang="en-US" altLang="zh-CN" sz="4000" b="1" dirty="0" smtClean="0">
                <a:solidFill>
                  <a:schemeClr val="accent2">
                    <a:lumMod val="75000"/>
                  </a:schemeClr>
                </a:solidFill>
              </a:rPr>
              <a:t>1</a:t>
            </a:r>
            <a:r>
              <a:rPr lang="zh-CN" altLang="en-US" sz="4000" b="1" dirty="0" smtClean="0">
                <a:solidFill>
                  <a:schemeClr val="accent2">
                    <a:lumMod val="75000"/>
                  </a:schemeClr>
                </a:solidFill>
              </a:rPr>
              <a:t>组</a:t>
            </a:r>
            <a:endParaRPr lang="en-US" sz="4000" b="1" dirty="0">
              <a:solidFill>
                <a:schemeClr val="accent2">
                  <a:lumMod val="75000"/>
                </a:schemeClr>
              </a:solidFill>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4761"/>
                                        </p:tgtEl>
                                        <p:attrNameLst>
                                          <p:attrName>style.visibility</p:attrName>
                                        </p:attrNameLst>
                                      </p:cBhvr>
                                      <p:to>
                                        <p:strVal val="visible"/>
                                      </p:to>
                                    </p:set>
                                    <p:animEffect transition="in" filter="slide(fromBottom)">
                                      <p:cBhvr>
                                        <p:cTn id="7" dur="500"/>
                                        <p:tgtEl>
                                          <p:spTgt spid="7476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1"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54717" y="2218205"/>
            <a:ext cx="3938258" cy="2062103"/>
          </a:xfrm>
          <a:prstGeom prst="rect">
            <a:avLst/>
          </a:prstGeom>
        </p:spPr>
        <p:txBody>
          <a:bodyPr wrap="square">
            <a:spAutoFit/>
          </a:bodyPr>
          <a:lstStyle/>
          <a:p>
            <a:pPr>
              <a:defRPr/>
            </a:pPr>
            <a:r>
              <a:rPr lang="zh-CN" altLang="zh-CN" sz="3200" b="1" dirty="0">
                <a:latin typeface="楷体" panose="02010609060101010101" pitchFamily="49" charset="-122"/>
                <a:ea typeface="楷体" panose="02010609060101010101" pitchFamily="49" charset="-122"/>
              </a:rPr>
              <a:t>意大利现代哲学家安东尼奥葛兰西</a:t>
            </a:r>
            <a:r>
              <a:rPr lang="zh-CN" altLang="en-US" sz="3200" b="1" dirty="0">
                <a:latin typeface="楷体" panose="02010609060101010101" pitchFamily="49" charset="-122"/>
                <a:ea typeface="楷体" panose="02010609060101010101" pitchFamily="49" charset="-122"/>
              </a:rPr>
              <a:t>：</a:t>
            </a:r>
            <a:r>
              <a:rPr lang="zh-CN" altLang="zh-CN" sz="3200" b="1" kern="10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在一生中的某个时候，每个人都是哲学家。</a:t>
            </a:r>
            <a:endParaRPr lang="zh-CN" altLang="en-US" sz="3200" b="1" dirty="0">
              <a:latin typeface="楷体" panose="02010609060101010101" pitchFamily="49" charset="-122"/>
              <a:ea typeface="楷体" panose="02010609060101010101" pitchFamily="49" charset="-122"/>
            </a:endParaRPr>
          </a:p>
        </p:txBody>
      </p:sp>
      <p:pic>
        <p:nvPicPr>
          <p:cNvPr id="13315"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7832" y="1674996"/>
            <a:ext cx="2981414" cy="378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4" descr="U1739P54T3D34448F59DT200612141304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070" y="1422742"/>
            <a:ext cx="3160577" cy="3383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63" name="Text Box 35"/>
          <p:cNvSpPr txBox="1">
            <a:spLocks noChangeArrowheads="1"/>
          </p:cNvSpPr>
          <p:nvPr/>
        </p:nvSpPr>
        <p:spPr bwMode="auto">
          <a:xfrm>
            <a:off x="4600469" y="1640025"/>
            <a:ext cx="4815135" cy="2308324"/>
          </a:xfrm>
          <a:prstGeom prst="rect">
            <a:avLst/>
          </a:prstGeom>
          <a:noFill/>
          <a:ln w="9525">
            <a:noFill/>
            <a:miter lim="800000"/>
          </a:ln>
          <a:effectLst/>
          <a:extLst>
            <a:ext uri="{909E8E84-426E-40DD-AFC4-6F175D3DCCD1}">
              <a14:hiddenFill xmlns:a14="http://schemas.microsoft.com/office/drawing/2010/main">
                <a:solidFill>
                  <a:srgbClr val="0000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defRPr/>
            </a:pPr>
            <a:r>
              <a:rPr kumimoji="1" lang="zh-CN" altLang="en-US" sz="3200" b="1" dirty="0">
                <a:latin typeface="楷体" panose="02010609060101010101" pitchFamily="49" charset="-122"/>
                <a:ea typeface="楷体" panose="02010609060101010101" pitchFamily="49" charset="-122"/>
              </a:rPr>
              <a:t>“（思维与存在的对立）是哲学的起点，这个起点构成哲学的全部意义。</a:t>
            </a:r>
            <a:r>
              <a:rPr kumimoji="1" lang="zh-CN" altLang="en-US" sz="3200" b="1" dirty="0" smtClean="0">
                <a:latin typeface="楷体" panose="02010609060101010101" pitchFamily="49" charset="-122"/>
                <a:ea typeface="楷体" panose="02010609060101010101" pitchFamily="49" charset="-122"/>
              </a:rPr>
              <a:t>”</a:t>
            </a:r>
            <a:endParaRPr kumimoji="1" lang="en-US" altLang="zh-CN" sz="3200" b="1" dirty="0" smtClean="0">
              <a:latin typeface="楷体" panose="02010609060101010101" pitchFamily="49" charset="-122"/>
              <a:ea typeface="楷体" panose="02010609060101010101" pitchFamily="49" charset="-122"/>
            </a:endParaRPr>
          </a:p>
          <a:p>
            <a:pPr algn="just">
              <a:spcBef>
                <a:spcPct val="50000"/>
              </a:spcBef>
              <a:defRPr/>
            </a:pPr>
            <a:r>
              <a:rPr kumimoji="1" lang="en-US" altLang="zh-CN" sz="3200" b="1" dirty="0">
                <a:latin typeface="楷体" panose="02010609060101010101" pitchFamily="49" charset="-122"/>
                <a:ea typeface="楷体" panose="02010609060101010101" pitchFamily="49" charset="-122"/>
              </a:rPr>
              <a:t> </a:t>
            </a:r>
            <a:r>
              <a:rPr kumimoji="1" lang="en-US" altLang="zh-CN" sz="3200" b="1" dirty="0" smtClean="0">
                <a:latin typeface="楷体" panose="02010609060101010101" pitchFamily="49" charset="-122"/>
                <a:ea typeface="楷体" panose="02010609060101010101" pitchFamily="49" charset="-122"/>
              </a:rPr>
              <a:t>           ——</a:t>
            </a:r>
            <a:r>
              <a:rPr kumimoji="1" lang="zh-CN" altLang="en-US" sz="3200" b="1" dirty="0" smtClean="0">
                <a:latin typeface="楷体" panose="02010609060101010101" pitchFamily="49" charset="-122"/>
                <a:ea typeface="楷体" panose="02010609060101010101" pitchFamily="49" charset="-122"/>
              </a:rPr>
              <a:t>黑格尔 </a:t>
            </a:r>
            <a:endParaRPr kumimoji="1" lang="zh-CN" altLang="en-US" sz="3200" b="1" dirty="0">
              <a:latin typeface="楷体" panose="02010609060101010101" pitchFamily="49" charset="-122"/>
              <a:ea typeface="楷体" panose="02010609060101010101" pitchFamily="49"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9363"/>
                                        </p:tgtEl>
                                        <p:attrNameLst>
                                          <p:attrName>style.visibility</p:attrName>
                                        </p:attrNameLst>
                                      </p:cBhvr>
                                      <p:to>
                                        <p:strVal val="visible"/>
                                      </p:to>
                                    </p:set>
                                    <p:animEffect transition="in" filter="wipe(left)">
                                      <p:cBhvr>
                                        <p:cTn id="7" dur="500"/>
                                        <p:tgtEl>
                                          <p:spTgt spid="99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807" y="1345373"/>
            <a:ext cx="3103517" cy="3724568"/>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15364" name="图片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79057">
            <a:off x="8118628" y="3000880"/>
            <a:ext cx="2052638" cy="253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944293" y="1284289"/>
            <a:ext cx="3887741" cy="4401205"/>
          </a:xfrm>
          <a:prstGeom prst="rect">
            <a:avLst/>
          </a:prstGeom>
        </p:spPr>
        <p:txBody>
          <a:bodyPr wrap="square">
            <a:spAutoFit/>
          </a:bodyPr>
          <a:lstStyle/>
          <a:p>
            <a:pPr indent="266700" algn="just">
              <a:defRPr/>
            </a:pPr>
            <a:r>
              <a:rPr lang="en-US" altLang="zh-CN" sz="2800" dirty="0" smtClean="0">
                <a:latin typeface="楷体" panose="02010609060101010101" pitchFamily="49" charset="-122"/>
                <a:ea typeface="楷体" panose="02010609060101010101" pitchFamily="49" charset="-122"/>
              </a:rPr>
              <a:t>   </a:t>
            </a:r>
            <a:r>
              <a:rPr lang="zh-CN" altLang="zh-CN" sz="2800" b="1" dirty="0" smtClean="0">
                <a:latin typeface="楷体" panose="02010609060101010101" pitchFamily="49" charset="-122"/>
                <a:ea typeface="楷体" panose="02010609060101010101" pitchFamily="49" charset="-122"/>
              </a:rPr>
              <a:t>哲学</a:t>
            </a:r>
            <a:r>
              <a:rPr lang="zh-CN" altLang="zh-CN" sz="2800" b="1" dirty="0">
                <a:latin typeface="楷体" panose="02010609060101010101" pitchFamily="49" charset="-122"/>
                <a:ea typeface="楷体" panose="02010609060101010101" pitchFamily="49" charset="-122"/>
              </a:rPr>
              <a:t>基本问题的提出及其内容的确定，是由恩格斯来完成的。</a:t>
            </a:r>
            <a:r>
              <a:rPr lang="zh-CN" altLang="zh-CN" sz="2800" b="1" kern="100" dirty="0">
                <a:solidFill>
                  <a:srgbClr val="000000"/>
                </a:solidFill>
                <a:latin typeface="楷体" panose="02010609060101010101" pitchFamily="49" charset="-122"/>
                <a:ea typeface="楷体" panose="02010609060101010101" pitchFamily="49" charset="-122"/>
              </a:rPr>
              <a:t>在</a:t>
            </a:r>
            <a:endParaRPr lang="en-US" altLang="zh-CN" sz="2800" b="1" kern="100" dirty="0">
              <a:solidFill>
                <a:srgbClr val="000000"/>
              </a:solidFill>
              <a:latin typeface="楷体" panose="02010609060101010101" pitchFamily="49" charset="-122"/>
              <a:ea typeface="楷体" panose="02010609060101010101" pitchFamily="49" charset="-122"/>
            </a:endParaRPr>
          </a:p>
          <a:p>
            <a:pPr indent="266700" algn="just">
              <a:defRPr/>
            </a:pPr>
            <a:r>
              <a:rPr lang="zh-CN" altLang="zh-CN" sz="2800" b="1" kern="100" dirty="0">
                <a:solidFill>
                  <a:srgbClr val="FF0000"/>
                </a:solidFill>
                <a:latin typeface="楷体" panose="02010609060101010101" pitchFamily="49" charset="-122"/>
                <a:ea typeface="楷体" panose="02010609060101010101" pitchFamily="49" charset="-122"/>
              </a:rPr>
              <a:t>《路德维希·费尔巴哈和德国古典哲学的终结》</a:t>
            </a:r>
            <a:r>
              <a:rPr lang="zh-CN" altLang="zh-CN" sz="2800" b="1" kern="100" dirty="0">
                <a:solidFill>
                  <a:srgbClr val="000000"/>
                </a:solidFill>
                <a:latin typeface="楷体" panose="02010609060101010101" pitchFamily="49" charset="-122"/>
                <a:ea typeface="楷体" panose="02010609060101010101" pitchFamily="49" charset="-122"/>
              </a:rPr>
              <a:t>一书中，恩格斯明确指出：“全部哲学，特别是近代哲学的重大的基本问题，是思维和存在的关系问题。”</a:t>
            </a:r>
            <a:endParaRPr lang="zh-CN" altLang="zh-CN" sz="2800" b="1" kern="1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3"/>
          <p:cNvSpPr>
            <a:spLocks noChangeArrowheads="1"/>
          </p:cNvSpPr>
          <p:nvPr/>
        </p:nvSpPr>
        <p:spPr bwMode="auto">
          <a:xfrm>
            <a:off x="1100509" y="598138"/>
            <a:ext cx="784131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3200" b="1" dirty="0">
                <a:latin typeface="楷体" panose="02010609060101010101" pitchFamily="49" charset="-122"/>
                <a:ea typeface="楷体" panose="02010609060101010101" pitchFamily="49" charset="-122"/>
              </a:rPr>
              <a:t>为什么物质和意识的关系问题成为哲学的基本问题？</a:t>
            </a:r>
          </a:p>
        </p:txBody>
      </p:sp>
      <p:sp>
        <p:nvSpPr>
          <p:cNvPr id="100368" name="Text Box 16"/>
          <p:cNvSpPr txBox="1">
            <a:spLocks noChangeArrowheads="1"/>
          </p:cNvSpPr>
          <p:nvPr/>
        </p:nvSpPr>
        <p:spPr bwMode="auto">
          <a:xfrm>
            <a:off x="1100509" y="1876900"/>
            <a:ext cx="9315699" cy="948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lnSpc>
                <a:spcPts val="2500"/>
              </a:lnSpc>
              <a:spcBef>
                <a:spcPct val="50000"/>
              </a:spcBef>
              <a:buClr>
                <a:srgbClr val="66FF66"/>
              </a:buClr>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和意识的关系问题是一切哲学都</a:t>
            </a:r>
            <a:r>
              <a:rPr lang="zh-CN" altLang="en-US" sz="2800" b="1" dirty="0">
                <a:solidFill>
                  <a:schemeClr val="accent5"/>
                </a:solidFill>
                <a:latin typeface="楷体" panose="02010609060101010101" pitchFamily="49" charset="-122"/>
                <a:ea typeface="楷体" panose="02010609060101010101" pitchFamily="49" charset="-122"/>
              </a:rPr>
              <a:t>必须</a:t>
            </a:r>
            <a:r>
              <a:rPr lang="zh-CN" altLang="en-US" sz="2800" b="1" dirty="0" smtClean="0">
                <a:solidFill>
                  <a:schemeClr val="accent5"/>
                </a:solidFill>
                <a:latin typeface="楷体" panose="02010609060101010101" pitchFamily="49" charset="-122"/>
                <a:ea typeface="楷体" panose="02010609060101010101" pitchFamily="49" charset="-122"/>
              </a:rPr>
              <a:t>回答</a:t>
            </a:r>
            <a:endParaRPr lang="en-US" altLang="zh-CN" sz="2800" b="1" dirty="0" smtClean="0">
              <a:solidFill>
                <a:schemeClr val="accent5"/>
              </a:solidFill>
              <a:latin typeface="楷体" panose="02010609060101010101" pitchFamily="49" charset="-122"/>
              <a:ea typeface="楷体" panose="02010609060101010101" pitchFamily="49" charset="-122"/>
            </a:endParaRPr>
          </a:p>
          <a:p>
            <a:pPr eaLnBrk="1" hangingPunct="1">
              <a:lnSpc>
                <a:spcPts val="2500"/>
              </a:lnSpc>
              <a:spcBef>
                <a:spcPct val="50000"/>
              </a:spcBef>
              <a:buClr>
                <a:srgbClr val="66FF66"/>
              </a:buClr>
            </a:pPr>
            <a:r>
              <a:rPr lang="en-US" altLang="zh-CN" sz="2800" b="1" dirty="0">
                <a:solidFill>
                  <a:schemeClr val="accent5"/>
                </a:solidFill>
                <a:latin typeface="楷体" panose="02010609060101010101" pitchFamily="49" charset="-122"/>
                <a:ea typeface="楷体" panose="02010609060101010101" pitchFamily="49" charset="-122"/>
              </a:rPr>
              <a:t> </a:t>
            </a:r>
            <a:r>
              <a:rPr lang="en-US" altLang="zh-CN" sz="2800" b="1" dirty="0" smtClean="0">
                <a:solidFill>
                  <a:schemeClr val="accent5"/>
                </a:solidFill>
                <a:latin typeface="楷体" panose="02010609060101010101" pitchFamily="49" charset="-122"/>
                <a:ea typeface="楷体" panose="02010609060101010101" pitchFamily="49" charset="-122"/>
              </a:rPr>
              <a:t> </a:t>
            </a:r>
            <a:r>
              <a:rPr lang="zh-CN" altLang="en-US" sz="2800" b="1" dirty="0" smtClean="0">
                <a:solidFill>
                  <a:schemeClr val="accent5"/>
                </a:solidFill>
                <a:latin typeface="楷体" panose="02010609060101010101" pitchFamily="49" charset="-122"/>
                <a:ea typeface="楷体" panose="02010609060101010101" pitchFamily="49" charset="-122"/>
              </a:rPr>
              <a:t>的</a:t>
            </a:r>
            <a:r>
              <a:rPr lang="zh-CN" altLang="en-US" sz="2800" b="1" dirty="0">
                <a:solidFill>
                  <a:schemeClr val="accent5"/>
                </a:solidFill>
                <a:latin typeface="楷体" panose="02010609060101010101" pitchFamily="49" charset="-122"/>
                <a:ea typeface="楷体" panose="02010609060101010101" pitchFamily="49" charset="-122"/>
              </a:rPr>
              <a:t>问题</a:t>
            </a:r>
            <a:r>
              <a:rPr lang="zh-CN" altLang="en-US" sz="2800" b="1" dirty="0">
                <a:latin typeface="楷体" panose="02010609060101010101" pitchFamily="49" charset="-122"/>
                <a:ea typeface="楷体" panose="02010609060101010101" pitchFamily="49" charset="-122"/>
              </a:rPr>
              <a:t>。</a:t>
            </a:r>
          </a:p>
        </p:txBody>
      </p:sp>
      <p:sp>
        <p:nvSpPr>
          <p:cNvPr id="100369" name="Text Box 17"/>
          <p:cNvSpPr txBox="1">
            <a:spLocks noChangeArrowheads="1"/>
          </p:cNvSpPr>
          <p:nvPr/>
        </p:nvSpPr>
        <p:spPr bwMode="auto">
          <a:xfrm>
            <a:off x="1100509" y="2908818"/>
            <a:ext cx="902150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spcBef>
                <a:spcPct val="50000"/>
              </a:spcBef>
              <a:buClr>
                <a:srgbClr val="66FF66"/>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物质和意识的关系问题是研究和解决其它一切</a:t>
            </a:r>
            <a:r>
              <a:rPr lang="zh-CN" altLang="en-US" sz="2800" b="1" dirty="0" smtClean="0">
                <a:latin typeface="楷体" panose="02010609060101010101" pitchFamily="49" charset="-122"/>
                <a:ea typeface="楷体" panose="02010609060101010101" pitchFamily="49" charset="-122"/>
              </a:rPr>
              <a:t>哲学</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问题</a:t>
            </a:r>
            <a:r>
              <a:rPr lang="zh-CN" altLang="en-US" sz="2800" b="1" dirty="0">
                <a:latin typeface="楷体" panose="02010609060101010101" pitchFamily="49" charset="-122"/>
                <a:ea typeface="楷体" panose="02010609060101010101" pitchFamily="49" charset="-122"/>
              </a:rPr>
              <a:t>的</a:t>
            </a:r>
            <a:r>
              <a:rPr lang="zh-CN" altLang="en-US" sz="2800" b="1" dirty="0">
                <a:solidFill>
                  <a:schemeClr val="accent5"/>
                </a:solidFill>
                <a:latin typeface="楷体" panose="02010609060101010101" pitchFamily="49" charset="-122"/>
                <a:ea typeface="楷体" panose="02010609060101010101" pitchFamily="49" charset="-122"/>
              </a:rPr>
              <a:t>前提和核心</a:t>
            </a:r>
            <a:r>
              <a:rPr lang="zh-CN" altLang="en-US" sz="2800" b="1" dirty="0">
                <a:latin typeface="楷体" panose="02010609060101010101" pitchFamily="49" charset="-122"/>
                <a:ea typeface="楷体" panose="02010609060101010101" pitchFamily="49" charset="-122"/>
              </a:rPr>
              <a:t>。</a:t>
            </a:r>
          </a:p>
        </p:txBody>
      </p:sp>
      <p:sp>
        <p:nvSpPr>
          <p:cNvPr id="100370" name="Text Box 18"/>
          <p:cNvSpPr txBox="1">
            <a:spLocks noChangeArrowheads="1"/>
          </p:cNvSpPr>
          <p:nvPr/>
        </p:nvSpPr>
        <p:spPr bwMode="auto">
          <a:xfrm>
            <a:off x="1100510" y="4103375"/>
            <a:ext cx="8115052" cy="948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lnSpc>
                <a:spcPts val="2500"/>
              </a:lnSpc>
              <a:spcBef>
                <a:spcPct val="50000"/>
              </a:spcBef>
              <a:buClr>
                <a:srgbClr val="66FF66"/>
              </a:buClr>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和意识的关系问题是任何哲学都</a:t>
            </a:r>
            <a:r>
              <a:rPr lang="zh-CN" altLang="en-US" sz="2800" b="1" dirty="0">
                <a:solidFill>
                  <a:schemeClr val="accent5"/>
                </a:solidFill>
                <a:latin typeface="楷体" panose="02010609060101010101" pitchFamily="49" charset="-122"/>
                <a:ea typeface="楷体" panose="02010609060101010101" pitchFamily="49" charset="-122"/>
              </a:rPr>
              <a:t>不能回避    </a:t>
            </a:r>
            <a:endParaRPr lang="en-US" altLang="zh-CN" sz="2800" b="1" dirty="0">
              <a:solidFill>
                <a:schemeClr val="accent5"/>
              </a:solidFill>
              <a:latin typeface="楷体" panose="02010609060101010101" pitchFamily="49" charset="-122"/>
              <a:ea typeface="楷体" panose="02010609060101010101" pitchFamily="49" charset="-122"/>
            </a:endParaRPr>
          </a:p>
          <a:p>
            <a:pPr>
              <a:lnSpc>
                <a:spcPts val="2500"/>
              </a:lnSpc>
              <a:spcBef>
                <a:spcPct val="50000"/>
              </a:spcBef>
              <a:buClr>
                <a:srgbClr val="66FF66"/>
              </a:buClr>
            </a:pPr>
            <a:r>
              <a:rPr lang="zh-CN" altLang="en-US" sz="2800" b="1" dirty="0">
                <a:solidFill>
                  <a:schemeClr val="accent5"/>
                </a:solidFill>
                <a:latin typeface="楷体" panose="02010609060101010101" pitchFamily="49" charset="-122"/>
                <a:ea typeface="楷体" panose="02010609060101010101" pitchFamily="49" charset="-122"/>
              </a:rPr>
              <a:t>  的问题</a:t>
            </a:r>
            <a:r>
              <a:rPr lang="zh-CN" altLang="en-US" sz="2800" b="1" dirty="0">
                <a:latin typeface="楷体" panose="02010609060101010101" pitchFamily="49" charset="-122"/>
                <a:ea typeface="楷体" panose="02010609060101010101" pitchFamily="49" charset="-122"/>
              </a:rPr>
              <a:t>。</a:t>
            </a:r>
          </a:p>
        </p:txBody>
      </p:sp>
      <p:sp>
        <p:nvSpPr>
          <p:cNvPr id="100371" name="Text Box 19"/>
          <p:cNvSpPr txBox="1">
            <a:spLocks noChangeArrowheads="1"/>
          </p:cNvSpPr>
          <p:nvPr/>
        </p:nvSpPr>
        <p:spPr bwMode="auto">
          <a:xfrm>
            <a:off x="1100510" y="5292803"/>
            <a:ext cx="99915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spcBef>
                <a:spcPct val="50000"/>
              </a:spcBef>
              <a:buClr>
                <a:srgbClr val="66FF66"/>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物质和意识的关系问题是人类一切活动的</a:t>
            </a:r>
            <a:r>
              <a:rPr lang="zh-CN" altLang="en-US" sz="2800" b="1" dirty="0">
                <a:solidFill>
                  <a:schemeClr val="accent5"/>
                </a:solidFill>
                <a:latin typeface="楷体" panose="02010609060101010101" pitchFamily="49" charset="-122"/>
                <a:ea typeface="楷体" panose="02010609060101010101" pitchFamily="49" charset="-122"/>
              </a:rPr>
              <a:t>核心内容</a:t>
            </a:r>
            <a:r>
              <a:rPr lang="zh-CN" altLang="en-US" sz="2800" b="1" dirty="0">
                <a:latin typeface="楷体" panose="02010609060101010101" pitchFamily="49" charset="-122"/>
                <a:ea typeface="楷体" panose="02010609060101010101" pitchFamily="49" charset="-122"/>
              </a:rPr>
              <a:t>。</a:t>
            </a:r>
          </a:p>
        </p:txBody>
      </p:sp>
      <p:pic>
        <p:nvPicPr>
          <p:cNvPr id="16388" name="Picture 15" descr="u=3565703060,2077548207&amp;fm=0&amp;gp=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4909" y="783251"/>
            <a:ext cx="715565" cy="715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0368"/>
                                        </p:tgtEl>
                                        <p:attrNameLst>
                                          <p:attrName>style.visibility</p:attrName>
                                        </p:attrNameLst>
                                      </p:cBhvr>
                                      <p:to>
                                        <p:strVal val="visible"/>
                                      </p:to>
                                    </p:set>
                                    <p:animEffect transition="in" filter="slide(fromBottom)">
                                      <p:cBhvr>
                                        <p:cTn id="7" dur="500"/>
                                        <p:tgtEl>
                                          <p:spTgt spid="10036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0369"/>
                                        </p:tgtEl>
                                        <p:attrNameLst>
                                          <p:attrName>style.visibility</p:attrName>
                                        </p:attrNameLst>
                                      </p:cBhvr>
                                      <p:to>
                                        <p:strVal val="visible"/>
                                      </p:to>
                                    </p:set>
                                    <p:animEffect transition="in" filter="slide(fromBottom)">
                                      <p:cBhvr>
                                        <p:cTn id="12" dur="500"/>
                                        <p:tgtEl>
                                          <p:spTgt spid="10036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0370"/>
                                        </p:tgtEl>
                                        <p:attrNameLst>
                                          <p:attrName>style.visibility</p:attrName>
                                        </p:attrNameLst>
                                      </p:cBhvr>
                                      <p:to>
                                        <p:strVal val="visible"/>
                                      </p:to>
                                    </p:set>
                                    <p:animEffect transition="in" filter="slide(fromBottom)">
                                      <p:cBhvr>
                                        <p:cTn id="17" dur="500"/>
                                        <p:tgtEl>
                                          <p:spTgt spid="10037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0371"/>
                                        </p:tgtEl>
                                        <p:attrNameLst>
                                          <p:attrName>style.visibility</p:attrName>
                                        </p:attrNameLst>
                                      </p:cBhvr>
                                      <p:to>
                                        <p:strVal val="visible"/>
                                      </p:to>
                                    </p:set>
                                    <p:animEffect transition="in" filter="slide(fromBottom)">
                                      <p:cBhvr>
                                        <p:cTn id="22" dur="500"/>
                                        <p:tgtEl>
                                          <p:spTgt spid="100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8" grpId="0"/>
      <p:bldP spid="100369" grpId="0"/>
      <p:bldP spid="100370" grpId="0"/>
      <p:bldP spid="1003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1" name="Rectangle 17"/>
          <p:cNvSpPr>
            <a:spLocks noChangeArrowheads="1"/>
          </p:cNvSpPr>
          <p:nvPr/>
        </p:nvSpPr>
        <p:spPr bwMode="auto">
          <a:xfrm>
            <a:off x="1369805" y="394865"/>
            <a:ext cx="58186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zh-CN" sz="3200" b="1" dirty="0" smtClean="0">
                <a:latin typeface="华文新魏" panose="02010800040101010101" charset="-122"/>
                <a:ea typeface="华文新魏" panose="02010800040101010101" charset="-122"/>
              </a:rPr>
              <a:t>2.</a:t>
            </a:r>
            <a:r>
              <a:rPr lang="zh-CN" altLang="en-US" sz="3200" b="1" dirty="0" smtClean="0">
                <a:latin typeface="华文新魏" panose="02010800040101010101" charset="-122"/>
                <a:ea typeface="华文新魏" panose="02010800040101010101" charset="-122"/>
              </a:rPr>
              <a:t>哲学</a:t>
            </a:r>
            <a:r>
              <a:rPr lang="zh-CN" altLang="en-US" sz="3200" b="1" dirty="0">
                <a:latin typeface="华文新魏" panose="02010800040101010101" charset="-122"/>
                <a:ea typeface="华文新魏" panose="02010800040101010101" charset="-122"/>
              </a:rPr>
              <a:t>的基本</a:t>
            </a:r>
            <a:r>
              <a:rPr lang="zh-CN" altLang="en-US" sz="3200" b="1" dirty="0" smtClean="0">
                <a:latin typeface="华文新魏" panose="02010800040101010101" charset="-122"/>
                <a:ea typeface="华文新魏" panose="02010800040101010101" charset="-122"/>
              </a:rPr>
              <a:t>问题的内容</a:t>
            </a:r>
            <a:endParaRPr lang="zh-CN" altLang="en-US" sz="3200" b="1" dirty="0">
              <a:latin typeface="华文新魏" panose="02010800040101010101" charset="-122"/>
              <a:ea typeface="华文新魏" panose="02010800040101010101" charset="-122"/>
            </a:endParaRPr>
          </a:p>
        </p:txBody>
      </p:sp>
      <p:sp>
        <p:nvSpPr>
          <p:cNvPr id="15" name="Text Box 16"/>
          <p:cNvSpPr txBox="1">
            <a:spLocks noChangeArrowheads="1"/>
          </p:cNvSpPr>
          <p:nvPr/>
        </p:nvSpPr>
        <p:spPr bwMode="auto">
          <a:xfrm>
            <a:off x="1369805" y="1295113"/>
            <a:ext cx="759835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第一方面</a:t>
            </a:r>
            <a:r>
              <a:rPr lang="zh-CN" altLang="en-US" sz="2800" b="1" dirty="0" smtClean="0">
                <a:latin typeface="楷体" panose="02010609060101010101" pitchFamily="49" charset="-122"/>
                <a:ea typeface="楷体" panose="02010609060101010101" pitchFamily="49" charset="-122"/>
              </a:rPr>
              <a:t>，</a:t>
            </a:r>
            <a:r>
              <a:rPr lang="zh-CN" altLang="en-US" sz="2800" b="1" dirty="0" smtClean="0">
                <a:solidFill>
                  <a:schemeClr val="accent5"/>
                </a:solidFill>
                <a:latin typeface="楷体" panose="02010609060101010101" pitchFamily="49" charset="-122"/>
                <a:ea typeface="楷体" panose="02010609060101010101" pitchFamily="49" charset="-122"/>
              </a:rPr>
              <a:t>存在和思维</a:t>
            </a:r>
            <a:r>
              <a:rPr lang="zh-CN" altLang="en-US" sz="2800" b="1" dirty="0" smtClean="0">
                <a:solidFill>
                  <a:schemeClr val="tx2">
                    <a:lumMod val="50000"/>
                  </a:schemeClr>
                </a:solidFill>
                <a:latin typeface="楷体" panose="02010609060101010101" pitchFamily="49" charset="-122"/>
                <a:ea typeface="楷体" panose="02010609060101010101" pitchFamily="49" charset="-122"/>
              </a:rPr>
              <a:t>究竟谁是世界的本原，即物质和精神何者是</a:t>
            </a:r>
            <a:r>
              <a:rPr lang="zh-CN" altLang="en-US" sz="2800" b="1" dirty="0">
                <a:solidFill>
                  <a:schemeClr val="accent5"/>
                </a:solidFill>
                <a:latin typeface="楷体" panose="02010609060101010101" pitchFamily="49" charset="-122"/>
                <a:ea typeface="楷体" panose="02010609060101010101" pitchFamily="49" charset="-122"/>
              </a:rPr>
              <a:t>第一性</a:t>
            </a:r>
            <a:r>
              <a:rPr lang="zh-CN" altLang="en-US" sz="2800" b="1" dirty="0" smtClean="0">
                <a:solidFill>
                  <a:schemeClr val="tx2">
                    <a:lumMod val="50000"/>
                  </a:schemeClr>
                </a:solidFill>
                <a:latin typeface="楷体" panose="02010609060101010101" pitchFamily="49" charset="-122"/>
                <a:ea typeface="楷体" panose="02010609060101010101" pitchFamily="49" charset="-122"/>
              </a:rPr>
              <a:t>、何者是</a:t>
            </a:r>
            <a:r>
              <a:rPr lang="zh-CN" altLang="en-US" sz="2800" b="1" dirty="0">
                <a:solidFill>
                  <a:schemeClr val="accent5"/>
                </a:solidFill>
                <a:latin typeface="楷体" panose="02010609060101010101" pitchFamily="49" charset="-122"/>
                <a:ea typeface="楷体" panose="02010609060101010101" pitchFamily="49" charset="-122"/>
              </a:rPr>
              <a:t>第二性</a:t>
            </a:r>
            <a:r>
              <a:rPr lang="zh-CN" altLang="en-US" sz="2800" b="1" dirty="0" smtClean="0">
                <a:solidFill>
                  <a:schemeClr val="tx2">
                    <a:lumMod val="50000"/>
                  </a:schemeClr>
                </a:solidFill>
                <a:latin typeface="楷体" panose="02010609060101010101" pitchFamily="49" charset="-122"/>
                <a:ea typeface="楷体" panose="02010609060101010101" pitchFamily="49" charset="-122"/>
              </a:rPr>
              <a:t>的问题</a:t>
            </a:r>
            <a:r>
              <a:rPr lang="zh-CN" altLang="en-US"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p:txBody>
      </p:sp>
      <p:sp>
        <p:nvSpPr>
          <p:cNvPr id="16" name="Text Box 17"/>
          <p:cNvSpPr txBox="1">
            <a:spLocks noChangeArrowheads="1"/>
          </p:cNvSpPr>
          <p:nvPr/>
        </p:nvSpPr>
        <p:spPr bwMode="auto">
          <a:xfrm>
            <a:off x="1369805" y="3062553"/>
            <a:ext cx="780135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smtClean="0">
                <a:latin typeface="楷体" panose="02010609060101010101" pitchFamily="49" charset="-122"/>
                <a:ea typeface="楷体" panose="02010609060101010101" pitchFamily="49" charset="-122"/>
              </a:rPr>
              <a:t>对</a:t>
            </a:r>
            <a:r>
              <a:rPr lang="zh-CN" altLang="en-US" sz="2800" b="1" dirty="0">
                <a:latin typeface="楷体" panose="02010609060101010101" pitchFamily="49" charset="-122"/>
                <a:ea typeface="楷体" panose="02010609060101010101" pitchFamily="49" charset="-122"/>
              </a:rPr>
              <a:t>这一问题的不同回答</a:t>
            </a:r>
            <a:r>
              <a:rPr lang="zh-CN" altLang="en-US" sz="2800" b="1" dirty="0" smtClean="0">
                <a:latin typeface="楷体" panose="02010609060101010101" pitchFamily="49" charset="-122"/>
                <a:ea typeface="楷体" panose="02010609060101010101" pitchFamily="49" charset="-122"/>
              </a:rPr>
              <a:t>，构成了划分</a:t>
            </a:r>
            <a:r>
              <a:rPr lang="zh-CN" altLang="en-US" sz="2800" b="1" dirty="0">
                <a:latin typeface="楷体" panose="02010609060101010101" pitchFamily="49" charset="-122"/>
                <a:ea typeface="楷体" panose="02010609060101010101" pitchFamily="49" charset="-122"/>
              </a:rPr>
              <a:t>为</a:t>
            </a:r>
            <a:r>
              <a:rPr lang="zh-CN" altLang="en-US" sz="2800" b="1" dirty="0">
                <a:solidFill>
                  <a:schemeClr val="accent5"/>
                </a:solidFill>
                <a:latin typeface="楷体" panose="02010609060101010101" pitchFamily="49" charset="-122"/>
                <a:ea typeface="楷体" panose="02010609060101010101" pitchFamily="49" charset="-122"/>
              </a:rPr>
              <a:t>唯物主义</a:t>
            </a:r>
            <a:r>
              <a:rPr lang="zh-CN" altLang="en-US" sz="2800" b="1" dirty="0">
                <a:latin typeface="楷体" panose="02010609060101010101" pitchFamily="49" charset="-122"/>
                <a:ea typeface="楷体" panose="02010609060101010101" pitchFamily="49" charset="-122"/>
              </a:rPr>
              <a:t>和</a:t>
            </a:r>
            <a:r>
              <a:rPr lang="zh-CN" altLang="en-US" sz="2800" b="1" dirty="0">
                <a:solidFill>
                  <a:schemeClr val="accent5"/>
                </a:solidFill>
                <a:latin typeface="楷体" panose="02010609060101010101" pitchFamily="49" charset="-122"/>
                <a:ea typeface="楷体" panose="02010609060101010101" pitchFamily="49" charset="-122"/>
              </a:rPr>
              <a:t>唯心主义</a:t>
            </a:r>
            <a:r>
              <a:rPr lang="zh-CN" altLang="en-US" sz="2800" b="1" dirty="0" smtClean="0">
                <a:latin typeface="楷体" panose="02010609060101010101" pitchFamily="49" charset="-122"/>
                <a:ea typeface="楷体" panose="02010609060101010101" pitchFamily="49" charset="-122"/>
              </a:rPr>
              <a:t>的标准。</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321"/>
                                        </p:tgtEl>
                                        <p:attrNameLst>
                                          <p:attrName>style.visibility</p:attrName>
                                        </p:attrNameLst>
                                      </p:cBhvr>
                                      <p:to>
                                        <p:strVal val="visible"/>
                                      </p:to>
                                    </p:set>
                                    <p:animEffect transition="in" filter="wipe(left)">
                                      <p:cBhvr>
                                        <p:cTn id="7" dur="500"/>
                                        <p:tgtEl>
                                          <p:spTgt spid="9832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lide(fromBottom)">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ox(out)">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1"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45" name="Text Box 9"/>
          <p:cNvSpPr txBox="1">
            <a:spLocks noChangeArrowheads="1"/>
          </p:cNvSpPr>
          <p:nvPr/>
        </p:nvSpPr>
        <p:spPr bwMode="auto">
          <a:xfrm>
            <a:off x="1220167" y="1087395"/>
            <a:ext cx="2591991"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zh-CN" altLang="en-US" sz="3200" b="1" dirty="0">
                <a:latin typeface="楷体" panose="02010609060101010101" pitchFamily="49" charset="-122"/>
                <a:ea typeface="楷体" panose="02010609060101010101" pitchFamily="49" charset="-122"/>
              </a:rPr>
              <a:t>唯心主义</a:t>
            </a:r>
          </a:p>
        </p:txBody>
      </p:sp>
      <p:pic>
        <p:nvPicPr>
          <p:cNvPr id="244746" name="Picture 10" descr="慧能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5929" y="3941346"/>
            <a:ext cx="2206229" cy="2581391"/>
          </a:xfrm>
          <a:prstGeom prst="rect">
            <a:avLst/>
          </a:prstGeom>
          <a:noFill/>
          <a:ln w="38100">
            <a:solidFill>
              <a:srgbClr val="993300"/>
            </a:solidFill>
            <a:miter lim="800000"/>
            <a:headEnd/>
            <a:tailEnd/>
          </a:ln>
          <a:extLst>
            <a:ext uri="{909E8E84-426E-40DD-AFC4-6F175D3DCCD1}">
              <a14:hiddenFill xmlns:a14="http://schemas.microsoft.com/office/drawing/2010/main">
                <a:solidFill>
                  <a:srgbClr val="FFFFFF"/>
                </a:solidFill>
              </a14:hiddenFill>
            </a:ext>
          </a:extLst>
        </p:spPr>
      </p:pic>
      <p:sp>
        <p:nvSpPr>
          <p:cNvPr id="244747" name="Text Box 11"/>
          <p:cNvSpPr txBox="1">
            <a:spLocks noChangeArrowheads="1"/>
          </p:cNvSpPr>
          <p:nvPr/>
        </p:nvSpPr>
        <p:spPr bwMode="auto">
          <a:xfrm flipH="1">
            <a:off x="4010993" y="4073634"/>
            <a:ext cx="4905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600" b="1" dirty="0">
                <a:latin typeface="楷体" panose="02010609060101010101" pitchFamily="49" charset="-122"/>
                <a:ea typeface="楷体" panose="02010609060101010101" pitchFamily="49" charset="-122"/>
              </a:rPr>
              <a:t>慧能</a:t>
            </a:r>
          </a:p>
        </p:txBody>
      </p:sp>
      <p:pic>
        <p:nvPicPr>
          <p:cNvPr id="244748" name="Picture 12" descr="旗动风动 副本"/>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2038" y="3961240"/>
            <a:ext cx="3188494" cy="2467506"/>
          </a:xfrm>
          <a:prstGeom prst="rect">
            <a:avLst/>
          </a:prstGeom>
          <a:noFill/>
          <a:ln w="38100">
            <a:solidFill>
              <a:srgbClr val="993300"/>
            </a:solidFill>
            <a:miter lim="800000"/>
            <a:headEnd/>
            <a:tailEnd/>
          </a:ln>
          <a:extLst>
            <a:ext uri="{909E8E84-426E-40DD-AFC4-6F175D3DCCD1}">
              <a14:hiddenFill xmlns:a14="http://schemas.microsoft.com/office/drawing/2010/main">
                <a:solidFill>
                  <a:srgbClr val="FFFFFF"/>
                </a:solidFill>
              </a14:hiddenFill>
            </a:ext>
          </a:extLst>
        </p:spPr>
      </p:pic>
      <p:sp>
        <p:nvSpPr>
          <p:cNvPr id="244749" name="Text Box 13"/>
          <p:cNvSpPr txBox="1">
            <a:spLocks noChangeArrowheads="1"/>
          </p:cNvSpPr>
          <p:nvPr/>
        </p:nvSpPr>
        <p:spPr bwMode="auto">
          <a:xfrm flipH="1">
            <a:off x="1469915" y="3237250"/>
            <a:ext cx="79067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solidFill>
                  <a:srgbClr val="000000"/>
                </a:solidFill>
                <a:latin typeface="楷体" panose="02010609060101010101" pitchFamily="49" charset="-122"/>
                <a:ea typeface="楷体" panose="02010609060101010101" pitchFamily="49" charset="-122"/>
              </a:rPr>
              <a:t>既非幡动，亦非风动，仁者心动。</a:t>
            </a:r>
          </a:p>
        </p:txBody>
      </p:sp>
      <p:sp>
        <p:nvSpPr>
          <p:cNvPr id="244750" name="AutoShape 14"/>
          <p:cNvSpPr>
            <a:spLocks noChangeArrowheads="1"/>
          </p:cNvSpPr>
          <p:nvPr/>
        </p:nvSpPr>
        <p:spPr bwMode="auto">
          <a:xfrm flipH="1">
            <a:off x="5236950" y="4164006"/>
            <a:ext cx="919406" cy="876399"/>
          </a:xfrm>
          <a:prstGeom prst="cloudCallout">
            <a:avLst>
              <a:gd name="adj1" fmla="val 40284"/>
              <a:gd name="adj2" fmla="val 88418"/>
            </a:avLst>
          </a:prstGeom>
          <a:noFill/>
          <a:ln w="9525">
            <a:solidFill>
              <a:schemeClr val="tx1"/>
            </a:solidFill>
            <a:round/>
          </a:ln>
          <a:extLst>
            <a:ext uri="{909E8E84-426E-40DD-AFC4-6F175D3DCCD1}">
              <a14:hiddenFill xmlns:a14="http://schemas.microsoft.com/office/drawing/2010/main">
                <a:solidFill>
                  <a:srgbClr val="FFFFFF"/>
                </a:solidFill>
              </a14:hiddenFill>
            </a:ext>
          </a:extLst>
        </p:spPr>
        <p:txBody>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lgn="ctr">
              <a:defRPr/>
            </a:pPr>
            <a:r>
              <a:rPr lang="zh-CN" altLang="en-US" dirty="0">
                <a:latin typeface="楷体" panose="02010609060101010101" pitchFamily="49" charset="-122"/>
                <a:ea typeface="楷体" panose="02010609060101010101" pitchFamily="49" charset="-122"/>
              </a:rPr>
              <a:t>幡动！</a:t>
            </a:r>
          </a:p>
        </p:txBody>
      </p:sp>
      <p:sp>
        <p:nvSpPr>
          <p:cNvPr id="244751" name="AutoShape 15"/>
          <p:cNvSpPr>
            <a:spLocks noChangeArrowheads="1"/>
          </p:cNvSpPr>
          <p:nvPr/>
        </p:nvSpPr>
        <p:spPr bwMode="auto">
          <a:xfrm flipH="1">
            <a:off x="6935640" y="4164006"/>
            <a:ext cx="1124892" cy="661207"/>
          </a:xfrm>
          <a:prstGeom prst="cloudCallout">
            <a:avLst>
              <a:gd name="adj1" fmla="val 8035"/>
              <a:gd name="adj2" fmla="val 121923"/>
            </a:avLst>
          </a:prstGeom>
          <a:noFill/>
          <a:ln w="9525">
            <a:solidFill>
              <a:schemeClr val="tx1"/>
            </a:solidFill>
            <a:round/>
          </a:ln>
          <a:extLst>
            <a:ext uri="{909E8E84-426E-40DD-AFC4-6F175D3DCCD1}">
              <a14:hiddenFill xmlns:a14="http://schemas.microsoft.com/office/drawing/2010/main">
                <a:solidFill>
                  <a:srgbClr val="FFFFFF"/>
                </a:solidFill>
              </a14:hiddenFill>
            </a:ext>
          </a:extLst>
        </p:spPr>
        <p:txBody>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lgn="ctr">
              <a:defRPr/>
            </a:pPr>
            <a:r>
              <a:rPr lang="zh-CN" altLang="en-US" dirty="0">
                <a:latin typeface="楷体" panose="02010609060101010101" pitchFamily="49" charset="-122"/>
                <a:ea typeface="楷体" panose="02010609060101010101" pitchFamily="49" charset="-122"/>
              </a:rPr>
              <a:t>风动！</a:t>
            </a:r>
          </a:p>
        </p:txBody>
      </p:sp>
      <p:sp>
        <p:nvSpPr>
          <p:cNvPr id="19465" name="Text Box 16"/>
          <p:cNvSpPr txBox="1">
            <a:spLocks noChangeArrowheads="1"/>
          </p:cNvSpPr>
          <p:nvPr/>
        </p:nvSpPr>
        <p:spPr bwMode="auto">
          <a:xfrm flipH="1">
            <a:off x="1235439" y="1881486"/>
            <a:ext cx="837571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solidFill>
                  <a:schemeClr val="accent5"/>
                </a:solidFill>
                <a:latin typeface="楷体" panose="02010609060101010101" pitchFamily="49" charset="-122"/>
                <a:ea typeface="楷体" panose="02010609060101010101" pitchFamily="49" charset="-122"/>
              </a:rPr>
              <a:t>主观唯心主义</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人的意识是世界的本原，客观世界是人的意识的产物。</a:t>
            </a:r>
          </a:p>
        </p:txBody>
      </p:sp>
      <p:pic>
        <p:nvPicPr>
          <p:cNvPr id="244753" name="Picture 17" descr="AG00344_"/>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7243" y="3963591"/>
            <a:ext cx="508397"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afterEffect">
                                  <p:stCondLst>
                                    <p:cond delay="0"/>
                                  </p:stCondLst>
                                  <p:childTnLst>
                                    <p:set>
                                      <p:cBhvr>
                                        <p:cTn id="6" dur="1" fill="hold">
                                          <p:stCondLst>
                                            <p:cond delay="0"/>
                                          </p:stCondLst>
                                        </p:cTn>
                                        <p:tgtEl>
                                          <p:spTgt spid="244745"/>
                                        </p:tgtEl>
                                        <p:attrNameLst>
                                          <p:attrName>style.visibility</p:attrName>
                                        </p:attrNameLst>
                                      </p:cBhvr>
                                      <p:to>
                                        <p:strVal val="visible"/>
                                      </p:to>
                                    </p:set>
                                    <p:anim calcmode="lin" valueType="num">
                                      <p:cBhvr>
                                        <p:cTn id="7" dur="500" fill="hold"/>
                                        <p:tgtEl>
                                          <p:spTgt spid="244745"/>
                                        </p:tgtEl>
                                        <p:attrNameLst>
                                          <p:attrName>ppt_x</p:attrName>
                                        </p:attrNameLst>
                                      </p:cBhvr>
                                      <p:tavLst>
                                        <p:tav tm="0">
                                          <p:val>
                                            <p:strVal val="#ppt_x"/>
                                          </p:val>
                                        </p:tav>
                                        <p:tav tm="100000">
                                          <p:val>
                                            <p:strVal val="#ppt_x"/>
                                          </p:val>
                                        </p:tav>
                                      </p:tavLst>
                                    </p:anim>
                                    <p:anim calcmode="lin" valueType="num">
                                      <p:cBhvr>
                                        <p:cTn id="8" dur="500" fill="hold"/>
                                        <p:tgtEl>
                                          <p:spTgt spid="244745"/>
                                        </p:tgtEl>
                                        <p:attrNameLst>
                                          <p:attrName>ppt_y</p:attrName>
                                        </p:attrNameLst>
                                      </p:cBhvr>
                                      <p:tavLst>
                                        <p:tav tm="0">
                                          <p:val>
                                            <p:strVal val="#ppt_y+#ppt_h/2"/>
                                          </p:val>
                                        </p:tav>
                                        <p:tav tm="100000">
                                          <p:val>
                                            <p:strVal val="#ppt_y"/>
                                          </p:val>
                                        </p:tav>
                                      </p:tavLst>
                                    </p:anim>
                                    <p:anim calcmode="lin" valueType="num">
                                      <p:cBhvr>
                                        <p:cTn id="9" dur="500" fill="hold"/>
                                        <p:tgtEl>
                                          <p:spTgt spid="244745"/>
                                        </p:tgtEl>
                                        <p:attrNameLst>
                                          <p:attrName>ppt_w</p:attrName>
                                        </p:attrNameLst>
                                      </p:cBhvr>
                                      <p:tavLst>
                                        <p:tav tm="0">
                                          <p:val>
                                            <p:strVal val="#ppt_w"/>
                                          </p:val>
                                        </p:tav>
                                        <p:tav tm="100000">
                                          <p:val>
                                            <p:strVal val="#ppt_w"/>
                                          </p:val>
                                        </p:tav>
                                      </p:tavLst>
                                    </p:anim>
                                    <p:anim calcmode="lin" valueType="num">
                                      <p:cBhvr>
                                        <p:cTn id="10" dur="500" fill="hold"/>
                                        <p:tgtEl>
                                          <p:spTgt spid="24474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465"/>
                                        </p:tgtEl>
                                        <p:attrNameLst>
                                          <p:attrName>style.visibility</p:attrName>
                                        </p:attrNameLst>
                                      </p:cBhvr>
                                      <p:to>
                                        <p:strVal val="visible"/>
                                      </p:to>
                                    </p:set>
                                    <p:animEffect transition="in" filter="fade">
                                      <p:cBhvr>
                                        <p:cTn id="15" dur="500"/>
                                        <p:tgtEl>
                                          <p:spTgt spid="19465"/>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iterate type="lt">
                                    <p:tmPct val="100000"/>
                                  </p:iterate>
                                  <p:childTnLst>
                                    <p:set>
                                      <p:cBhvr>
                                        <p:cTn id="19" dur="1" fill="hold">
                                          <p:stCondLst>
                                            <p:cond delay="0"/>
                                          </p:stCondLst>
                                        </p:cTn>
                                        <p:tgtEl>
                                          <p:spTgt spid="244749"/>
                                        </p:tgtEl>
                                        <p:attrNameLst>
                                          <p:attrName>style.visibility</p:attrName>
                                        </p:attrNameLst>
                                      </p:cBhvr>
                                      <p:to>
                                        <p:strVal val="visible"/>
                                      </p:to>
                                    </p:set>
                                    <p:animEffect transition="in" filter="dissolve">
                                      <p:cBhvr>
                                        <p:cTn id="20" dur="500"/>
                                        <p:tgtEl>
                                          <p:spTgt spid="244749"/>
                                        </p:tgtEl>
                                      </p:cBhvr>
                                    </p:animEffect>
                                  </p:childTnLst>
                                </p:cTn>
                              </p:par>
                            </p:childTnLst>
                          </p:cTn>
                        </p:par>
                        <p:par>
                          <p:cTn id="21" fill="hold">
                            <p:stCondLst>
                              <p:cond delay="7500"/>
                            </p:stCondLst>
                            <p:childTnLst>
                              <p:par>
                                <p:cTn id="22" presetID="9" presetClass="entr" presetSubtype="0" fill="hold" grpId="0" nodeType="afterEffect">
                                  <p:stCondLst>
                                    <p:cond delay="0"/>
                                  </p:stCondLst>
                                  <p:childTnLst>
                                    <p:set>
                                      <p:cBhvr>
                                        <p:cTn id="23" dur="1" fill="hold">
                                          <p:stCondLst>
                                            <p:cond delay="0"/>
                                          </p:stCondLst>
                                        </p:cTn>
                                        <p:tgtEl>
                                          <p:spTgt spid="244747"/>
                                        </p:tgtEl>
                                        <p:attrNameLst>
                                          <p:attrName>style.visibility</p:attrName>
                                        </p:attrNameLst>
                                      </p:cBhvr>
                                      <p:to>
                                        <p:strVal val="visible"/>
                                      </p:to>
                                    </p:set>
                                    <p:animEffect transition="in" filter="dissolve">
                                      <p:cBhvr>
                                        <p:cTn id="24" dur="500"/>
                                        <p:tgtEl>
                                          <p:spTgt spid="244747"/>
                                        </p:tgtEl>
                                      </p:cBhvr>
                                    </p:animEffect>
                                  </p:childTnLst>
                                </p:cTn>
                              </p:par>
                              <p:par>
                                <p:cTn id="25" presetID="23" presetClass="entr" presetSubtype="16" fill="hold" nodeType="withEffect">
                                  <p:stCondLst>
                                    <p:cond delay="0"/>
                                  </p:stCondLst>
                                  <p:childTnLst>
                                    <p:set>
                                      <p:cBhvr>
                                        <p:cTn id="26" dur="1" fill="hold">
                                          <p:stCondLst>
                                            <p:cond delay="0"/>
                                          </p:stCondLst>
                                        </p:cTn>
                                        <p:tgtEl>
                                          <p:spTgt spid="244746"/>
                                        </p:tgtEl>
                                        <p:attrNameLst>
                                          <p:attrName>style.visibility</p:attrName>
                                        </p:attrNameLst>
                                      </p:cBhvr>
                                      <p:to>
                                        <p:strVal val="visible"/>
                                      </p:to>
                                    </p:set>
                                    <p:anim calcmode="lin" valueType="num">
                                      <p:cBhvr>
                                        <p:cTn id="27" dur="500" fill="hold"/>
                                        <p:tgtEl>
                                          <p:spTgt spid="244746"/>
                                        </p:tgtEl>
                                        <p:attrNameLst>
                                          <p:attrName>ppt_w</p:attrName>
                                        </p:attrNameLst>
                                      </p:cBhvr>
                                      <p:tavLst>
                                        <p:tav tm="0">
                                          <p:val>
                                            <p:fltVal val="0"/>
                                          </p:val>
                                        </p:tav>
                                        <p:tav tm="100000">
                                          <p:val>
                                            <p:strVal val="#ppt_w"/>
                                          </p:val>
                                        </p:tav>
                                      </p:tavLst>
                                    </p:anim>
                                    <p:anim calcmode="lin" valueType="num">
                                      <p:cBhvr>
                                        <p:cTn id="28" dur="500" fill="hold"/>
                                        <p:tgtEl>
                                          <p:spTgt spid="244746"/>
                                        </p:tgtEl>
                                        <p:attrNameLst>
                                          <p:attrName>ppt_h</p:attrName>
                                        </p:attrNameLst>
                                      </p:cBhvr>
                                      <p:tavLst>
                                        <p:tav tm="0">
                                          <p:val>
                                            <p:fltVal val="0"/>
                                          </p:val>
                                        </p:tav>
                                        <p:tav tm="100000">
                                          <p:val>
                                            <p:strVal val="#ppt_h"/>
                                          </p:val>
                                        </p:tav>
                                      </p:tavLst>
                                    </p:anim>
                                  </p:childTnLst>
                                </p:cTn>
                              </p:par>
                            </p:childTnLst>
                          </p:cTn>
                        </p:par>
                        <p:par>
                          <p:cTn id="29" fill="hold">
                            <p:stCondLst>
                              <p:cond delay="8000"/>
                            </p:stCondLst>
                            <p:childTnLst>
                              <p:par>
                                <p:cTn id="30" presetID="23" presetClass="entr" presetSubtype="16" fill="hold" nodeType="afterEffect">
                                  <p:stCondLst>
                                    <p:cond delay="0"/>
                                  </p:stCondLst>
                                  <p:childTnLst>
                                    <p:set>
                                      <p:cBhvr>
                                        <p:cTn id="31" dur="1" fill="hold">
                                          <p:stCondLst>
                                            <p:cond delay="0"/>
                                          </p:stCondLst>
                                        </p:cTn>
                                        <p:tgtEl>
                                          <p:spTgt spid="244748"/>
                                        </p:tgtEl>
                                        <p:attrNameLst>
                                          <p:attrName>style.visibility</p:attrName>
                                        </p:attrNameLst>
                                      </p:cBhvr>
                                      <p:to>
                                        <p:strVal val="visible"/>
                                      </p:to>
                                    </p:set>
                                    <p:anim calcmode="lin" valueType="num">
                                      <p:cBhvr>
                                        <p:cTn id="32" dur="500" fill="hold"/>
                                        <p:tgtEl>
                                          <p:spTgt spid="244748"/>
                                        </p:tgtEl>
                                        <p:attrNameLst>
                                          <p:attrName>ppt_w</p:attrName>
                                        </p:attrNameLst>
                                      </p:cBhvr>
                                      <p:tavLst>
                                        <p:tav tm="0">
                                          <p:val>
                                            <p:fltVal val="0"/>
                                          </p:val>
                                        </p:tav>
                                        <p:tav tm="100000">
                                          <p:val>
                                            <p:strVal val="#ppt_w"/>
                                          </p:val>
                                        </p:tav>
                                      </p:tavLst>
                                    </p:anim>
                                    <p:anim calcmode="lin" valueType="num">
                                      <p:cBhvr>
                                        <p:cTn id="33" dur="500" fill="hold"/>
                                        <p:tgtEl>
                                          <p:spTgt spid="244748"/>
                                        </p:tgtEl>
                                        <p:attrNameLst>
                                          <p:attrName>ppt_h</p:attrName>
                                        </p:attrNameLst>
                                      </p:cBhvr>
                                      <p:tavLst>
                                        <p:tav tm="0">
                                          <p:val>
                                            <p:fltVal val="0"/>
                                          </p:val>
                                        </p:tav>
                                        <p:tav tm="100000">
                                          <p:val>
                                            <p:strVal val="#ppt_h"/>
                                          </p:val>
                                        </p:tav>
                                      </p:tavLst>
                                    </p:anim>
                                  </p:childTnLst>
                                </p:cTn>
                              </p:par>
                            </p:childTnLst>
                          </p:cTn>
                        </p:par>
                        <p:par>
                          <p:cTn id="34" fill="hold">
                            <p:stCondLst>
                              <p:cond delay="8500"/>
                            </p:stCondLst>
                            <p:childTnLst>
                              <p:par>
                                <p:cTn id="35" presetID="9" presetClass="entr" presetSubtype="0" fill="hold" grpId="0" nodeType="afterEffect">
                                  <p:stCondLst>
                                    <p:cond delay="0"/>
                                  </p:stCondLst>
                                  <p:childTnLst>
                                    <p:set>
                                      <p:cBhvr>
                                        <p:cTn id="36" dur="1" fill="hold">
                                          <p:stCondLst>
                                            <p:cond delay="0"/>
                                          </p:stCondLst>
                                        </p:cTn>
                                        <p:tgtEl>
                                          <p:spTgt spid="244750"/>
                                        </p:tgtEl>
                                        <p:attrNameLst>
                                          <p:attrName>style.visibility</p:attrName>
                                        </p:attrNameLst>
                                      </p:cBhvr>
                                      <p:to>
                                        <p:strVal val="visible"/>
                                      </p:to>
                                    </p:set>
                                    <p:animEffect transition="in" filter="dissolve">
                                      <p:cBhvr>
                                        <p:cTn id="37" dur="500"/>
                                        <p:tgtEl>
                                          <p:spTgt spid="244750"/>
                                        </p:tgtEl>
                                      </p:cBhvr>
                                    </p:animEffect>
                                  </p:childTnLst>
                                </p:cTn>
                              </p:par>
                            </p:childTnLst>
                          </p:cTn>
                        </p:par>
                        <p:par>
                          <p:cTn id="38" fill="hold">
                            <p:stCondLst>
                              <p:cond delay="9000"/>
                            </p:stCondLst>
                            <p:childTnLst>
                              <p:par>
                                <p:cTn id="39" presetID="9" presetClass="entr" presetSubtype="0" fill="hold" grpId="0" nodeType="afterEffect">
                                  <p:stCondLst>
                                    <p:cond delay="0"/>
                                  </p:stCondLst>
                                  <p:childTnLst>
                                    <p:set>
                                      <p:cBhvr>
                                        <p:cTn id="40" dur="1" fill="hold">
                                          <p:stCondLst>
                                            <p:cond delay="0"/>
                                          </p:stCondLst>
                                        </p:cTn>
                                        <p:tgtEl>
                                          <p:spTgt spid="244751"/>
                                        </p:tgtEl>
                                        <p:attrNameLst>
                                          <p:attrName>style.visibility</p:attrName>
                                        </p:attrNameLst>
                                      </p:cBhvr>
                                      <p:to>
                                        <p:strVal val="visible"/>
                                      </p:to>
                                    </p:set>
                                    <p:animEffect transition="in" filter="dissolve">
                                      <p:cBhvr>
                                        <p:cTn id="41" dur="500"/>
                                        <p:tgtEl>
                                          <p:spTgt spid="244751"/>
                                        </p:tgtEl>
                                      </p:cBhvr>
                                    </p:animEffect>
                                  </p:childTnLst>
                                </p:cTn>
                              </p:par>
                            </p:childTnLst>
                          </p:cTn>
                        </p:par>
                        <p:par>
                          <p:cTn id="42" fill="hold">
                            <p:stCondLst>
                              <p:cond delay="9500"/>
                            </p:stCondLst>
                            <p:childTnLst>
                              <p:par>
                                <p:cTn id="43" presetID="9" presetClass="entr" presetSubtype="0" fill="hold" nodeType="afterEffect">
                                  <p:stCondLst>
                                    <p:cond delay="0"/>
                                  </p:stCondLst>
                                  <p:childTnLst>
                                    <p:set>
                                      <p:cBhvr>
                                        <p:cTn id="44" dur="1" fill="hold">
                                          <p:stCondLst>
                                            <p:cond delay="0"/>
                                          </p:stCondLst>
                                        </p:cTn>
                                        <p:tgtEl>
                                          <p:spTgt spid="244753"/>
                                        </p:tgtEl>
                                        <p:attrNameLst>
                                          <p:attrName>style.visibility</p:attrName>
                                        </p:attrNameLst>
                                      </p:cBhvr>
                                      <p:to>
                                        <p:strVal val="visible"/>
                                      </p:to>
                                    </p:set>
                                    <p:animEffect transition="in" filter="dissolve">
                                      <p:cBhvr>
                                        <p:cTn id="45" dur="500"/>
                                        <p:tgtEl>
                                          <p:spTgt spid="244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45" grpId="0"/>
      <p:bldP spid="244747" grpId="0"/>
      <p:bldP spid="244749" grpId="0"/>
      <p:bldP spid="244750" grpId="0" animBg="1"/>
      <p:bldP spid="244751" grpId="0" animBg="1"/>
      <p:bldP spid="1946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9" name="Text Box 9"/>
          <p:cNvSpPr txBox="1">
            <a:spLocks noChangeArrowheads="1"/>
          </p:cNvSpPr>
          <p:nvPr/>
        </p:nvSpPr>
        <p:spPr bwMode="auto">
          <a:xfrm>
            <a:off x="967708" y="1185202"/>
            <a:ext cx="794995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solidFill>
                  <a:srgbClr val="FF0000"/>
                </a:solidFill>
                <a:latin typeface="楷体" panose="02010609060101010101" pitchFamily="49" charset="-122"/>
                <a:ea typeface="楷体" panose="02010609060101010101" pitchFamily="49" charset="-122"/>
              </a:rPr>
              <a:t>客观唯心主义</a:t>
            </a:r>
            <a:r>
              <a:rPr lang="zh-CN" altLang="en-US" sz="3200" b="1" dirty="0">
                <a:latin typeface="楷体" panose="02010609060101010101" pitchFamily="49" charset="-122"/>
                <a:ea typeface="楷体" panose="02010609060101010101" pitchFamily="49" charset="-122"/>
              </a:rPr>
              <a:t>：物质世界是由某种非人类、超自然的“客观精神”派生的。</a:t>
            </a:r>
          </a:p>
        </p:txBody>
      </p:sp>
      <p:pic>
        <p:nvPicPr>
          <p:cNvPr id="245771" name="Picture 11" descr="朱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478" y="2750734"/>
            <a:ext cx="2655460" cy="3418750"/>
          </a:xfrm>
          <a:prstGeom prst="rect">
            <a:avLst/>
          </a:prstGeom>
          <a:noFill/>
          <a:ln w="38100">
            <a:solidFill>
              <a:srgbClr val="993300"/>
            </a:solidFill>
            <a:miter lim="800000"/>
            <a:headEnd/>
            <a:tailEnd/>
          </a:ln>
          <a:extLst>
            <a:ext uri="{909E8E84-426E-40DD-AFC4-6F175D3DCCD1}">
              <a14:hiddenFill xmlns:a14="http://schemas.microsoft.com/office/drawing/2010/main">
                <a:solidFill>
                  <a:srgbClr val="FFFFFF"/>
                </a:solidFill>
              </a14:hiddenFill>
            </a:ext>
          </a:extLst>
        </p:spPr>
      </p:pic>
      <p:pic>
        <p:nvPicPr>
          <p:cNvPr id="245770" name="Picture 10" descr="黑格尔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1922" y="2750734"/>
            <a:ext cx="2650684" cy="3354302"/>
          </a:xfrm>
          <a:prstGeom prst="rect">
            <a:avLst/>
          </a:prstGeom>
          <a:noFill/>
          <a:ln w="38100">
            <a:solidFill>
              <a:srgbClr val="9933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245769"/>
                                        </p:tgtEl>
                                        <p:attrNameLst>
                                          <p:attrName>style.visibility</p:attrName>
                                        </p:attrNameLst>
                                      </p:cBhvr>
                                      <p:to>
                                        <p:strVal val="visible"/>
                                      </p:to>
                                    </p:set>
                                    <p:animEffect transition="in" filter="slide(fromTop)">
                                      <p:cBhvr>
                                        <p:cTn id="7" dur="500"/>
                                        <p:tgtEl>
                                          <p:spTgt spid="245769"/>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245771"/>
                                        </p:tgtEl>
                                        <p:attrNameLst>
                                          <p:attrName>style.visibility</p:attrName>
                                        </p:attrNameLst>
                                      </p:cBhvr>
                                      <p:to>
                                        <p:strVal val="visible"/>
                                      </p:to>
                                    </p:set>
                                    <p:anim calcmode="lin" valueType="num">
                                      <p:cBhvr>
                                        <p:cTn id="11" dur="500" fill="hold"/>
                                        <p:tgtEl>
                                          <p:spTgt spid="245771"/>
                                        </p:tgtEl>
                                        <p:attrNameLst>
                                          <p:attrName>ppt_w</p:attrName>
                                        </p:attrNameLst>
                                      </p:cBhvr>
                                      <p:tavLst>
                                        <p:tav tm="0">
                                          <p:val>
                                            <p:strVal val="4/3*#ppt_w"/>
                                          </p:val>
                                        </p:tav>
                                        <p:tav tm="100000">
                                          <p:val>
                                            <p:strVal val="#ppt_w"/>
                                          </p:val>
                                        </p:tav>
                                      </p:tavLst>
                                    </p:anim>
                                    <p:anim calcmode="lin" valueType="num">
                                      <p:cBhvr>
                                        <p:cTn id="12" dur="500" fill="hold"/>
                                        <p:tgtEl>
                                          <p:spTgt spid="245771"/>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23" presetClass="entr" presetSubtype="272" fill="hold" nodeType="afterEffect">
                                  <p:stCondLst>
                                    <p:cond delay="0"/>
                                  </p:stCondLst>
                                  <p:childTnLst>
                                    <p:set>
                                      <p:cBhvr>
                                        <p:cTn id="15" dur="1" fill="hold">
                                          <p:stCondLst>
                                            <p:cond delay="0"/>
                                          </p:stCondLst>
                                        </p:cTn>
                                        <p:tgtEl>
                                          <p:spTgt spid="245770"/>
                                        </p:tgtEl>
                                        <p:attrNameLst>
                                          <p:attrName>style.visibility</p:attrName>
                                        </p:attrNameLst>
                                      </p:cBhvr>
                                      <p:to>
                                        <p:strVal val="visible"/>
                                      </p:to>
                                    </p:set>
                                    <p:anim calcmode="lin" valueType="num">
                                      <p:cBhvr>
                                        <p:cTn id="16" dur="500" fill="hold"/>
                                        <p:tgtEl>
                                          <p:spTgt spid="245770"/>
                                        </p:tgtEl>
                                        <p:attrNameLst>
                                          <p:attrName>ppt_w</p:attrName>
                                        </p:attrNameLst>
                                      </p:cBhvr>
                                      <p:tavLst>
                                        <p:tav tm="0">
                                          <p:val>
                                            <p:strVal val="2/3*#ppt_w"/>
                                          </p:val>
                                        </p:tav>
                                        <p:tav tm="100000">
                                          <p:val>
                                            <p:strVal val="#ppt_w"/>
                                          </p:val>
                                        </p:tav>
                                      </p:tavLst>
                                    </p:anim>
                                    <p:anim calcmode="lin" valueType="num">
                                      <p:cBhvr>
                                        <p:cTn id="17" dur="500" fill="hold"/>
                                        <p:tgtEl>
                                          <p:spTgt spid="245770"/>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ChangeArrowheads="1"/>
          </p:cNvSpPr>
          <p:nvPr/>
        </p:nvSpPr>
        <p:spPr bwMode="auto">
          <a:xfrm>
            <a:off x="812314" y="850684"/>
            <a:ext cx="595227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latin typeface="楷体" panose="02010609060101010101" pitchFamily="49" charset="-122"/>
                <a:ea typeface="楷体" panose="02010609060101010101" pitchFamily="49" charset="-122"/>
              </a:rPr>
              <a:t>如何回答谁是世界的本原问题？</a:t>
            </a:r>
          </a:p>
        </p:txBody>
      </p:sp>
      <p:sp>
        <p:nvSpPr>
          <p:cNvPr id="102408" name="Text Box 8"/>
          <p:cNvSpPr txBox="1">
            <a:spLocks noChangeArrowheads="1"/>
          </p:cNvSpPr>
          <p:nvPr/>
        </p:nvSpPr>
        <p:spPr bwMode="auto">
          <a:xfrm>
            <a:off x="930750" y="1672169"/>
            <a:ext cx="828567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solidFill>
                  <a:srgbClr val="FF0000"/>
                </a:solidFill>
                <a:latin typeface="楷体" panose="02010609060101010101" pitchFamily="49" charset="-122"/>
                <a:ea typeface="楷体" panose="02010609060101010101" pitchFamily="49" charset="-122"/>
              </a:rPr>
              <a:t>唯物主义</a:t>
            </a:r>
            <a:r>
              <a:rPr lang="zh-CN" altLang="en-US" sz="2800" b="1" dirty="0">
                <a:latin typeface="楷体" panose="02010609060101010101" pitchFamily="49" charset="-122"/>
                <a:ea typeface="楷体" panose="02010609060101010101" pitchFamily="49" charset="-122"/>
              </a:rPr>
              <a:t>：把世界的本原归结为物质</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主张物质第一性</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意识第二性</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意识是物质的产物。</a:t>
            </a:r>
          </a:p>
        </p:txBody>
      </p:sp>
      <p:sp>
        <p:nvSpPr>
          <p:cNvPr id="8" name="Text Box 9"/>
          <p:cNvSpPr txBox="1">
            <a:spLocks noChangeArrowheads="1"/>
          </p:cNvSpPr>
          <p:nvPr/>
        </p:nvSpPr>
        <p:spPr bwMode="auto">
          <a:xfrm>
            <a:off x="930750" y="3058103"/>
            <a:ext cx="85934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solidFill>
                  <a:srgbClr val="FF0000"/>
                </a:solidFill>
                <a:latin typeface="楷体" panose="02010609060101010101" pitchFamily="49" charset="-122"/>
                <a:ea typeface="楷体" panose="02010609060101010101" pitchFamily="49" charset="-122"/>
              </a:rPr>
              <a:t>唯心主义</a:t>
            </a:r>
            <a:r>
              <a:rPr lang="zh-CN" altLang="en-US" sz="2800"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把世界的本原归结为精神，主张意识第一性，物质第二性，物质是意识的产物。</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08"/>
                                        </p:tgtEl>
                                        <p:attrNameLst>
                                          <p:attrName>style.visibility</p:attrName>
                                        </p:attrNameLst>
                                      </p:cBhvr>
                                      <p:to>
                                        <p:strVal val="visible"/>
                                      </p:to>
                                    </p:set>
                                    <p:animEffect transition="in" filter="slide(fromTop)">
                                      <p:cBhvr>
                                        <p:cTn id="7" dur="500"/>
                                        <p:tgtEl>
                                          <p:spTgt spid="10240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To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8"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1" name="Rectangle 17"/>
          <p:cNvSpPr>
            <a:spLocks noChangeArrowheads="1"/>
          </p:cNvSpPr>
          <p:nvPr/>
        </p:nvSpPr>
        <p:spPr bwMode="auto">
          <a:xfrm>
            <a:off x="1378859" y="358651"/>
            <a:ext cx="58186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zh-CN" sz="3200" b="1" dirty="0" smtClean="0">
                <a:latin typeface="华文新魏" panose="02010800040101010101" charset="-122"/>
                <a:ea typeface="华文新魏" panose="02010800040101010101" charset="-122"/>
              </a:rPr>
              <a:t>2.</a:t>
            </a:r>
            <a:r>
              <a:rPr lang="zh-CN" altLang="en-US" sz="3200" b="1" dirty="0" smtClean="0">
                <a:latin typeface="华文新魏" panose="02010800040101010101" charset="-122"/>
                <a:ea typeface="华文新魏" panose="02010800040101010101" charset="-122"/>
              </a:rPr>
              <a:t>哲学</a:t>
            </a:r>
            <a:r>
              <a:rPr lang="zh-CN" altLang="en-US" sz="3200" b="1" dirty="0">
                <a:latin typeface="华文新魏" panose="02010800040101010101" charset="-122"/>
                <a:ea typeface="华文新魏" panose="02010800040101010101" charset="-122"/>
              </a:rPr>
              <a:t>的基本</a:t>
            </a:r>
            <a:r>
              <a:rPr lang="zh-CN" altLang="en-US" sz="3200" b="1" dirty="0" smtClean="0">
                <a:latin typeface="华文新魏" panose="02010800040101010101" charset="-122"/>
                <a:ea typeface="华文新魏" panose="02010800040101010101" charset="-122"/>
              </a:rPr>
              <a:t>问题的内容</a:t>
            </a:r>
            <a:endParaRPr lang="zh-CN" altLang="en-US" sz="3200" b="1" dirty="0">
              <a:latin typeface="华文新魏" panose="02010800040101010101" charset="-122"/>
              <a:ea typeface="华文新魏" panose="02010800040101010101" charset="-122"/>
            </a:endParaRPr>
          </a:p>
        </p:txBody>
      </p:sp>
      <p:sp>
        <p:nvSpPr>
          <p:cNvPr id="15" name="Text Box 16"/>
          <p:cNvSpPr txBox="1">
            <a:spLocks noChangeArrowheads="1"/>
          </p:cNvSpPr>
          <p:nvPr/>
        </p:nvSpPr>
        <p:spPr bwMode="auto">
          <a:xfrm>
            <a:off x="1473216" y="1249846"/>
            <a:ext cx="759835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2800" b="1" dirty="0">
                <a:latin typeface="楷体" panose="02010609060101010101" pitchFamily="49" charset="-122"/>
                <a:ea typeface="楷体" panose="02010609060101010101" pitchFamily="49" charset="-122"/>
              </a:rPr>
              <a:t>第二方面</a:t>
            </a:r>
            <a:r>
              <a:rPr lang="zh-CN" altLang="en-US" sz="2800" b="1" dirty="0" smtClean="0">
                <a:latin typeface="楷体" panose="02010609060101010101" pitchFamily="49" charset="-122"/>
                <a:ea typeface="楷体" panose="02010609060101010101" pitchFamily="49" charset="-122"/>
              </a:rPr>
              <a:t>，</a:t>
            </a:r>
            <a:r>
              <a:rPr lang="zh-CN" altLang="en-US" sz="2800" b="1" dirty="0" smtClean="0">
                <a:solidFill>
                  <a:srgbClr val="FF0000"/>
                </a:solidFill>
                <a:latin typeface="楷体" panose="02010609060101010101" pitchFamily="49" charset="-122"/>
                <a:ea typeface="楷体" panose="02010609060101010101" pitchFamily="49" charset="-122"/>
              </a:rPr>
              <a:t>存在和思维</a:t>
            </a:r>
            <a:r>
              <a:rPr lang="zh-CN" altLang="en-US" sz="2800" b="1" dirty="0" smtClean="0">
                <a:latin typeface="楷体" panose="02010609060101010101" pitchFamily="49" charset="-122"/>
                <a:ea typeface="楷体" panose="02010609060101010101" pitchFamily="49" charset="-122"/>
              </a:rPr>
              <a:t>有没有</a:t>
            </a:r>
            <a:r>
              <a:rPr lang="zh-CN" altLang="en-US" sz="2800" b="1" dirty="0" smtClean="0">
                <a:solidFill>
                  <a:srgbClr val="FF0000"/>
                </a:solidFill>
                <a:latin typeface="楷体" panose="02010609060101010101" pitchFamily="49" charset="-122"/>
                <a:ea typeface="楷体" panose="02010609060101010101" pitchFamily="49" charset="-122"/>
              </a:rPr>
              <a:t>同一性</a:t>
            </a:r>
            <a:r>
              <a:rPr lang="zh-CN" altLang="en-US" sz="2800" b="1" dirty="0" smtClean="0">
                <a:latin typeface="楷体" panose="02010609060101010101" pitchFamily="49" charset="-122"/>
                <a:ea typeface="楷体" panose="02010609060101010101" pitchFamily="49" charset="-122"/>
              </a:rPr>
              <a:t>，即思维能够正确认识存在的问题。</a:t>
            </a:r>
            <a:endParaRPr lang="zh-CN" altLang="en-US" sz="2800" b="1" dirty="0">
              <a:latin typeface="楷体" panose="02010609060101010101" pitchFamily="49" charset="-122"/>
              <a:ea typeface="楷体" panose="02010609060101010101" pitchFamily="49" charset="-122"/>
            </a:endParaRPr>
          </a:p>
        </p:txBody>
      </p:sp>
      <p:sp>
        <p:nvSpPr>
          <p:cNvPr id="16" name="Text Box 17"/>
          <p:cNvSpPr txBox="1">
            <a:spLocks noChangeArrowheads="1"/>
          </p:cNvSpPr>
          <p:nvPr/>
        </p:nvSpPr>
        <p:spPr bwMode="auto">
          <a:xfrm>
            <a:off x="1536591" y="2567591"/>
            <a:ext cx="731349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2800" b="1" dirty="0" smtClean="0">
                <a:latin typeface="楷体" panose="02010609060101010101" pitchFamily="49" charset="-122"/>
                <a:ea typeface="楷体" panose="02010609060101010101" pitchFamily="49" charset="-122"/>
              </a:rPr>
              <a:t>对</a:t>
            </a:r>
            <a:r>
              <a:rPr lang="zh-CN" altLang="en-US" sz="2800" b="1" dirty="0">
                <a:latin typeface="楷体" panose="02010609060101010101" pitchFamily="49" charset="-122"/>
                <a:ea typeface="楷体" panose="02010609060101010101" pitchFamily="49" charset="-122"/>
              </a:rPr>
              <a:t>这一问题的不同</a:t>
            </a:r>
            <a:r>
              <a:rPr lang="zh-CN" altLang="en-US" sz="2800" b="1" dirty="0" smtClean="0">
                <a:latin typeface="楷体" panose="02010609060101010101" pitchFamily="49" charset="-122"/>
                <a:ea typeface="楷体" panose="02010609060101010101" pitchFamily="49" charset="-122"/>
              </a:rPr>
              <a:t>回答构成了划分</a:t>
            </a:r>
            <a:r>
              <a:rPr lang="zh-CN" altLang="en-US" sz="2800" b="1" dirty="0" smtClean="0">
                <a:solidFill>
                  <a:srgbClr val="FF0000"/>
                </a:solidFill>
                <a:latin typeface="楷体" panose="02010609060101010101" pitchFamily="49" charset="-122"/>
                <a:ea typeface="楷体" panose="02010609060101010101" pitchFamily="49" charset="-122"/>
              </a:rPr>
              <a:t>可知论</a:t>
            </a:r>
            <a:r>
              <a:rPr lang="zh-CN" altLang="en-US" sz="2800" b="1" dirty="0" smtClean="0">
                <a:latin typeface="楷体" panose="02010609060101010101" pitchFamily="49" charset="-122"/>
                <a:ea typeface="楷体" panose="02010609060101010101" pitchFamily="49" charset="-122"/>
              </a:rPr>
              <a:t>与</a:t>
            </a:r>
            <a:r>
              <a:rPr lang="zh-CN" altLang="en-US" sz="2800" b="1" dirty="0" smtClean="0">
                <a:solidFill>
                  <a:srgbClr val="FF0000"/>
                </a:solidFill>
                <a:latin typeface="楷体" panose="02010609060101010101" pitchFamily="49" charset="-122"/>
                <a:ea typeface="楷体" panose="02010609060101010101" pitchFamily="49" charset="-122"/>
              </a:rPr>
              <a:t>不可知论</a:t>
            </a:r>
            <a:r>
              <a:rPr lang="zh-CN" altLang="en-US" sz="2800" b="1" dirty="0" smtClean="0">
                <a:latin typeface="楷体" panose="02010609060101010101" pitchFamily="49" charset="-122"/>
                <a:ea typeface="楷体" panose="02010609060101010101" pitchFamily="49" charset="-122"/>
              </a:rPr>
              <a:t>的标准。</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321"/>
                                        </p:tgtEl>
                                        <p:attrNameLst>
                                          <p:attrName>style.visibility</p:attrName>
                                        </p:attrNameLst>
                                      </p:cBhvr>
                                      <p:to>
                                        <p:strVal val="visible"/>
                                      </p:to>
                                    </p:set>
                                    <p:animEffect transition="in" filter="wipe(left)">
                                      <p:cBhvr>
                                        <p:cTn id="7" dur="500"/>
                                        <p:tgtEl>
                                          <p:spTgt spid="9832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lide(fromBottom)">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ox(out)">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1"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4" name="Text Box 6"/>
          <p:cNvSpPr txBox="1">
            <a:spLocks noChangeArrowheads="1"/>
          </p:cNvSpPr>
          <p:nvPr/>
        </p:nvSpPr>
        <p:spPr bwMode="auto">
          <a:xfrm>
            <a:off x="984329" y="1065882"/>
            <a:ext cx="82864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latin typeface="楷体" panose="02010609060101010101" pitchFamily="49" charset="-122"/>
                <a:ea typeface="楷体" panose="02010609060101010101" pitchFamily="49" charset="-122"/>
              </a:rPr>
              <a:t>认为物质和意识具有同一性，主张世界是可以认识的。</a:t>
            </a:r>
          </a:p>
        </p:txBody>
      </p:sp>
      <p:sp>
        <p:nvSpPr>
          <p:cNvPr id="247815" name="AutoShape 7"/>
          <p:cNvSpPr>
            <a:spLocks noChangeArrowheads="1"/>
          </p:cNvSpPr>
          <p:nvPr/>
        </p:nvSpPr>
        <p:spPr bwMode="auto">
          <a:xfrm>
            <a:off x="1566249" y="3830630"/>
            <a:ext cx="3296983" cy="1133475"/>
          </a:xfrm>
          <a:prstGeom prst="wedgeRectCallout">
            <a:avLst>
              <a:gd name="adj1" fmla="val 107454"/>
              <a:gd name="adj2" fmla="val 34417"/>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凡以知，物之理也，可以知，人之性也。</a:t>
            </a:r>
          </a:p>
        </p:txBody>
      </p:sp>
      <p:graphicFrame>
        <p:nvGraphicFramePr>
          <p:cNvPr id="247816" name="Object 8"/>
          <p:cNvGraphicFramePr>
            <a:graphicFrameLocks noChangeAspect="1"/>
          </p:cNvGraphicFramePr>
          <p:nvPr/>
        </p:nvGraphicFramePr>
        <p:xfrm>
          <a:off x="6783026" y="2512821"/>
          <a:ext cx="2410492" cy="3145595"/>
        </p:xfrm>
        <a:graphic>
          <a:graphicData uri="http://schemas.openxmlformats.org/presentationml/2006/ole">
            <mc:AlternateContent xmlns:mc="http://schemas.openxmlformats.org/markup-compatibility/2006">
              <mc:Choice xmlns:v="urn:schemas-microsoft-com:vml" Requires="v">
                <p:oleObj spid="_x0000_s1076" r:id="rId3" imgW="3581400" imgH="4673600" progId="Photoshop.Image.6">
                  <p:embed/>
                </p:oleObj>
              </mc:Choice>
              <mc:Fallback>
                <p:oleObj r:id="rId3" imgW="3581400" imgH="4673600" progId="Photoshop.Image.6">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3026" y="2512821"/>
                        <a:ext cx="2410492" cy="3145595"/>
                      </a:xfrm>
                      <a:prstGeom prst="rect">
                        <a:avLst/>
                      </a:prstGeom>
                      <a:solidFill>
                        <a:srgbClr val="FFFF99"/>
                      </a:solidFill>
                      <a:ln w="38100">
                        <a:solidFill>
                          <a:srgbClr val="FFCC00"/>
                        </a:solidFill>
                        <a:miter lim="800000"/>
                        <a:headEnd/>
                        <a:tailEnd/>
                      </a:ln>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7814"/>
                                        </p:tgtEl>
                                        <p:attrNameLst>
                                          <p:attrName>style.visibility</p:attrName>
                                        </p:attrNameLst>
                                      </p:cBhvr>
                                      <p:to>
                                        <p:strVal val="visible"/>
                                      </p:to>
                                    </p:set>
                                    <p:animEffect transition="in" filter="dissolve">
                                      <p:cBhvr>
                                        <p:cTn id="7" dur="500"/>
                                        <p:tgtEl>
                                          <p:spTgt spid="2478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47815"/>
                                        </p:tgtEl>
                                        <p:attrNameLst>
                                          <p:attrName>style.visibility</p:attrName>
                                        </p:attrNameLst>
                                      </p:cBhvr>
                                      <p:to>
                                        <p:strVal val="visible"/>
                                      </p:to>
                                    </p:set>
                                    <p:animEffect transition="in" filter="dissolve">
                                      <p:cBhvr>
                                        <p:cTn id="12" dur="500"/>
                                        <p:tgtEl>
                                          <p:spTgt spid="247815"/>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247816"/>
                                        </p:tgtEl>
                                        <p:attrNameLst>
                                          <p:attrName>style.visibility</p:attrName>
                                        </p:attrNameLst>
                                      </p:cBhvr>
                                      <p:to>
                                        <p:strVal val="visible"/>
                                      </p:to>
                                    </p:set>
                                    <p:anim calcmode="lin" valueType="num">
                                      <p:cBhvr>
                                        <p:cTn id="16" dur="500" fill="hold"/>
                                        <p:tgtEl>
                                          <p:spTgt spid="247816"/>
                                        </p:tgtEl>
                                        <p:attrNameLst>
                                          <p:attrName>ppt_w</p:attrName>
                                        </p:attrNameLst>
                                      </p:cBhvr>
                                      <p:tavLst>
                                        <p:tav tm="0">
                                          <p:val>
                                            <p:fltVal val="0"/>
                                          </p:val>
                                        </p:tav>
                                        <p:tav tm="100000">
                                          <p:val>
                                            <p:strVal val="#ppt_w"/>
                                          </p:val>
                                        </p:tav>
                                      </p:tavLst>
                                    </p:anim>
                                    <p:anim calcmode="lin" valueType="num">
                                      <p:cBhvr>
                                        <p:cTn id="17" dur="500" fill="hold"/>
                                        <p:tgtEl>
                                          <p:spTgt spid="2478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91" name="Text Box 15"/>
          <p:cNvSpPr txBox="1">
            <a:spLocks noChangeArrowheads="1"/>
          </p:cNvSpPr>
          <p:nvPr/>
        </p:nvSpPr>
        <p:spPr bwMode="auto">
          <a:xfrm>
            <a:off x="1076709" y="496855"/>
            <a:ext cx="4616426" cy="64633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3600" b="1" dirty="0">
                <a:uFill>
                  <a:solidFill>
                    <a:schemeClr val="accent1"/>
                  </a:solidFill>
                </a:uFill>
                <a:latin typeface="楷体" panose="02010609060101010101" pitchFamily="49" charset="-122"/>
                <a:ea typeface="楷体" panose="02010609060101010101" pitchFamily="49" charset="-122"/>
              </a:rPr>
              <a:t>教学目的和要求</a:t>
            </a:r>
          </a:p>
        </p:txBody>
      </p:sp>
      <p:sp>
        <p:nvSpPr>
          <p:cNvPr id="75793" name="Text Box 17"/>
          <p:cNvSpPr txBox="1">
            <a:spLocks noChangeArrowheads="1"/>
          </p:cNvSpPr>
          <p:nvPr/>
        </p:nvSpPr>
        <p:spPr bwMode="auto">
          <a:xfrm>
            <a:off x="1076708" y="1841242"/>
            <a:ext cx="854668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3200" b="1" dirty="0" smtClean="0">
                <a:latin typeface="楷体" panose="02010609060101010101" pitchFamily="49" charset="-122"/>
                <a:ea typeface="楷体" panose="02010609060101010101" pitchFamily="49" charset="-122"/>
              </a:rPr>
              <a:t>一、学习</a:t>
            </a:r>
            <a:r>
              <a:rPr lang="zh-CN" altLang="en-US" sz="3200" b="1" dirty="0">
                <a:latin typeface="楷体" panose="02010609060101010101" pitchFamily="49" charset="-122"/>
                <a:ea typeface="楷体" panose="02010609060101010101" pitchFamily="49" charset="-122"/>
              </a:rPr>
              <a:t>和把握马克思主义唯物论的基本原理</a:t>
            </a:r>
          </a:p>
          <a:p>
            <a:pPr>
              <a:spcBef>
                <a:spcPct val="50000"/>
              </a:spcBef>
            </a:pPr>
            <a:r>
              <a:rPr lang="zh-CN" altLang="en-US" sz="3200" b="1" dirty="0" smtClean="0">
                <a:latin typeface="楷体" panose="02010609060101010101" pitchFamily="49" charset="-122"/>
                <a:ea typeface="楷体" panose="02010609060101010101" pitchFamily="49" charset="-122"/>
              </a:rPr>
              <a:t>二、着重</a:t>
            </a:r>
            <a:r>
              <a:rPr lang="zh-CN" altLang="en-US" sz="3200" b="1" dirty="0">
                <a:latin typeface="楷体" panose="02010609060101010101" pitchFamily="49" charset="-122"/>
                <a:ea typeface="楷体" panose="02010609060101010101" pitchFamily="49" charset="-122"/>
              </a:rPr>
              <a:t>了解世界的物质</a:t>
            </a:r>
            <a:r>
              <a:rPr lang="zh-CN" altLang="en-US" sz="3200" b="1" dirty="0" smtClean="0">
                <a:latin typeface="楷体" panose="02010609060101010101" pitchFamily="49" charset="-122"/>
                <a:ea typeface="楷体" panose="02010609060101010101" pitchFamily="49" charset="-122"/>
              </a:rPr>
              <a:t>统一性</a:t>
            </a:r>
            <a:r>
              <a:rPr lang="zh-CN" altLang="en-US" sz="3200" b="1" dirty="0">
                <a:latin typeface="楷体" panose="02010609060101010101" pitchFamily="49" charset="-122"/>
                <a:ea typeface="楷体" panose="02010609060101010101" pitchFamily="49" charset="-122"/>
              </a:rPr>
              <a:t>及</a:t>
            </a:r>
            <a:r>
              <a:rPr lang="zh-CN" altLang="en-US" sz="3200" b="1" dirty="0" smtClean="0">
                <a:latin typeface="楷体" panose="02010609060101010101" pitchFamily="49" charset="-122"/>
                <a:ea typeface="楷体" panose="02010609060101010101" pitchFamily="49" charset="-122"/>
              </a:rPr>
              <a:t>物质</a:t>
            </a:r>
            <a:r>
              <a:rPr lang="zh-CN" altLang="en-US" sz="3200" b="1" dirty="0">
                <a:latin typeface="楷体" panose="02010609060101010101" pitchFamily="49" charset="-122"/>
                <a:ea typeface="楷体" panose="02010609060101010101" pitchFamily="49" charset="-122"/>
              </a:rPr>
              <a:t>决定意识的</a:t>
            </a:r>
            <a:r>
              <a:rPr lang="zh-CN" altLang="en-US" sz="3200" b="1" dirty="0" smtClean="0">
                <a:latin typeface="楷体" panose="02010609060101010101" pitchFamily="49" charset="-122"/>
                <a:ea typeface="楷体" panose="02010609060101010101" pitchFamily="49" charset="-122"/>
              </a:rPr>
              <a:t>观点</a:t>
            </a:r>
            <a:endParaRPr lang="zh-CN" altLang="en-US" sz="3200" b="1" dirty="0">
              <a:latin typeface="楷体" panose="02010609060101010101" pitchFamily="49" charset="-122"/>
              <a:ea typeface="楷体" panose="02010609060101010101" pitchFamily="49" charset="-122"/>
            </a:endParaRPr>
          </a:p>
          <a:p>
            <a:pPr>
              <a:spcBef>
                <a:spcPct val="50000"/>
              </a:spcBef>
            </a:pPr>
            <a:r>
              <a:rPr lang="zh-CN" altLang="en-US" sz="3200" b="1" dirty="0" smtClean="0">
                <a:latin typeface="楷体" panose="02010609060101010101" pitchFamily="49" charset="-122"/>
                <a:ea typeface="楷体" panose="02010609060101010101" pitchFamily="49" charset="-122"/>
              </a:rPr>
              <a:t>三、为</a:t>
            </a:r>
            <a:r>
              <a:rPr lang="zh-CN" altLang="en-US" sz="3200" b="1" dirty="0">
                <a:latin typeface="楷体" panose="02010609060101010101" pitchFamily="49" charset="-122"/>
                <a:ea typeface="楷体" panose="02010609060101010101" pitchFamily="49" charset="-122"/>
              </a:rPr>
              <a:t>树立科学的世界观打下理论</a:t>
            </a:r>
            <a:r>
              <a:rPr lang="zh-CN" altLang="en-US" sz="3200" b="1" dirty="0" smtClean="0">
                <a:latin typeface="楷体" panose="02010609060101010101" pitchFamily="49" charset="-122"/>
                <a:ea typeface="楷体" panose="02010609060101010101" pitchFamily="49" charset="-122"/>
              </a:rPr>
              <a:t>基础</a:t>
            </a:r>
            <a:endParaRPr lang="zh-CN" altLang="en-US" sz="3200" b="1" dirty="0">
              <a:latin typeface="楷体" panose="02010609060101010101" pitchFamily="49" charset="-122"/>
              <a:ea typeface="楷体" panose="02010609060101010101" pitchFamily="49" charset="-122"/>
            </a:endParaRPr>
          </a:p>
        </p:txBody>
      </p:sp>
      <p:sp>
        <p:nvSpPr>
          <p:cNvPr id="2" name="矩形 1"/>
          <p:cNvSpPr/>
          <p:nvPr/>
        </p:nvSpPr>
        <p:spPr>
          <a:xfrm>
            <a:off x="987933" y="1143186"/>
            <a:ext cx="3746810" cy="121648"/>
          </a:xfrm>
          <a:prstGeom prst="rect">
            <a:avLst/>
          </a:prstGeom>
          <a:ln w="6350">
            <a:solidFill>
              <a:schemeClr val="tx1">
                <a:lumMod val="85000"/>
                <a:lumOff val="1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200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5791"/>
                                        </p:tgtEl>
                                        <p:attrNameLst>
                                          <p:attrName>style.visibility</p:attrName>
                                        </p:attrNameLst>
                                      </p:cBhvr>
                                      <p:to>
                                        <p:strVal val="visible"/>
                                      </p:to>
                                    </p:set>
                                    <p:anim calcmode="lin" valueType="num">
                                      <p:cBhvr additive="base">
                                        <p:cTn id="7" dur="500" fill="hold"/>
                                        <p:tgtEl>
                                          <p:spTgt spid="75791"/>
                                        </p:tgtEl>
                                        <p:attrNameLst>
                                          <p:attrName>ppt_x</p:attrName>
                                        </p:attrNameLst>
                                      </p:cBhvr>
                                      <p:tavLst>
                                        <p:tav tm="0">
                                          <p:val>
                                            <p:strVal val="0-#ppt_w/2"/>
                                          </p:val>
                                        </p:tav>
                                        <p:tav tm="100000">
                                          <p:val>
                                            <p:strVal val="#ppt_x"/>
                                          </p:val>
                                        </p:tav>
                                      </p:tavLst>
                                    </p:anim>
                                    <p:anim calcmode="lin" valueType="num">
                                      <p:cBhvr additive="base">
                                        <p:cTn id="8" dur="500" fill="hold"/>
                                        <p:tgtEl>
                                          <p:spTgt spid="7579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5793"/>
                                        </p:tgtEl>
                                        <p:attrNameLst>
                                          <p:attrName>style.visibility</p:attrName>
                                        </p:attrNameLst>
                                      </p:cBhvr>
                                      <p:to>
                                        <p:strVal val="visible"/>
                                      </p:to>
                                    </p:set>
                                    <p:animEffect transition="in" filter="fade">
                                      <p:cBhvr>
                                        <p:cTn id="12" dur="500"/>
                                        <p:tgtEl>
                                          <p:spTgt spid="75793"/>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91" grpId="0"/>
      <p:bldP spid="75793" grpId="0"/>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8" name="Text Box 6"/>
          <p:cNvSpPr txBox="1">
            <a:spLocks noChangeArrowheads="1"/>
          </p:cNvSpPr>
          <p:nvPr/>
        </p:nvSpPr>
        <p:spPr bwMode="auto">
          <a:xfrm>
            <a:off x="922439" y="1255709"/>
            <a:ext cx="830304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solidFill>
                  <a:srgbClr val="FF0000"/>
                </a:solidFill>
                <a:latin typeface="楷体" panose="02010609060101010101" pitchFamily="49" charset="-122"/>
                <a:ea typeface="楷体" panose="02010609060101010101" pitchFamily="49" charset="-122"/>
              </a:rPr>
              <a:t>不可知论：</a:t>
            </a:r>
            <a:r>
              <a:rPr lang="zh-CN" altLang="en-US" sz="3200" b="1" dirty="0">
                <a:latin typeface="楷体" panose="02010609060101010101" pitchFamily="49" charset="-122"/>
                <a:ea typeface="楷体" panose="02010609060101010101" pitchFamily="49" charset="-122"/>
              </a:rPr>
              <a:t>认为物质和意识不具有同一性，否认思维认识世界或彻底认识世界的可能性。</a:t>
            </a:r>
          </a:p>
        </p:txBody>
      </p:sp>
      <p:pic>
        <p:nvPicPr>
          <p:cNvPr id="248840" name="Picture 8" descr="休谟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3991" y="2870702"/>
            <a:ext cx="2401219" cy="2924442"/>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48841" name="Text Box 9"/>
          <p:cNvSpPr txBox="1">
            <a:spLocks noChangeArrowheads="1"/>
          </p:cNvSpPr>
          <p:nvPr/>
        </p:nvSpPr>
        <p:spPr bwMode="auto">
          <a:xfrm>
            <a:off x="3084969" y="3087985"/>
            <a:ext cx="5143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b="1" dirty="0">
                <a:solidFill>
                  <a:schemeClr val="bg1"/>
                </a:solidFill>
                <a:latin typeface="Times New Roman" panose="02020603050405020304" pitchFamily="18" charset="0"/>
                <a:ea typeface="方正大黑简体" panose="03000509000000000000" pitchFamily="2" charset="-122"/>
              </a:rPr>
              <a:t>休谟</a:t>
            </a:r>
          </a:p>
        </p:txBody>
      </p:sp>
      <p:sp>
        <p:nvSpPr>
          <p:cNvPr id="248842" name="Text Box 10"/>
          <p:cNvSpPr txBox="1">
            <a:spLocks noChangeArrowheads="1"/>
          </p:cNvSpPr>
          <p:nvPr/>
        </p:nvSpPr>
        <p:spPr bwMode="auto">
          <a:xfrm>
            <a:off x="6448213" y="3087984"/>
            <a:ext cx="5143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b="1">
                <a:solidFill>
                  <a:schemeClr val="bg1"/>
                </a:solidFill>
                <a:latin typeface="Times New Roman" panose="02020603050405020304" pitchFamily="18" charset="0"/>
                <a:ea typeface="方正大黑简体" panose="03000509000000000000" pitchFamily="2" charset="-122"/>
              </a:rPr>
              <a:t>康德</a:t>
            </a:r>
          </a:p>
        </p:txBody>
      </p:sp>
      <p:pic>
        <p:nvPicPr>
          <p:cNvPr id="248839" name="Picture 7" descr="康德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152" y="2870702"/>
            <a:ext cx="2346604" cy="2967765"/>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248838"/>
                                        </p:tgtEl>
                                        <p:attrNameLst>
                                          <p:attrName>style.visibility</p:attrName>
                                        </p:attrNameLst>
                                      </p:cBhvr>
                                      <p:to>
                                        <p:strVal val="visible"/>
                                      </p:to>
                                    </p:set>
                                    <p:animEffect transition="in" filter="slide(fromTop)">
                                      <p:cBhvr>
                                        <p:cTn id="7" dur="500"/>
                                        <p:tgtEl>
                                          <p:spTgt spid="248838"/>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48840"/>
                                        </p:tgtEl>
                                        <p:attrNameLst>
                                          <p:attrName>style.visibility</p:attrName>
                                        </p:attrNameLst>
                                      </p:cBhvr>
                                      <p:to>
                                        <p:strVal val="visible"/>
                                      </p:to>
                                    </p:set>
                                    <p:anim calcmode="lin" valueType="num">
                                      <p:cBhvr>
                                        <p:cTn id="11" dur="500" fill="hold"/>
                                        <p:tgtEl>
                                          <p:spTgt spid="248840"/>
                                        </p:tgtEl>
                                        <p:attrNameLst>
                                          <p:attrName>ppt_w</p:attrName>
                                        </p:attrNameLst>
                                      </p:cBhvr>
                                      <p:tavLst>
                                        <p:tav tm="0">
                                          <p:val>
                                            <p:fltVal val="0"/>
                                          </p:val>
                                        </p:tav>
                                        <p:tav tm="100000">
                                          <p:val>
                                            <p:strVal val="#ppt_w"/>
                                          </p:val>
                                        </p:tav>
                                      </p:tavLst>
                                    </p:anim>
                                    <p:anim calcmode="lin" valueType="num">
                                      <p:cBhvr>
                                        <p:cTn id="12" dur="500" fill="hold"/>
                                        <p:tgtEl>
                                          <p:spTgt spid="248840"/>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248841"/>
                                        </p:tgtEl>
                                        <p:attrNameLst>
                                          <p:attrName>style.visibility</p:attrName>
                                        </p:attrNameLst>
                                      </p:cBhvr>
                                      <p:to>
                                        <p:strVal val="visible"/>
                                      </p:to>
                                    </p:set>
                                    <p:animEffect transition="in" filter="dissolve">
                                      <p:cBhvr>
                                        <p:cTn id="16" dur="500"/>
                                        <p:tgtEl>
                                          <p:spTgt spid="248841"/>
                                        </p:tgtEl>
                                      </p:cBhvr>
                                    </p:animEffect>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48839"/>
                                        </p:tgtEl>
                                        <p:attrNameLst>
                                          <p:attrName>style.visibility</p:attrName>
                                        </p:attrNameLst>
                                      </p:cBhvr>
                                      <p:to>
                                        <p:strVal val="visible"/>
                                      </p:to>
                                    </p:set>
                                    <p:anim calcmode="lin" valueType="num">
                                      <p:cBhvr>
                                        <p:cTn id="20" dur="500" fill="hold"/>
                                        <p:tgtEl>
                                          <p:spTgt spid="248839"/>
                                        </p:tgtEl>
                                        <p:attrNameLst>
                                          <p:attrName>ppt_w</p:attrName>
                                        </p:attrNameLst>
                                      </p:cBhvr>
                                      <p:tavLst>
                                        <p:tav tm="0">
                                          <p:val>
                                            <p:fltVal val="0"/>
                                          </p:val>
                                        </p:tav>
                                        <p:tav tm="100000">
                                          <p:val>
                                            <p:strVal val="#ppt_w"/>
                                          </p:val>
                                        </p:tav>
                                      </p:tavLst>
                                    </p:anim>
                                    <p:anim calcmode="lin" valueType="num">
                                      <p:cBhvr>
                                        <p:cTn id="21" dur="500" fill="hold"/>
                                        <p:tgtEl>
                                          <p:spTgt spid="248839"/>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9" presetClass="entr" presetSubtype="0" fill="hold" grpId="0" nodeType="afterEffect">
                                  <p:stCondLst>
                                    <p:cond delay="0"/>
                                  </p:stCondLst>
                                  <p:childTnLst>
                                    <p:set>
                                      <p:cBhvr>
                                        <p:cTn id="24" dur="1" fill="hold">
                                          <p:stCondLst>
                                            <p:cond delay="0"/>
                                          </p:stCondLst>
                                        </p:cTn>
                                        <p:tgtEl>
                                          <p:spTgt spid="248842"/>
                                        </p:tgtEl>
                                        <p:attrNameLst>
                                          <p:attrName>style.visibility</p:attrName>
                                        </p:attrNameLst>
                                      </p:cBhvr>
                                      <p:to>
                                        <p:strVal val="visible"/>
                                      </p:to>
                                    </p:set>
                                    <p:animEffect transition="in" filter="dissolve">
                                      <p:cBhvr>
                                        <p:cTn id="25" dur="500"/>
                                        <p:tgtEl>
                                          <p:spTgt spid="248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8" grpId="0"/>
      <p:bldP spid="248841" grpId="0"/>
      <p:bldP spid="24884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1385014" y="1891710"/>
            <a:ext cx="1569660"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dirty="0" smtClean="0">
                <a:ln>
                  <a:noFill/>
                </a:ln>
                <a:solidFill>
                  <a:prstClr val="black"/>
                </a:solidFill>
                <a:effectLst/>
                <a:uLnTx/>
                <a:uFillTx/>
                <a:latin typeface="+mn-ea"/>
                <a:cs typeface="经典综艺体简" panose="02010609000101010101" pitchFamily="49" charset="-122"/>
              </a:rPr>
              <a:t>目录</a:t>
            </a: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712" y="3652039"/>
            <a:ext cx="1971916" cy="1971916"/>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0615" y="4637997"/>
            <a:ext cx="2066887" cy="1437536"/>
          </a:xfrm>
          <a:prstGeom prst="rect">
            <a:avLst/>
          </a:prstGeom>
        </p:spPr>
      </p:pic>
      <p:grpSp>
        <p:nvGrpSpPr>
          <p:cNvPr id="4" name="组合 3"/>
          <p:cNvGrpSpPr/>
          <p:nvPr/>
        </p:nvGrpSpPr>
        <p:grpSpPr>
          <a:xfrm>
            <a:off x="3725990" y="2123573"/>
            <a:ext cx="6350514" cy="1284453"/>
            <a:chOff x="4242039" y="2123573"/>
            <a:chExt cx="4894984" cy="1284453"/>
          </a:xfrm>
        </p:grpSpPr>
        <p:sp>
          <p:nvSpPr>
            <p:cNvPr id="5" name="任意多边形 4"/>
            <p:cNvSpPr/>
            <p:nvPr/>
          </p:nvSpPr>
          <p:spPr>
            <a:xfrm rot="5400000">
              <a:off x="6354214" y="32231"/>
              <a:ext cx="691467" cy="4874151"/>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6" name="文本框 5"/>
            <p:cNvSpPr txBox="1"/>
            <p:nvPr/>
          </p:nvSpPr>
          <p:spPr>
            <a:xfrm>
              <a:off x="4242039" y="2207697"/>
              <a:ext cx="4578594" cy="1200329"/>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一、哲学与哲学的基本问题</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grpSp>
        <p:nvGrpSpPr>
          <p:cNvPr id="7" name="组合 6"/>
          <p:cNvGrpSpPr/>
          <p:nvPr/>
        </p:nvGrpSpPr>
        <p:grpSpPr>
          <a:xfrm>
            <a:off x="3746824" y="3136609"/>
            <a:ext cx="6329681" cy="1281825"/>
            <a:chOff x="4262873" y="3136609"/>
            <a:chExt cx="4809568" cy="1281825"/>
          </a:xfrm>
        </p:grpSpPr>
        <p:sp>
          <p:nvSpPr>
            <p:cNvPr id="8" name="任意多边形 7"/>
            <p:cNvSpPr/>
            <p:nvPr/>
          </p:nvSpPr>
          <p:spPr>
            <a:xfrm rot="5400000">
              <a:off x="6321923" y="1077559"/>
              <a:ext cx="691467" cy="4809568"/>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9" name="文本框 8"/>
            <p:cNvSpPr txBox="1"/>
            <p:nvPr/>
          </p:nvSpPr>
          <p:spPr>
            <a:xfrm>
              <a:off x="4293739" y="3218105"/>
              <a:ext cx="4627626" cy="1200329"/>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二、物质的客观实在性</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grpSp>
        <p:nvGrpSpPr>
          <p:cNvPr id="10" name="组合 9"/>
          <p:cNvGrpSpPr/>
          <p:nvPr/>
        </p:nvGrpSpPr>
        <p:grpSpPr>
          <a:xfrm>
            <a:off x="3710132" y="4149646"/>
            <a:ext cx="6366372" cy="713802"/>
            <a:chOff x="4226180" y="4149646"/>
            <a:chExt cx="4846260" cy="713802"/>
          </a:xfrm>
        </p:grpSpPr>
        <p:sp>
          <p:nvSpPr>
            <p:cNvPr id="11" name="任意多边形 10"/>
            <p:cNvSpPr/>
            <p:nvPr/>
          </p:nvSpPr>
          <p:spPr>
            <a:xfrm rot="5400000">
              <a:off x="6297804" y="2078022"/>
              <a:ext cx="703011" cy="4846260"/>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12" name="文本框 11"/>
            <p:cNvSpPr txBox="1"/>
            <p:nvPr/>
          </p:nvSpPr>
          <p:spPr>
            <a:xfrm>
              <a:off x="4395608" y="4217117"/>
              <a:ext cx="4339650" cy="646331"/>
            </a:xfrm>
            <a:prstGeom prst="rect">
              <a:avLst/>
            </a:prstGeom>
            <a:noFill/>
          </p:spPr>
          <p:txBody>
            <a:bodyPr wrap="non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三、物质的存在形式</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6"/>
          <p:cNvSpPr txBox="1">
            <a:spLocks noChangeArrowheads="1"/>
          </p:cNvSpPr>
          <p:nvPr/>
        </p:nvSpPr>
        <p:spPr bwMode="auto">
          <a:xfrm>
            <a:off x="1845511" y="1045710"/>
            <a:ext cx="55522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solidFill>
                  <a:srgbClr val="FF0000"/>
                </a:solidFill>
                <a:latin typeface="华文新魏" panose="02010800040101010101" charset="-122"/>
                <a:ea typeface="华文新魏" panose="02010800040101010101" charset="-122"/>
              </a:rPr>
              <a:t>物质范畴</a:t>
            </a:r>
            <a:r>
              <a:rPr lang="zh-CN" altLang="en-US" sz="3200" b="1" dirty="0">
                <a:latin typeface="华文新魏" panose="02010800040101010101" charset="-122"/>
                <a:ea typeface="华文新魏" panose="02010800040101010101" charset="-122"/>
              </a:rPr>
              <a:t>是唯物主义的基石</a:t>
            </a:r>
            <a:endParaRPr lang="zh-CN" altLang="en-US" sz="3200" b="1" baseline="-2000" dirty="0">
              <a:latin typeface="华文新魏" panose="02010800040101010101" charset="-122"/>
              <a:ea typeface="华文新魏" panose="02010800040101010101" charset="-122"/>
            </a:endParaRPr>
          </a:p>
        </p:txBody>
      </p:sp>
      <p:grpSp>
        <p:nvGrpSpPr>
          <p:cNvPr id="1026" name="Organization Chart 8"/>
          <p:cNvGrpSpPr/>
          <p:nvPr/>
        </p:nvGrpSpPr>
        <p:grpSpPr bwMode="auto">
          <a:xfrm>
            <a:off x="2019877" y="2401491"/>
            <a:ext cx="6713175" cy="2056529"/>
            <a:chOff x="829" y="1297"/>
            <a:chExt cx="3651" cy="911"/>
          </a:xfrm>
        </p:grpSpPr>
        <p:cxnSp>
          <p:nvCxnSpPr>
            <p:cNvPr id="27654" name="_s1028"/>
            <p:cNvCxnSpPr>
              <a:cxnSpLocks noChangeShapeType="1"/>
              <a:stCxn id="25614" idx="0"/>
              <a:endCxn id="27657" idx="2"/>
            </p:cNvCxnSpPr>
            <p:nvPr/>
          </p:nvCxnSpPr>
          <p:spPr bwMode="auto">
            <a:xfrm rot="16200000" flipV="1">
              <a:off x="3196" y="981"/>
              <a:ext cx="145" cy="1354"/>
            </a:xfrm>
            <a:prstGeom prst="bentConnector3">
              <a:avLst>
                <a:gd name="adj1" fmla="val 50000"/>
              </a:avLst>
            </a:prstGeom>
            <a:noFill/>
            <a:ln w="28575">
              <a:solidFill>
                <a:srgbClr val="CC0000"/>
              </a:solidFill>
              <a:miter lim="800000"/>
            </a:ln>
            <a:extLst>
              <a:ext uri="{909E8E84-426E-40DD-AFC4-6F175D3DCCD1}">
                <a14:hiddenFill xmlns:a14="http://schemas.microsoft.com/office/drawing/2010/main">
                  <a:noFill/>
                </a14:hiddenFill>
              </a:ext>
            </a:extLst>
          </p:spPr>
        </p:cxnSp>
        <p:cxnSp>
          <p:nvCxnSpPr>
            <p:cNvPr id="27655" name="_s1029"/>
            <p:cNvCxnSpPr>
              <a:cxnSpLocks noChangeShapeType="1"/>
              <a:stCxn id="25613" idx="0"/>
              <a:endCxn id="27657" idx="2"/>
            </p:cNvCxnSpPr>
            <p:nvPr/>
          </p:nvCxnSpPr>
          <p:spPr bwMode="auto">
            <a:xfrm flipV="1">
              <a:off x="2577" y="1585"/>
              <a:ext cx="15" cy="173"/>
            </a:xfrm>
            <a:prstGeom prst="straightConnector1">
              <a:avLst/>
            </a:prstGeom>
            <a:noFill/>
            <a:ln w="28575">
              <a:solidFill>
                <a:srgbClr val="CC0000"/>
              </a:solidFill>
              <a:round/>
            </a:ln>
            <a:extLst>
              <a:ext uri="{909E8E84-426E-40DD-AFC4-6F175D3DCCD1}">
                <a14:hiddenFill xmlns:a14="http://schemas.microsoft.com/office/drawing/2010/main">
                  <a:noFill/>
                </a14:hiddenFill>
              </a:ext>
            </a:extLst>
          </p:spPr>
        </p:cxnSp>
        <p:cxnSp>
          <p:nvCxnSpPr>
            <p:cNvPr id="27656" name="_s1030"/>
            <p:cNvCxnSpPr>
              <a:cxnSpLocks noChangeShapeType="1"/>
              <a:stCxn id="25612" idx="0"/>
              <a:endCxn id="27657" idx="2"/>
            </p:cNvCxnSpPr>
            <p:nvPr/>
          </p:nvCxnSpPr>
          <p:spPr bwMode="auto">
            <a:xfrm rot="5400000" flipH="1" flipV="1">
              <a:off x="1884" y="1021"/>
              <a:ext cx="144" cy="1272"/>
            </a:xfrm>
            <a:prstGeom prst="bentConnector3">
              <a:avLst>
                <a:gd name="adj1" fmla="val 50000"/>
              </a:avLst>
            </a:prstGeom>
            <a:noFill/>
            <a:ln w="28575">
              <a:solidFill>
                <a:srgbClr val="CC0000"/>
              </a:solidFill>
              <a:miter lim="800000"/>
            </a:ln>
            <a:extLst>
              <a:ext uri="{909E8E84-426E-40DD-AFC4-6F175D3DCCD1}">
                <a14:hiddenFill xmlns:a14="http://schemas.microsoft.com/office/drawing/2010/main">
                  <a:noFill/>
                </a14:hiddenFill>
              </a:ext>
            </a:extLst>
          </p:spPr>
        </p:cxnSp>
        <p:sp>
          <p:nvSpPr>
            <p:cNvPr id="27657" name="_s1031"/>
            <p:cNvSpPr>
              <a:spLocks noChangeArrowheads="1"/>
            </p:cNvSpPr>
            <p:nvPr/>
          </p:nvSpPr>
          <p:spPr bwMode="auto">
            <a:xfrm>
              <a:off x="2160" y="1297"/>
              <a:ext cx="864" cy="288"/>
            </a:xfrm>
            <a:prstGeom prst="roundRect">
              <a:avLst>
                <a:gd name="adj" fmla="val 16667"/>
              </a:avLst>
            </a:prstGeom>
            <a:noFill/>
            <a:ln w="9525">
              <a:solidFill>
                <a:srgbClr val="CC0000"/>
              </a:solidFill>
              <a:round/>
            </a:ln>
            <a:extLst>
              <a:ext uri="{909E8E84-426E-40DD-AFC4-6F175D3DCCD1}">
                <a14:hiddenFill xmlns:a14="http://schemas.microsoft.com/office/drawing/2010/main">
                  <a:solidFill>
                    <a:srgbClr val="FFFFFF"/>
                  </a:solidFill>
                </a14:hiddenFill>
              </a:ext>
            </a:extLst>
          </p:spPr>
          <p:txBody>
            <a:bodyPr wrap="none"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20000"/>
                </a:spcBef>
                <a:buClr>
                  <a:schemeClr val="tx2"/>
                </a:buClr>
              </a:pPr>
              <a:r>
                <a:rPr lang="zh-CN" altLang="en-US" sz="2400" b="1" dirty="0">
                  <a:solidFill>
                    <a:srgbClr val="FF3399"/>
                  </a:solidFill>
                  <a:latin typeface="楷体" panose="02010609060101010101" pitchFamily="49" charset="-122"/>
                  <a:ea typeface="楷体" panose="02010609060101010101" pitchFamily="49" charset="-122"/>
                </a:rPr>
                <a:t>唯物主义</a:t>
              </a:r>
            </a:p>
          </p:txBody>
        </p:sp>
        <p:sp>
          <p:nvSpPr>
            <p:cNvPr id="25612" name="_s1032"/>
            <p:cNvSpPr>
              <a:spLocks noChangeArrowheads="1"/>
            </p:cNvSpPr>
            <p:nvPr/>
          </p:nvSpPr>
          <p:spPr bwMode="auto">
            <a:xfrm>
              <a:off x="829" y="1729"/>
              <a:ext cx="981" cy="478"/>
            </a:xfrm>
            <a:prstGeom prst="roundRect">
              <a:avLst>
                <a:gd name="adj" fmla="val 16667"/>
              </a:avLst>
            </a:prstGeom>
            <a:noFill/>
            <a:ln w="9525">
              <a:solidFill>
                <a:srgbClr val="CC0000"/>
              </a:solidFill>
              <a:round/>
            </a:ln>
            <a:extLst>
              <a:ext uri="{909E8E84-426E-40DD-AFC4-6F175D3DCCD1}">
                <a14:hiddenFill xmlns:a14="http://schemas.microsoft.com/office/drawing/2010/main">
                  <a:solidFill>
                    <a:srgbClr val="FFFFFF"/>
                  </a:solidFill>
                </a14:hiddenFill>
              </a:ext>
            </a:extLst>
          </p:spPr>
          <p:txBody>
            <a:bodyPr wrap="none" lIns="0" tIns="0" rIns="0" bIns="0" anchor="ct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lgn="ctr">
                <a:spcBef>
                  <a:spcPct val="20000"/>
                </a:spcBef>
                <a:buClr>
                  <a:schemeClr val="tx2"/>
                </a:buClr>
                <a:defRPr/>
              </a:pPr>
              <a:r>
                <a:rPr lang="zh-CN" altLang="en-US" sz="2800" b="1" dirty="0">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古代朴素</a:t>
              </a:r>
            </a:p>
            <a:p>
              <a:pPr algn="ctr">
                <a:spcBef>
                  <a:spcPct val="20000"/>
                </a:spcBef>
                <a:buClr>
                  <a:schemeClr val="tx2"/>
                </a:buClr>
                <a:defRPr/>
              </a:pPr>
              <a:r>
                <a:rPr lang="zh-CN" altLang="en-US" sz="2800" b="1" dirty="0">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唯物主义</a:t>
              </a:r>
            </a:p>
          </p:txBody>
        </p:sp>
        <p:sp>
          <p:nvSpPr>
            <p:cNvPr id="25613" name="_s1033"/>
            <p:cNvSpPr>
              <a:spLocks noChangeArrowheads="1"/>
            </p:cNvSpPr>
            <p:nvPr/>
          </p:nvSpPr>
          <p:spPr bwMode="auto">
            <a:xfrm>
              <a:off x="1868" y="1758"/>
              <a:ext cx="1417" cy="450"/>
            </a:xfrm>
            <a:prstGeom prst="roundRect">
              <a:avLst>
                <a:gd name="adj" fmla="val 16667"/>
              </a:avLst>
            </a:prstGeom>
            <a:noFill/>
            <a:ln w="9525">
              <a:solidFill>
                <a:srgbClr val="CC0000"/>
              </a:solidFill>
              <a:round/>
            </a:ln>
            <a:extLst>
              <a:ext uri="{909E8E84-426E-40DD-AFC4-6F175D3DCCD1}">
                <a14:hiddenFill xmlns:a14="http://schemas.microsoft.com/office/drawing/2010/main">
                  <a:solidFill>
                    <a:srgbClr val="FFFFFF"/>
                  </a:solidFill>
                </a14:hiddenFill>
              </a:ext>
            </a:extLst>
          </p:spPr>
          <p:txBody>
            <a:bodyPr wrap="none" lIns="0" tIns="0" rIns="0" bIns="0" anchor="ct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lgn="ctr">
                <a:spcBef>
                  <a:spcPct val="20000"/>
                </a:spcBef>
                <a:buClr>
                  <a:schemeClr val="hlink"/>
                </a:buClr>
                <a:defRPr/>
              </a:pPr>
              <a:endParaRPr lang="zh-CN" altLang="en-US" sz="1015" b="1" dirty="0">
                <a:solidFill>
                  <a:srgbClr val="000000"/>
                </a:solidFill>
                <a:effectLst>
                  <a:outerShdw blurRad="38100" dist="38100" dir="2700000" algn="tl">
                    <a:srgbClr val="FFFFFF"/>
                  </a:outerShdw>
                </a:effectLst>
                <a:latin typeface="Verdana" panose="020B0604030504040204" pitchFamily="34" charset="0"/>
                <a:ea typeface="华文中宋" panose="02010600040101010101" pitchFamily="2" charset="-122"/>
              </a:endParaRPr>
            </a:p>
            <a:p>
              <a:pPr algn="ctr">
                <a:spcBef>
                  <a:spcPct val="20000"/>
                </a:spcBef>
                <a:buClr>
                  <a:schemeClr val="hlink"/>
                </a:buClr>
                <a:defRPr/>
              </a:pPr>
              <a:r>
                <a:rPr lang="zh-CN" altLang="en-US" sz="2800" b="1" dirty="0">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近代形而上学</a:t>
              </a:r>
            </a:p>
            <a:p>
              <a:pPr algn="ctr">
                <a:spcBef>
                  <a:spcPct val="20000"/>
                </a:spcBef>
                <a:buClr>
                  <a:schemeClr val="hlink"/>
                </a:buClr>
                <a:defRPr/>
              </a:pPr>
              <a:r>
                <a:rPr lang="zh-CN" altLang="en-US" sz="2800" b="1" dirty="0">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唯物主义</a:t>
              </a:r>
            </a:p>
            <a:p>
              <a:pPr algn="ctr">
                <a:spcBef>
                  <a:spcPct val="20000"/>
                </a:spcBef>
                <a:buClr>
                  <a:schemeClr val="tx2"/>
                </a:buClr>
                <a:defRPr/>
              </a:pPr>
              <a:endParaRPr lang="zh-CN" altLang="en-US" sz="1465" b="1" dirty="0">
                <a:solidFill>
                  <a:srgbClr val="000000"/>
                </a:solidFill>
                <a:effectLst>
                  <a:outerShdw blurRad="38100" dist="38100" dir="2700000" algn="tl">
                    <a:srgbClr val="FFFFFF"/>
                  </a:outerShdw>
                </a:effectLst>
                <a:latin typeface="Verdana" panose="020B0604030504040204" pitchFamily="34" charset="0"/>
                <a:ea typeface="黑体" panose="02010609060101010101" pitchFamily="49" charset="-122"/>
              </a:endParaRPr>
            </a:p>
          </p:txBody>
        </p:sp>
        <p:sp>
          <p:nvSpPr>
            <p:cNvPr id="25614" name="_s1034"/>
            <p:cNvSpPr>
              <a:spLocks noChangeArrowheads="1"/>
            </p:cNvSpPr>
            <p:nvPr/>
          </p:nvSpPr>
          <p:spPr bwMode="auto">
            <a:xfrm>
              <a:off x="3411" y="1730"/>
              <a:ext cx="1069" cy="478"/>
            </a:xfrm>
            <a:prstGeom prst="roundRect">
              <a:avLst>
                <a:gd name="adj" fmla="val 16667"/>
              </a:avLst>
            </a:prstGeom>
            <a:noFill/>
            <a:ln w="9525">
              <a:solidFill>
                <a:srgbClr val="CC0000"/>
              </a:solidFill>
              <a:round/>
            </a:ln>
            <a:extLst>
              <a:ext uri="{909E8E84-426E-40DD-AFC4-6F175D3DCCD1}">
                <a14:hiddenFill xmlns:a14="http://schemas.microsoft.com/office/drawing/2010/main">
                  <a:solidFill>
                    <a:srgbClr val="FFFFFF"/>
                  </a:solidFill>
                </a14:hiddenFill>
              </a:ext>
            </a:extLst>
          </p:spPr>
          <p:txBody>
            <a:bodyPr wrap="none" lIns="0" tIns="0" rIns="0" bIns="0" anchor="ct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lgn="ctr">
                <a:spcBef>
                  <a:spcPct val="20000"/>
                </a:spcBef>
                <a:buClr>
                  <a:schemeClr val="hlink"/>
                </a:buClr>
                <a:defRPr/>
              </a:pPr>
              <a:endParaRPr lang="zh-CN" altLang="en-US" sz="1015" b="1" dirty="0">
                <a:solidFill>
                  <a:srgbClr val="000000"/>
                </a:solidFill>
                <a:effectLst>
                  <a:outerShdw blurRad="38100" dist="38100" dir="2700000" algn="tl">
                    <a:srgbClr val="FFFFFF"/>
                  </a:outerShdw>
                </a:effectLst>
                <a:latin typeface="Verdana" panose="020B0604030504040204" pitchFamily="34" charset="0"/>
                <a:ea typeface="华文中宋" panose="02010600040101010101" pitchFamily="2" charset="-122"/>
              </a:endParaRPr>
            </a:p>
            <a:p>
              <a:pPr algn="ctr">
                <a:spcBef>
                  <a:spcPct val="20000"/>
                </a:spcBef>
                <a:buClr>
                  <a:schemeClr val="hlink"/>
                </a:buClr>
                <a:defRPr/>
              </a:pPr>
              <a:r>
                <a:rPr lang="zh-CN" altLang="en-US" sz="2800" b="1" dirty="0">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辨证和历史</a:t>
              </a:r>
            </a:p>
            <a:p>
              <a:pPr algn="ctr">
                <a:spcBef>
                  <a:spcPct val="20000"/>
                </a:spcBef>
                <a:buClr>
                  <a:schemeClr val="hlink"/>
                </a:buClr>
                <a:defRPr/>
              </a:pPr>
              <a:r>
                <a:rPr lang="zh-CN" altLang="en-US" sz="2800" b="1" dirty="0">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唯物主义</a:t>
              </a:r>
            </a:p>
            <a:p>
              <a:pPr algn="ctr">
                <a:spcBef>
                  <a:spcPct val="20000"/>
                </a:spcBef>
                <a:buClr>
                  <a:schemeClr val="tx2"/>
                </a:buClr>
                <a:defRPr/>
              </a:pPr>
              <a:endParaRPr lang="zh-CN" altLang="en-US" sz="1465" b="1" dirty="0">
                <a:solidFill>
                  <a:srgbClr val="000000"/>
                </a:solidFill>
                <a:effectLst>
                  <a:outerShdw blurRad="38100" dist="38100" dir="2700000" algn="tl">
                    <a:srgbClr val="FFFFFF"/>
                  </a:outerShdw>
                </a:effectLst>
                <a:latin typeface="Verdana" panose="020B0604030504040204" pitchFamily="34" charset="0"/>
                <a:ea typeface="黑体" panose="02010609060101010101" pitchFamily="49" charset="-122"/>
              </a:endParaRPr>
            </a:p>
          </p:txBody>
        </p:sp>
      </p:grpSp>
      <p:sp>
        <p:nvSpPr>
          <p:cNvPr id="16" name="Rectangle 26"/>
          <p:cNvSpPr>
            <a:spLocks noChangeArrowheads="1"/>
          </p:cNvSpPr>
          <p:nvPr/>
        </p:nvSpPr>
        <p:spPr bwMode="auto">
          <a:xfrm>
            <a:off x="434595" y="222246"/>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barn(inVertical)">
                                      <p:cBhvr>
                                        <p:cTn id="12" dur="500"/>
                                        <p:tgtEl>
                                          <p:spTgt spid="2765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linds(horizontal)">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Dgm spid="1026" grpId="0"/>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80" name="Picture 8" descr="IMG00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9985" y="3479713"/>
            <a:ext cx="3595334" cy="243267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5481" name="Text Box 9"/>
          <p:cNvSpPr txBox="1">
            <a:spLocks noChangeArrowheads="1"/>
          </p:cNvSpPr>
          <p:nvPr/>
        </p:nvSpPr>
        <p:spPr bwMode="auto">
          <a:xfrm>
            <a:off x="3300922" y="1934077"/>
            <a:ext cx="4185728" cy="523220"/>
          </a:xfrm>
          <a:prstGeom prst="rect">
            <a:avLst/>
          </a:prstGeom>
          <a:solidFill>
            <a:srgbClr val="00CCFF"/>
          </a:solidFill>
          <a:ln w="12700">
            <a:solidFill>
              <a:schemeClr val="tx1"/>
            </a:solidFill>
            <a:miter lim="800000"/>
            <a:headEnd type="none" w="sm" len="sm"/>
            <a:tailEnd type="none" w="sm" len="sm"/>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solidFill>
                  <a:srgbClr val="000000"/>
                </a:solidFill>
                <a:latin typeface="楷体" panose="02010609060101010101" pitchFamily="49" charset="-122"/>
                <a:ea typeface="楷体" panose="02010609060101010101" pitchFamily="49" charset="-122"/>
              </a:rPr>
              <a:t>“</a:t>
            </a:r>
            <a:r>
              <a:rPr lang="zh-CN" altLang="en-US" sz="2800" b="1" dirty="0">
                <a:solidFill>
                  <a:srgbClr val="FFFF8B"/>
                </a:solidFill>
                <a:latin typeface="楷体" panose="02010609060101010101" pitchFamily="49" charset="-122"/>
                <a:ea typeface="楷体" panose="02010609060101010101" pitchFamily="49" charset="-122"/>
              </a:rPr>
              <a:t>水</a:t>
            </a:r>
            <a:r>
              <a:rPr lang="zh-CN" altLang="en-US" sz="2800" b="1" dirty="0">
                <a:solidFill>
                  <a:srgbClr val="000000"/>
                </a:solidFill>
                <a:latin typeface="楷体" panose="02010609060101010101" pitchFamily="49" charset="-122"/>
                <a:ea typeface="楷体" panose="02010609060101010101" pitchFamily="49" charset="-122"/>
              </a:rPr>
              <a:t>”</a:t>
            </a:r>
            <a:r>
              <a:rPr lang="zh-CN" altLang="en-US" sz="2800" dirty="0">
                <a:solidFill>
                  <a:srgbClr val="000000"/>
                </a:solidFill>
                <a:latin typeface="楷体" panose="02010609060101010101" pitchFamily="49" charset="-122"/>
                <a:ea typeface="楷体" panose="02010609060101010101" pitchFamily="49" charset="-122"/>
              </a:rPr>
              <a:t>是万物的始基</a:t>
            </a:r>
            <a:r>
              <a:rPr lang="zh-CN" altLang="en-US" sz="2800" b="1" dirty="0">
                <a:latin typeface="楷体" panose="02010609060101010101" pitchFamily="49" charset="-122"/>
                <a:ea typeface="楷体" panose="02010609060101010101" pitchFamily="49" charset="-122"/>
              </a:rPr>
              <a:t> </a:t>
            </a:r>
          </a:p>
        </p:txBody>
      </p:sp>
      <p:sp>
        <p:nvSpPr>
          <p:cNvPr id="105482" name="Text Box 10"/>
          <p:cNvSpPr txBox="1">
            <a:spLocks noChangeArrowheads="1"/>
          </p:cNvSpPr>
          <p:nvPr/>
        </p:nvSpPr>
        <p:spPr bwMode="auto">
          <a:xfrm>
            <a:off x="1063469" y="1021689"/>
            <a:ext cx="4249340"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古代</a:t>
            </a:r>
            <a:r>
              <a:rPr lang="zh-CN" altLang="en-US" sz="3200" b="1" dirty="0">
                <a:latin typeface="华文新魏" panose="02010800040101010101" charset="-122"/>
                <a:ea typeface="华文新魏" panose="02010800040101010101" charset="-122"/>
              </a:rPr>
              <a:t>朴素唯物主义</a:t>
            </a:r>
          </a:p>
        </p:txBody>
      </p:sp>
      <p:sp>
        <p:nvSpPr>
          <p:cNvPr id="105483" name="Text Box 11"/>
          <p:cNvSpPr txBox="1">
            <a:spLocks noChangeArrowheads="1"/>
          </p:cNvSpPr>
          <p:nvPr/>
        </p:nvSpPr>
        <p:spPr bwMode="auto">
          <a:xfrm>
            <a:off x="1419342" y="1934077"/>
            <a:ext cx="1881579" cy="523220"/>
          </a:xfrm>
          <a:prstGeom prst="rect">
            <a:avLst/>
          </a:prstGeom>
          <a:solidFill>
            <a:srgbClr val="0000FF"/>
          </a:solidFill>
          <a:ln w="12700">
            <a:solidFill>
              <a:schemeClr val="tx1"/>
            </a:solidFill>
            <a:miter lim="800000"/>
            <a:headEnd type="none" w="sm" len="sm"/>
            <a:tailEnd type="none" w="sm" len="sm"/>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solidFill>
                  <a:srgbClr val="FF6600"/>
                </a:solidFill>
                <a:latin typeface="楷体" panose="02010609060101010101" pitchFamily="49" charset="-122"/>
                <a:ea typeface="楷体" panose="02010609060101010101" pitchFamily="49" charset="-122"/>
              </a:rPr>
              <a:t>泰勒斯</a:t>
            </a:r>
            <a:r>
              <a:rPr lang="en-US" altLang="zh-CN" sz="2800" b="1" dirty="0">
                <a:solidFill>
                  <a:srgbClr val="00FF00"/>
                </a:solidFill>
                <a:latin typeface="楷体" panose="02010609060101010101" pitchFamily="49" charset="-122"/>
                <a:ea typeface="楷体" panose="02010609060101010101" pitchFamily="49" charset="-122"/>
              </a:rPr>
              <a:t>:</a:t>
            </a:r>
          </a:p>
        </p:txBody>
      </p:sp>
      <p:pic>
        <p:nvPicPr>
          <p:cNvPr id="105484" name="Picture 12" descr="泰勒斯"/>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7786" y="3383847"/>
            <a:ext cx="2400664" cy="2250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6"/>
          <p:cNvSpPr>
            <a:spLocks noChangeArrowheads="1"/>
          </p:cNvSpPr>
          <p:nvPr/>
        </p:nvSpPr>
        <p:spPr bwMode="auto">
          <a:xfrm>
            <a:off x="443183" y="130489"/>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105482"/>
                                        </p:tgtEl>
                                        <p:attrNameLst>
                                          <p:attrName>style.visibility</p:attrName>
                                        </p:attrNameLst>
                                      </p:cBhvr>
                                      <p:to>
                                        <p:strVal val="visible"/>
                                      </p:to>
                                    </p:set>
                                    <p:anim calcmode="lin" valueType="num">
                                      <p:cBhvr>
                                        <p:cTn id="7" dur="500" fill="hold"/>
                                        <p:tgtEl>
                                          <p:spTgt spid="105482"/>
                                        </p:tgtEl>
                                        <p:attrNameLst>
                                          <p:attrName>ppt_x</p:attrName>
                                        </p:attrNameLst>
                                      </p:cBhvr>
                                      <p:tavLst>
                                        <p:tav tm="0">
                                          <p:val>
                                            <p:strVal val="#ppt_x"/>
                                          </p:val>
                                        </p:tav>
                                        <p:tav tm="100000">
                                          <p:val>
                                            <p:strVal val="#ppt_x"/>
                                          </p:val>
                                        </p:tav>
                                      </p:tavLst>
                                    </p:anim>
                                    <p:anim calcmode="lin" valueType="num">
                                      <p:cBhvr>
                                        <p:cTn id="8" dur="500" fill="hold"/>
                                        <p:tgtEl>
                                          <p:spTgt spid="105482"/>
                                        </p:tgtEl>
                                        <p:attrNameLst>
                                          <p:attrName>ppt_y</p:attrName>
                                        </p:attrNameLst>
                                      </p:cBhvr>
                                      <p:tavLst>
                                        <p:tav tm="0">
                                          <p:val>
                                            <p:strVal val="#ppt_y+#ppt_h/2"/>
                                          </p:val>
                                        </p:tav>
                                        <p:tav tm="100000">
                                          <p:val>
                                            <p:strVal val="#ppt_y"/>
                                          </p:val>
                                        </p:tav>
                                      </p:tavLst>
                                    </p:anim>
                                    <p:anim calcmode="lin" valueType="num">
                                      <p:cBhvr>
                                        <p:cTn id="9" dur="500" fill="hold"/>
                                        <p:tgtEl>
                                          <p:spTgt spid="105482"/>
                                        </p:tgtEl>
                                        <p:attrNameLst>
                                          <p:attrName>ppt_w</p:attrName>
                                        </p:attrNameLst>
                                      </p:cBhvr>
                                      <p:tavLst>
                                        <p:tav tm="0">
                                          <p:val>
                                            <p:strVal val="#ppt_w"/>
                                          </p:val>
                                        </p:tav>
                                        <p:tav tm="100000">
                                          <p:val>
                                            <p:strVal val="#ppt_w"/>
                                          </p:val>
                                        </p:tav>
                                      </p:tavLst>
                                    </p:anim>
                                    <p:anim calcmode="lin" valueType="num">
                                      <p:cBhvr>
                                        <p:cTn id="10" dur="500" fill="hold"/>
                                        <p:tgtEl>
                                          <p:spTgt spid="105482"/>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05483"/>
                                        </p:tgtEl>
                                        <p:attrNameLst>
                                          <p:attrName>style.visibility</p:attrName>
                                        </p:attrNameLst>
                                      </p:cBhvr>
                                      <p:to>
                                        <p:strVal val="visible"/>
                                      </p:to>
                                    </p:set>
                                    <p:animEffect transition="in" filter="slide(fromBottom)">
                                      <p:cBhvr>
                                        <p:cTn id="15" dur="500"/>
                                        <p:tgtEl>
                                          <p:spTgt spid="105483"/>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2" fill="hold" grpId="0" nodeType="clickEffect">
                                  <p:stCondLst>
                                    <p:cond delay="0"/>
                                  </p:stCondLst>
                                  <p:childTnLst>
                                    <p:set>
                                      <p:cBhvr>
                                        <p:cTn id="19" dur="1" fill="hold">
                                          <p:stCondLst>
                                            <p:cond delay="0"/>
                                          </p:stCondLst>
                                        </p:cTn>
                                        <p:tgtEl>
                                          <p:spTgt spid="105481"/>
                                        </p:tgtEl>
                                        <p:attrNameLst>
                                          <p:attrName>style.visibility</p:attrName>
                                        </p:attrNameLst>
                                      </p:cBhvr>
                                      <p:to>
                                        <p:strVal val="visible"/>
                                      </p:to>
                                    </p:set>
                                    <p:animEffect transition="in" filter="slide(fromRight)">
                                      <p:cBhvr>
                                        <p:cTn id="20" dur="500"/>
                                        <p:tgtEl>
                                          <p:spTgt spid="105481"/>
                                        </p:tgtEl>
                                      </p:cBhvr>
                                    </p:animEffect>
                                  </p:childTnLst>
                                </p:cTn>
                              </p:par>
                            </p:childTnLst>
                          </p:cTn>
                        </p:par>
                        <p:par>
                          <p:cTn id="21" fill="hold">
                            <p:stCondLst>
                              <p:cond delay="500"/>
                            </p:stCondLst>
                            <p:childTnLst>
                              <p:par>
                                <p:cTn id="22" presetID="4" presetClass="entr" presetSubtype="16" fill="hold" nodeType="afterEffect">
                                  <p:stCondLst>
                                    <p:cond delay="0"/>
                                  </p:stCondLst>
                                  <p:childTnLst>
                                    <p:set>
                                      <p:cBhvr>
                                        <p:cTn id="23" dur="1" fill="hold">
                                          <p:stCondLst>
                                            <p:cond delay="0"/>
                                          </p:stCondLst>
                                        </p:cTn>
                                        <p:tgtEl>
                                          <p:spTgt spid="105484"/>
                                        </p:tgtEl>
                                        <p:attrNameLst>
                                          <p:attrName>style.visibility</p:attrName>
                                        </p:attrNameLst>
                                      </p:cBhvr>
                                      <p:to>
                                        <p:strVal val="visible"/>
                                      </p:to>
                                    </p:set>
                                    <p:animEffect transition="in" filter="box(in)">
                                      <p:cBhvr>
                                        <p:cTn id="24" dur="500"/>
                                        <p:tgtEl>
                                          <p:spTgt spid="105484"/>
                                        </p:tgtEl>
                                      </p:cBhvr>
                                    </p:animEffect>
                                  </p:childTnLst>
                                </p:cTn>
                              </p:par>
                            </p:childTnLst>
                          </p:cTn>
                        </p:par>
                        <p:par>
                          <p:cTn id="25" fill="hold">
                            <p:stCondLst>
                              <p:cond delay="1000"/>
                            </p:stCondLst>
                            <p:childTnLst>
                              <p:par>
                                <p:cTn id="26" presetID="4" presetClass="entr" presetSubtype="32" fill="hold" nodeType="afterEffect">
                                  <p:stCondLst>
                                    <p:cond delay="0"/>
                                  </p:stCondLst>
                                  <p:childTnLst>
                                    <p:set>
                                      <p:cBhvr>
                                        <p:cTn id="27" dur="1" fill="hold">
                                          <p:stCondLst>
                                            <p:cond delay="0"/>
                                          </p:stCondLst>
                                        </p:cTn>
                                        <p:tgtEl>
                                          <p:spTgt spid="105480"/>
                                        </p:tgtEl>
                                        <p:attrNameLst>
                                          <p:attrName>style.visibility</p:attrName>
                                        </p:attrNameLst>
                                      </p:cBhvr>
                                      <p:to>
                                        <p:strVal val="visible"/>
                                      </p:to>
                                    </p:set>
                                    <p:animEffect transition="in" filter="box(out)">
                                      <p:cBhvr>
                                        <p:cTn id="28" dur="500"/>
                                        <p:tgtEl>
                                          <p:spTgt spid="105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81" grpId="0" animBg="1"/>
      <p:bldP spid="105482" grpId="0"/>
      <p:bldP spid="10548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82" name="Text Box 10"/>
          <p:cNvSpPr txBox="1">
            <a:spLocks noChangeArrowheads="1"/>
          </p:cNvSpPr>
          <p:nvPr/>
        </p:nvSpPr>
        <p:spPr bwMode="auto">
          <a:xfrm>
            <a:off x="1217228" y="913048"/>
            <a:ext cx="4249340"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古代</a:t>
            </a:r>
            <a:r>
              <a:rPr lang="zh-CN" altLang="en-US" sz="3200" b="1" dirty="0">
                <a:latin typeface="华文新魏" panose="02010800040101010101" charset="-122"/>
                <a:ea typeface="华文新魏" panose="02010800040101010101" charset="-122"/>
              </a:rPr>
              <a:t>朴素唯物主义</a:t>
            </a:r>
          </a:p>
        </p:txBody>
      </p:sp>
      <p:sp>
        <p:nvSpPr>
          <p:cNvPr id="11" name="Rectangle 26"/>
          <p:cNvSpPr>
            <a:spLocks noChangeArrowheads="1"/>
          </p:cNvSpPr>
          <p:nvPr/>
        </p:nvSpPr>
        <p:spPr bwMode="auto">
          <a:xfrm>
            <a:off x="452413" y="228792"/>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200" b="1" dirty="0" smtClean="0">
                <a:latin typeface="华文新魏" panose="02010800040101010101" charset="-122"/>
                <a:ea typeface="华文新魏" panose="02010800040101010101" charset="-122"/>
              </a:rPr>
              <a:t>（</a:t>
            </a: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
        <p:nvSpPr>
          <p:cNvPr id="12" name="Text Box 8"/>
          <p:cNvSpPr txBox="1">
            <a:spLocks noChangeArrowheads="1"/>
          </p:cNvSpPr>
          <p:nvPr/>
        </p:nvSpPr>
        <p:spPr bwMode="auto">
          <a:xfrm>
            <a:off x="1501783" y="1674381"/>
            <a:ext cx="64604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阿那克西曼德：万物的始基是 “无限”</a:t>
            </a:r>
          </a:p>
        </p:txBody>
      </p:sp>
      <p:pic>
        <p:nvPicPr>
          <p:cNvPr id="13" name="Picture 9" descr="348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2865" y="2702142"/>
            <a:ext cx="3967983" cy="34963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82" name="Text Box 10"/>
          <p:cNvSpPr txBox="1">
            <a:spLocks noChangeArrowheads="1"/>
          </p:cNvSpPr>
          <p:nvPr/>
        </p:nvSpPr>
        <p:spPr bwMode="auto">
          <a:xfrm>
            <a:off x="1053942" y="1014042"/>
            <a:ext cx="4249340"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古代</a:t>
            </a:r>
            <a:r>
              <a:rPr lang="zh-CN" altLang="en-US" sz="3200" b="1" dirty="0">
                <a:latin typeface="华文新魏" panose="02010800040101010101" charset="-122"/>
                <a:ea typeface="华文新魏" panose="02010800040101010101" charset="-122"/>
              </a:rPr>
              <a:t>朴素唯物主义</a:t>
            </a:r>
          </a:p>
        </p:txBody>
      </p:sp>
      <p:sp>
        <p:nvSpPr>
          <p:cNvPr id="11" name="Rectangle 26"/>
          <p:cNvSpPr>
            <a:spLocks noChangeArrowheads="1"/>
          </p:cNvSpPr>
          <p:nvPr/>
        </p:nvSpPr>
        <p:spPr bwMode="auto">
          <a:xfrm>
            <a:off x="387100" y="179806"/>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pic>
        <p:nvPicPr>
          <p:cNvPr id="14" name="Picture 6" descr="080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35907" y="2906061"/>
            <a:ext cx="4766152" cy="305386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5" name="Text Box 7"/>
          <p:cNvSpPr txBox="1">
            <a:spLocks noChangeArrowheads="1"/>
          </p:cNvSpPr>
          <p:nvPr/>
        </p:nvSpPr>
        <p:spPr bwMode="auto">
          <a:xfrm>
            <a:off x="1280278" y="1810509"/>
            <a:ext cx="68841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阿那克西米尼：万物的始基是“空气”</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lide(fromTop)">
                                      <p:cBhvr>
                                        <p:cTn id="7" dur="500"/>
                                        <p:tgtEl>
                                          <p:spTgt spid="1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82" name="Text Box 10"/>
          <p:cNvSpPr txBox="1">
            <a:spLocks noChangeArrowheads="1"/>
          </p:cNvSpPr>
          <p:nvPr/>
        </p:nvSpPr>
        <p:spPr bwMode="auto">
          <a:xfrm>
            <a:off x="1045778" y="1087264"/>
            <a:ext cx="4249340"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古代</a:t>
            </a:r>
            <a:r>
              <a:rPr lang="zh-CN" altLang="en-US" sz="3200" b="1" dirty="0">
                <a:latin typeface="华文新魏" panose="02010800040101010101" charset="-122"/>
                <a:ea typeface="华文新魏" panose="02010800040101010101" charset="-122"/>
              </a:rPr>
              <a:t>朴素唯物主义</a:t>
            </a:r>
          </a:p>
        </p:txBody>
      </p:sp>
      <p:sp>
        <p:nvSpPr>
          <p:cNvPr id="11" name="Rectangle 26"/>
          <p:cNvSpPr>
            <a:spLocks noChangeArrowheads="1"/>
          </p:cNvSpPr>
          <p:nvPr/>
        </p:nvSpPr>
        <p:spPr bwMode="auto">
          <a:xfrm>
            <a:off x="436085" y="228792"/>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
        <p:nvSpPr>
          <p:cNvPr id="12" name="Text Box 6"/>
          <p:cNvSpPr txBox="1">
            <a:spLocks noChangeArrowheads="1"/>
          </p:cNvSpPr>
          <p:nvPr/>
        </p:nvSpPr>
        <p:spPr bwMode="auto">
          <a:xfrm>
            <a:off x="1295570" y="2011570"/>
            <a:ext cx="57759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赫拉克利特：“火”是万物的本原 </a:t>
            </a:r>
          </a:p>
        </p:txBody>
      </p:sp>
      <p:pic>
        <p:nvPicPr>
          <p:cNvPr id="13" name="Picture 7" descr="AG00355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988" y="2926722"/>
            <a:ext cx="2555872" cy="2732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8" descr="赫拉克利特 副本"/>
          <p:cNvPicPr>
            <a:picLocks noChangeAspect="1" noChangeArrowheads="1"/>
          </p:cNvPicPr>
          <p:nvPr/>
        </p:nvPicPr>
        <p:blipFill>
          <a:blip r:embed="rId3">
            <a:extLst>
              <a:ext uri="{28A0092B-C50C-407E-A947-70E740481C1C}">
                <a14:useLocalDpi xmlns:a14="http://schemas.microsoft.com/office/drawing/2010/main" val="0"/>
              </a:ext>
            </a:extLst>
          </a:blip>
          <a:srcRect l="8612" t="2206" b="5147"/>
          <a:stretch>
            <a:fillRect/>
          </a:stretch>
        </p:blipFill>
        <p:spPr bwMode="auto">
          <a:xfrm>
            <a:off x="5080528" y="2911960"/>
            <a:ext cx="2080789" cy="274723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500"/>
                                        <p:tgtEl>
                                          <p:spTgt spid="16"/>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81" name="Line 17"/>
          <p:cNvSpPr>
            <a:spLocks noChangeShapeType="1"/>
          </p:cNvSpPr>
          <p:nvPr/>
        </p:nvSpPr>
        <p:spPr bwMode="auto">
          <a:xfrm>
            <a:off x="6462202" y="3812215"/>
            <a:ext cx="1526381" cy="118824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41682" name="Line 18"/>
          <p:cNvSpPr>
            <a:spLocks noChangeShapeType="1"/>
          </p:cNvSpPr>
          <p:nvPr/>
        </p:nvSpPr>
        <p:spPr bwMode="auto">
          <a:xfrm flipH="1">
            <a:off x="6798469" y="3755064"/>
            <a:ext cx="1496616" cy="118824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41670" name="AutoShape 6"/>
          <p:cNvSpPr>
            <a:spLocks noChangeArrowheads="1"/>
          </p:cNvSpPr>
          <p:nvPr/>
        </p:nvSpPr>
        <p:spPr bwMode="auto">
          <a:xfrm>
            <a:off x="6466964" y="3087124"/>
            <a:ext cx="1895475" cy="1913335"/>
          </a:xfrm>
          <a:prstGeom prst="pentagon">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endParaRPr lang="zh-CN" altLang="en-US" sz="1125">
              <a:latin typeface="Times" panose="02020603050405020304" pitchFamily="18" charset="0"/>
              <a:ea typeface="Times" panose="02020603050405020304" pitchFamily="18" charset="0"/>
              <a:cs typeface="Times" panose="02020603050405020304" pitchFamily="18" charset="0"/>
            </a:endParaRPr>
          </a:p>
        </p:txBody>
      </p:sp>
      <p:sp>
        <p:nvSpPr>
          <p:cNvPr id="241671" name="Text Box 7"/>
          <p:cNvSpPr txBox="1">
            <a:spLocks noChangeArrowheads="1"/>
          </p:cNvSpPr>
          <p:nvPr/>
        </p:nvSpPr>
        <p:spPr bwMode="auto">
          <a:xfrm>
            <a:off x="1437085" y="3235379"/>
            <a:ext cx="4326731" cy="19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10000"/>
              </a:lnSpc>
            </a:pPr>
            <a:r>
              <a:rPr lang="zh-CN" altLang="en-US" sz="1350" dirty="0">
                <a:latin typeface="方正大黑简体" panose="03000509000000000000" pitchFamily="2" charset="-122"/>
                <a:ea typeface="方正大黑简体" panose="03000509000000000000" pitchFamily="2" charset="-122"/>
              </a:rPr>
              <a:t> </a:t>
            </a:r>
            <a:r>
              <a:rPr lang="zh-CN" altLang="en-US" sz="2800" b="1" dirty="0">
                <a:latin typeface="楷体" panose="02010609060101010101" pitchFamily="49" charset="-122"/>
                <a:ea typeface="楷体" panose="02010609060101010101" pitchFamily="49" charset="-122"/>
              </a:rPr>
              <a:t>“木生火，火生土，土生金，金生水，水生木”，“水胜火，火胜金，金胜木，木胜土，土胜水” 。</a:t>
            </a:r>
          </a:p>
        </p:txBody>
      </p:sp>
      <p:sp>
        <p:nvSpPr>
          <p:cNvPr id="241672" name="Text Box 8"/>
          <p:cNvSpPr txBox="1">
            <a:spLocks noChangeArrowheads="1"/>
          </p:cNvSpPr>
          <p:nvPr/>
        </p:nvSpPr>
        <p:spPr bwMode="auto">
          <a:xfrm>
            <a:off x="1379936" y="1956663"/>
            <a:ext cx="35785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3200" b="1" dirty="0">
                <a:solidFill>
                  <a:srgbClr val="FF0000"/>
                </a:solidFill>
                <a:latin typeface="Times New Roman" panose="02020603050405020304" pitchFamily="18" charset="0"/>
                <a:ea typeface="华文彩云" panose="02010800040101010101" pitchFamily="2" charset="-122"/>
              </a:rPr>
              <a:t>中国的“</a:t>
            </a:r>
            <a:r>
              <a:rPr lang="zh-CN" altLang="en-US" sz="3200" b="1" dirty="0">
                <a:solidFill>
                  <a:srgbClr val="FF0000"/>
                </a:solidFill>
                <a:latin typeface="华文彩云" panose="02010800040101010101" pitchFamily="2" charset="-122"/>
                <a:ea typeface="华文彩云" panose="02010800040101010101" pitchFamily="2" charset="-122"/>
              </a:rPr>
              <a:t>五行</a:t>
            </a:r>
            <a:r>
              <a:rPr lang="zh-CN" altLang="en-US" sz="3200" b="1" dirty="0">
                <a:solidFill>
                  <a:srgbClr val="FF0000"/>
                </a:solidFill>
                <a:latin typeface="Times New Roman" panose="02020603050405020304" pitchFamily="18" charset="0"/>
                <a:ea typeface="华文彩云" panose="02010800040101010101" pitchFamily="2" charset="-122"/>
              </a:rPr>
              <a:t>”</a:t>
            </a:r>
            <a:r>
              <a:rPr lang="zh-CN" altLang="en-US" sz="3200" b="1" dirty="0">
                <a:solidFill>
                  <a:srgbClr val="FF0000"/>
                </a:solidFill>
                <a:latin typeface="华文彩云" panose="02010800040101010101" pitchFamily="2" charset="-122"/>
                <a:ea typeface="华文彩云" panose="02010800040101010101" pitchFamily="2" charset="-122"/>
              </a:rPr>
              <a:t>说 </a:t>
            </a:r>
          </a:p>
        </p:txBody>
      </p:sp>
      <p:sp>
        <p:nvSpPr>
          <p:cNvPr id="241673" name="Line 9"/>
          <p:cNvSpPr>
            <a:spLocks noChangeShapeType="1"/>
          </p:cNvSpPr>
          <p:nvPr/>
        </p:nvSpPr>
        <p:spPr bwMode="auto">
          <a:xfrm>
            <a:off x="7426608" y="3087124"/>
            <a:ext cx="550069" cy="191333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41674" name="Line 10"/>
          <p:cNvSpPr>
            <a:spLocks noChangeShapeType="1"/>
          </p:cNvSpPr>
          <p:nvPr/>
        </p:nvSpPr>
        <p:spPr bwMode="auto">
          <a:xfrm rot="21493975" flipH="1">
            <a:off x="6793195" y="3096649"/>
            <a:ext cx="651272" cy="189428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41675" name="Line 11"/>
          <p:cNvSpPr>
            <a:spLocks noChangeShapeType="1"/>
          </p:cNvSpPr>
          <p:nvPr/>
        </p:nvSpPr>
        <p:spPr bwMode="auto">
          <a:xfrm>
            <a:off x="6449105" y="3812214"/>
            <a:ext cx="191333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41676" name="Oval 12"/>
          <p:cNvSpPr>
            <a:spLocks noChangeArrowheads="1"/>
          </p:cNvSpPr>
          <p:nvPr/>
        </p:nvSpPr>
        <p:spPr bwMode="auto">
          <a:xfrm>
            <a:off x="7238490" y="2782323"/>
            <a:ext cx="463153" cy="490538"/>
          </a:xfrm>
          <a:prstGeom prst="ellipse">
            <a:avLst/>
          </a:prstGeom>
          <a:gradFill rotWithShape="0">
            <a:gsLst>
              <a:gs pos="0">
                <a:schemeClr val="tx1"/>
              </a:gs>
              <a:gs pos="100000">
                <a:schemeClr val="bg1"/>
              </a:gs>
            </a:gsLst>
            <a:path path="shape">
              <a:fillToRect l="50000" t="50000" r="50000" b="50000"/>
            </a:path>
          </a:gradFill>
          <a:ln w="9525">
            <a:solidFill>
              <a:srgbClr val="FF99FF"/>
            </a:solidFill>
            <a:rou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1350">
                <a:solidFill>
                  <a:srgbClr val="FF0000"/>
                </a:solidFill>
                <a:latin typeface="Times New Roman" panose="02020603050405020304" pitchFamily="18" charset="0"/>
                <a:ea typeface="方正大黑简体" panose="03000509000000000000" pitchFamily="2" charset="-122"/>
              </a:rPr>
              <a:t>火</a:t>
            </a:r>
          </a:p>
        </p:txBody>
      </p:sp>
      <p:sp>
        <p:nvSpPr>
          <p:cNvPr id="241677" name="Oval 13"/>
          <p:cNvSpPr>
            <a:spLocks noChangeArrowheads="1"/>
          </p:cNvSpPr>
          <p:nvPr/>
        </p:nvSpPr>
        <p:spPr bwMode="auto">
          <a:xfrm>
            <a:off x="8181465" y="3640764"/>
            <a:ext cx="510778" cy="495300"/>
          </a:xfrm>
          <a:prstGeom prst="ellipse">
            <a:avLst/>
          </a:prstGeom>
          <a:gradFill rotWithShape="0">
            <a:gsLst>
              <a:gs pos="0">
                <a:schemeClr val="tx1"/>
              </a:gs>
              <a:gs pos="100000">
                <a:schemeClr val="bg1"/>
              </a:gs>
            </a:gsLst>
            <a:path path="shape">
              <a:fillToRect l="50000" t="50000" r="50000" b="50000"/>
            </a:path>
          </a:gradFill>
          <a:ln w="9525">
            <a:solidFill>
              <a:srgbClr val="FF99FF"/>
            </a:solidFill>
            <a:rou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1350">
                <a:solidFill>
                  <a:srgbClr val="FF0000"/>
                </a:solidFill>
                <a:latin typeface="Times New Roman" panose="02020603050405020304" pitchFamily="18" charset="0"/>
                <a:ea typeface="方正大黑简体" panose="03000509000000000000" pitchFamily="2" charset="-122"/>
              </a:rPr>
              <a:t>土</a:t>
            </a:r>
          </a:p>
        </p:txBody>
      </p:sp>
      <p:sp>
        <p:nvSpPr>
          <p:cNvPr id="241678" name="Oval 14"/>
          <p:cNvSpPr>
            <a:spLocks noChangeArrowheads="1"/>
          </p:cNvSpPr>
          <p:nvPr/>
        </p:nvSpPr>
        <p:spPr bwMode="auto">
          <a:xfrm>
            <a:off x="6630080" y="4829008"/>
            <a:ext cx="488156" cy="495300"/>
          </a:xfrm>
          <a:prstGeom prst="ellipse">
            <a:avLst/>
          </a:prstGeom>
          <a:gradFill rotWithShape="0">
            <a:gsLst>
              <a:gs pos="0">
                <a:schemeClr val="tx1"/>
              </a:gs>
              <a:gs pos="100000">
                <a:schemeClr val="bg1"/>
              </a:gs>
            </a:gsLst>
            <a:path path="shape">
              <a:fillToRect l="50000" t="50000" r="50000" b="50000"/>
            </a:path>
          </a:gradFill>
          <a:ln w="9525">
            <a:solidFill>
              <a:srgbClr val="FF99FF"/>
            </a:solidFill>
            <a:rou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1350">
                <a:solidFill>
                  <a:srgbClr val="FF0000"/>
                </a:solidFill>
                <a:latin typeface="Times New Roman" panose="02020603050405020304" pitchFamily="18" charset="0"/>
                <a:ea typeface="方正大黑简体" panose="03000509000000000000" pitchFamily="2" charset="-122"/>
              </a:rPr>
              <a:t>水</a:t>
            </a:r>
          </a:p>
        </p:txBody>
      </p:sp>
      <p:sp>
        <p:nvSpPr>
          <p:cNvPr id="241679" name="Oval 15"/>
          <p:cNvSpPr>
            <a:spLocks noChangeArrowheads="1"/>
          </p:cNvSpPr>
          <p:nvPr/>
        </p:nvSpPr>
        <p:spPr bwMode="auto">
          <a:xfrm>
            <a:off x="7821896" y="4838533"/>
            <a:ext cx="497681" cy="485775"/>
          </a:xfrm>
          <a:prstGeom prst="ellipse">
            <a:avLst/>
          </a:prstGeom>
          <a:gradFill rotWithShape="0">
            <a:gsLst>
              <a:gs pos="0">
                <a:schemeClr val="tx1"/>
              </a:gs>
              <a:gs pos="100000">
                <a:schemeClr val="bg1"/>
              </a:gs>
            </a:gsLst>
            <a:path path="shape">
              <a:fillToRect l="50000" t="50000" r="50000" b="50000"/>
            </a:path>
          </a:gradFill>
          <a:ln w="9525">
            <a:solidFill>
              <a:srgbClr val="FF99FF"/>
            </a:solidFill>
            <a:rou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1350">
                <a:solidFill>
                  <a:srgbClr val="FF0000"/>
                </a:solidFill>
                <a:latin typeface="Times New Roman" panose="02020603050405020304" pitchFamily="18" charset="0"/>
                <a:ea typeface="方正大黑简体" panose="03000509000000000000" pitchFamily="2" charset="-122"/>
              </a:rPr>
              <a:t>金</a:t>
            </a:r>
          </a:p>
        </p:txBody>
      </p:sp>
      <p:sp>
        <p:nvSpPr>
          <p:cNvPr id="241680" name="Oval 16"/>
          <p:cNvSpPr>
            <a:spLocks noChangeArrowheads="1"/>
          </p:cNvSpPr>
          <p:nvPr/>
        </p:nvSpPr>
        <p:spPr bwMode="auto">
          <a:xfrm>
            <a:off x="6174071" y="3543134"/>
            <a:ext cx="467915" cy="440531"/>
          </a:xfrm>
          <a:prstGeom prst="ellipse">
            <a:avLst/>
          </a:prstGeom>
          <a:gradFill rotWithShape="0">
            <a:gsLst>
              <a:gs pos="0">
                <a:schemeClr val="tx1"/>
              </a:gs>
              <a:gs pos="100000">
                <a:schemeClr val="bg1"/>
              </a:gs>
            </a:gsLst>
            <a:path path="shape">
              <a:fillToRect l="50000" t="50000" r="50000" b="50000"/>
            </a:path>
          </a:gradFill>
          <a:ln w="9525">
            <a:solidFill>
              <a:srgbClr val="FF99FF"/>
            </a:solidFill>
            <a:rou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1350">
                <a:solidFill>
                  <a:srgbClr val="FF0000"/>
                </a:solidFill>
                <a:latin typeface="Times New Roman" panose="02020603050405020304" pitchFamily="18" charset="0"/>
                <a:ea typeface="方正大黑简体" panose="03000509000000000000" pitchFamily="2" charset="-122"/>
              </a:rPr>
              <a:t>木</a:t>
            </a:r>
          </a:p>
        </p:txBody>
      </p:sp>
      <p:sp>
        <p:nvSpPr>
          <p:cNvPr id="16" name="Text Box 10"/>
          <p:cNvSpPr txBox="1">
            <a:spLocks noChangeArrowheads="1"/>
          </p:cNvSpPr>
          <p:nvPr/>
        </p:nvSpPr>
        <p:spPr bwMode="auto">
          <a:xfrm>
            <a:off x="1123491" y="1071192"/>
            <a:ext cx="4249340"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古代</a:t>
            </a:r>
            <a:r>
              <a:rPr lang="zh-CN" altLang="en-US" sz="3200" b="1" dirty="0">
                <a:latin typeface="华文新魏" panose="02010800040101010101" charset="-122"/>
                <a:ea typeface="华文新魏" panose="02010800040101010101" charset="-122"/>
              </a:rPr>
              <a:t>朴素唯物主义</a:t>
            </a:r>
          </a:p>
        </p:txBody>
      </p:sp>
      <p:sp>
        <p:nvSpPr>
          <p:cNvPr id="20" name="Rectangle 26"/>
          <p:cNvSpPr>
            <a:spLocks noChangeArrowheads="1"/>
          </p:cNvSpPr>
          <p:nvPr/>
        </p:nvSpPr>
        <p:spPr bwMode="auto">
          <a:xfrm>
            <a:off x="359131" y="359420"/>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1672"/>
                                        </p:tgtEl>
                                        <p:attrNameLst>
                                          <p:attrName>style.visibility</p:attrName>
                                        </p:attrNameLst>
                                      </p:cBhvr>
                                      <p:to>
                                        <p:strVal val="visible"/>
                                      </p:to>
                                    </p:set>
                                    <p:animEffect transition="in" filter="wipe(down)">
                                      <p:cBhvr>
                                        <p:cTn id="7" dur="500"/>
                                        <p:tgtEl>
                                          <p:spTgt spid="24167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1671"/>
                                        </p:tgtEl>
                                        <p:attrNameLst>
                                          <p:attrName>style.visibility</p:attrName>
                                        </p:attrNameLst>
                                      </p:cBhvr>
                                      <p:to>
                                        <p:strVal val="visible"/>
                                      </p:to>
                                    </p:set>
                                    <p:animEffect transition="in" filter="dissolve">
                                      <p:cBhvr>
                                        <p:cTn id="12" dur="500"/>
                                        <p:tgtEl>
                                          <p:spTgt spid="241671"/>
                                        </p:tgtEl>
                                      </p:cBhvr>
                                    </p:animEffect>
                                  </p:childTnLst>
                                </p:cTn>
                              </p:par>
                            </p:childTnLst>
                          </p:cTn>
                        </p:par>
                        <p:par>
                          <p:cTn id="13" fill="hold">
                            <p:stCondLst>
                              <p:cond delay="500"/>
                            </p:stCondLst>
                            <p:childTnLst>
                              <p:par>
                                <p:cTn id="14" presetID="23" presetClass="entr" presetSubtype="288" fill="hold" grpId="0" nodeType="afterEffect">
                                  <p:stCondLst>
                                    <p:cond delay="0"/>
                                  </p:stCondLst>
                                  <p:childTnLst>
                                    <p:set>
                                      <p:cBhvr>
                                        <p:cTn id="15" dur="1" fill="hold">
                                          <p:stCondLst>
                                            <p:cond delay="0"/>
                                          </p:stCondLst>
                                        </p:cTn>
                                        <p:tgtEl>
                                          <p:spTgt spid="241676"/>
                                        </p:tgtEl>
                                        <p:attrNameLst>
                                          <p:attrName>style.visibility</p:attrName>
                                        </p:attrNameLst>
                                      </p:cBhvr>
                                      <p:to>
                                        <p:strVal val="visible"/>
                                      </p:to>
                                    </p:set>
                                    <p:anim calcmode="lin" valueType="num">
                                      <p:cBhvr>
                                        <p:cTn id="16" dur="500" fill="hold"/>
                                        <p:tgtEl>
                                          <p:spTgt spid="241676"/>
                                        </p:tgtEl>
                                        <p:attrNameLst>
                                          <p:attrName>ppt_w</p:attrName>
                                        </p:attrNameLst>
                                      </p:cBhvr>
                                      <p:tavLst>
                                        <p:tav tm="0">
                                          <p:val>
                                            <p:strVal val="4/3*#ppt_w"/>
                                          </p:val>
                                        </p:tav>
                                        <p:tav tm="100000">
                                          <p:val>
                                            <p:strVal val="#ppt_w"/>
                                          </p:val>
                                        </p:tav>
                                      </p:tavLst>
                                    </p:anim>
                                    <p:anim calcmode="lin" valueType="num">
                                      <p:cBhvr>
                                        <p:cTn id="17" dur="500" fill="hold"/>
                                        <p:tgtEl>
                                          <p:spTgt spid="241676"/>
                                        </p:tgtEl>
                                        <p:attrNameLst>
                                          <p:attrName>ppt_h</p:attrName>
                                        </p:attrNameLst>
                                      </p:cBhvr>
                                      <p:tavLst>
                                        <p:tav tm="0">
                                          <p:val>
                                            <p:strVal val="4/3*#ppt_h"/>
                                          </p:val>
                                        </p:tav>
                                        <p:tav tm="100000">
                                          <p:val>
                                            <p:strVal val="#ppt_h"/>
                                          </p:val>
                                        </p:tav>
                                      </p:tavLst>
                                    </p:anim>
                                  </p:childTnLst>
                                </p:cTn>
                              </p:par>
                            </p:childTnLst>
                          </p:cTn>
                        </p:par>
                        <p:par>
                          <p:cTn id="18" fill="hold">
                            <p:stCondLst>
                              <p:cond delay="1000"/>
                            </p:stCondLst>
                            <p:childTnLst>
                              <p:par>
                                <p:cTn id="19" presetID="16" presetClass="entr" presetSubtype="42" fill="hold" nodeType="afterEffect">
                                  <p:stCondLst>
                                    <p:cond delay="0"/>
                                  </p:stCondLst>
                                  <p:childTnLst>
                                    <p:set>
                                      <p:cBhvr>
                                        <p:cTn id="20" dur="1" fill="hold">
                                          <p:stCondLst>
                                            <p:cond delay="0"/>
                                          </p:stCondLst>
                                        </p:cTn>
                                        <p:tgtEl>
                                          <p:spTgt spid="241673"/>
                                        </p:tgtEl>
                                        <p:attrNameLst>
                                          <p:attrName>style.visibility</p:attrName>
                                        </p:attrNameLst>
                                      </p:cBhvr>
                                      <p:to>
                                        <p:strVal val="visible"/>
                                      </p:to>
                                    </p:set>
                                    <p:animEffect transition="in" filter="barn(outHorizontal)">
                                      <p:cBhvr>
                                        <p:cTn id="21" dur="500"/>
                                        <p:tgtEl>
                                          <p:spTgt spid="241673"/>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241679"/>
                                        </p:tgtEl>
                                        <p:attrNameLst>
                                          <p:attrName>style.visibility</p:attrName>
                                        </p:attrNameLst>
                                      </p:cBhvr>
                                      <p:to>
                                        <p:strVal val="visible"/>
                                      </p:to>
                                    </p:set>
                                    <p:anim calcmode="lin" valueType="num">
                                      <p:cBhvr>
                                        <p:cTn id="25" dur="500" fill="hold"/>
                                        <p:tgtEl>
                                          <p:spTgt spid="241679"/>
                                        </p:tgtEl>
                                        <p:attrNameLst>
                                          <p:attrName>ppt_w</p:attrName>
                                        </p:attrNameLst>
                                      </p:cBhvr>
                                      <p:tavLst>
                                        <p:tav tm="0">
                                          <p:val>
                                            <p:strVal val="4/3*#ppt_w"/>
                                          </p:val>
                                        </p:tav>
                                        <p:tav tm="100000">
                                          <p:val>
                                            <p:strVal val="#ppt_w"/>
                                          </p:val>
                                        </p:tav>
                                      </p:tavLst>
                                    </p:anim>
                                    <p:anim calcmode="lin" valueType="num">
                                      <p:cBhvr>
                                        <p:cTn id="26" dur="500" fill="hold"/>
                                        <p:tgtEl>
                                          <p:spTgt spid="241679"/>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3" presetClass="entr" presetSubtype="288" fill="hold" grpId="0" nodeType="afterEffect">
                                  <p:stCondLst>
                                    <p:cond delay="0"/>
                                  </p:stCondLst>
                                  <p:childTnLst>
                                    <p:set>
                                      <p:cBhvr>
                                        <p:cTn id="29" dur="1" fill="hold">
                                          <p:stCondLst>
                                            <p:cond delay="0"/>
                                          </p:stCondLst>
                                        </p:cTn>
                                        <p:tgtEl>
                                          <p:spTgt spid="241680"/>
                                        </p:tgtEl>
                                        <p:attrNameLst>
                                          <p:attrName>style.visibility</p:attrName>
                                        </p:attrNameLst>
                                      </p:cBhvr>
                                      <p:to>
                                        <p:strVal val="visible"/>
                                      </p:to>
                                    </p:set>
                                    <p:anim calcmode="lin" valueType="num">
                                      <p:cBhvr>
                                        <p:cTn id="30" dur="500" fill="hold"/>
                                        <p:tgtEl>
                                          <p:spTgt spid="241680"/>
                                        </p:tgtEl>
                                        <p:attrNameLst>
                                          <p:attrName>ppt_w</p:attrName>
                                        </p:attrNameLst>
                                      </p:cBhvr>
                                      <p:tavLst>
                                        <p:tav tm="0">
                                          <p:val>
                                            <p:strVal val="4/3*#ppt_w"/>
                                          </p:val>
                                        </p:tav>
                                        <p:tav tm="100000">
                                          <p:val>
                                            <p:strVal val="#ppt_w"/>
                                          </p:val>
                                        </p:tav>
                                      </p:tavLst>
                                    </p:anim>
                                    <p:anim calcmode="lin" valueType="num">
                                      <p:cBhvr>
                                        <p:cTn id="31" dur="500" fill="hold"/>
                                        <p:tgtEl>
                                          <p:spTgt spid="241680"/>
                                        </p:tgtEl>
                                        <p:attrNameLst>
                                          <p:attrName>ppt_h</p:attrName>
                                        </p:attrNameLst>
                                      </p:cBhvr>
                                      <p:tavLst>
                                        <p:tav tm="0">
                                          <p:val>
                                            <p:strVal val="4/3*#ppt_h"/>
                                          </p:val>
                                        </p:tav>
                                        <p:tav tm="100000">
                                          <p:val>
                                            <p:strVal val="#ppt_h"/>
                                          </p:val>
                                        </p:tav>
                                      </p:tavLst>
                                    </p:anim>
                                  </p:childTnLst>
                                </p:cTn>
                              </p:par>
                            </p:childTnLst>
                          </p:cTn>
                        </p:par>
                        <p:par>
                          <p:cTn id="32" fill="hold">
                            <p:stCondLst>
                              <p:cond delay="2500"/>
                            </p:stCondLst>
                            <p:childTnLst>
                              <p:par>
                                <p:cTn id="33" presetID="16" presetClass="entr" presetSubtype="37" fill="hold" nodeType="afterEffect">
                                  <p:stCondLst>
                                    <p:cond delay="0"/>
                                  </p:stCondLst>
                                  <p:childTnLst>
                                    <p:set>
                                      <p:cBhvr>
                                        <p:cTn id="34" dur="1" fill="hold">
                                          <p:stCondLst>
                                            <p:cond delay="0"/>
                                          </p:stCondLst>
                                        </p:cTn>
                                        <p:tgtEl>
                                          <p:spTgt spid="241675"/>
                                        </p:tgtEl>
                                        <p:attrNameLst>
                                          <p:attrName>style.visibility</p:attrName>
                                        </p:attrNameLst>
                                      </p:cBhvr>
                                      <p:to>
                                        <p:strVal val="visible"/>
                                      </p:to>
                                    </p:set>
                                    <p:animEffect transition="in" filter="barn(outVertical)">
                                      <p:cBhvr>
                                        <p:cTn id="35" dur="500"/>
                                        <p:tgtEl>
                                          <p:spTgt spid="241675"/>
                                        </p:tgtEl>
                                      </p:cBhvr>
                                    </p:animEffect>
                                  </p:childTnLst>
                                </p:cTn>
                              </p:par>
                            </p:childTnLst>
                          </p:cTn>
                        </p:par>
                        <p:par>
                          <p:cTn id="36" fill="hold">
                            <p:stCondLst>
                              <p:cond delay="3000"/>
                            </p:stCondLst>
                            <p:childTnLst>
                              <p:par>
                                <p:cTn id="37" presetID="23" presetClass="entr" presetSubtype="288" fill="hold" grpId="0" nodeType="afterEffect">
                                  <p:stCondLst>
                                    <p:cond delay="0"/>
                                  </p:stCondLst>
                                  <p:childTnLst>
                                    <p:set>
                                      <p:cBhvr>
                                        <p:cTn id="38" dur="1" fill="hold">
                                          <p:stCondLst>
                                            <p:cond delay="0"/>
                                          </p:stCondLst>
                                        </p:cTn>
                                        <p:tgtEl>
                                          <p:spTgt spid="241677"/>
                                        </p:tgtEl>
                                        <p:attrNameLst>
                                          <p:attrName>style.visibility</p:attrName>
                                        </p:attrNameLst>
                                      </p:cBhvr>
                                      <p:to>
                                        <p:strVal val="visible"/>
                                      </p:to>
                                    </p:set>
                                    <p:anim calcmode="lin" valueType="num">
                                      <p:cBhvr>
                                        <p:cTn id="39" dur="500" fill="hold"/>
                                        <p:tgtEl>
                                          <p:spTgt spid="241677"/>
                                        </p:tgtEl>
                                        <p:attrNameLst>
                                          <p:attrName>ppt_w</p:attrName>
                                        </p:attrNameLst>
                                      </p:cBhvr>
                                      <p:tavLst>
                                        <p:tav tm="0">
                                          <p:val>
                                            <p:strVal val="4/3*#ppt_w"/>
                                          </p:val>
                                        </p:tav>
                                        <p:tav tm="100000">
                                          <p:val>
                                            <p:strVal val="#ppt_w"/>
                                          </p:val>
                                        </p:tav>
                                      </p:tavLst>
                                    </p:anim>
                                    <p:anim calcmode="lin" valueType="num">
                                      <p:cBhvr>
                                        <p:cTn id="40" dur="500" fill="hold"/>
                                        <p:tgtEl>
                                          <p:spTgt spid="241677"/>
                                        </p:tgtEl>
                                        <p:attrNameLst>
                                          <p:attrName>ppt_h</p:attrName>
                                        </p:attrNameLst>
                                      </p:cBhvr>
                                      <p:tavLst>
                                        <p:tav tm="0">
                                          <p:val>
                                            <p:strVal val="4/3*#ppt_h"/>
                                          </p:val>
                                        </p:tav>
                                        <p:tav tm="100000">
                                          <p:val>
                                            <p:strVal val="#ppt_h"/>
                                          </p:val>
                                        </p:tav>
                                      </p:tavLst>
                                    </p:anim>
                                  </p:childTnLst>
                                </p:cTn>
                              </p:par>
                            </p:childTnLst>
                          </p:cTn>
                        </p:par>
                        <p:par>
                          <p:cTn id="41" fill="hold">
                            <p:stCondLst>
                              <p:cond delay="3500"/>
                            </p:stCondLst>
                            <p:childTnLst>
                              <p:par>
                                <p:cTn id="42" presetID="23" presetClass="entr" presetSubtype="288" fill="hold" grpId="0" nodeType="afterEffect">
                                  <p:stCondLst>
                                    <p:cond delay="0"/>
                                  </p:stCondLst>
                                  <p:childTnLst>
                                    <p:set>
                                      <p:cBhvr>
                                        <p:cTn id="43" dur="1" fill="hold">
                                          <p:stCondLst>
                                            <p:cond delay="0"/>
                                          </p:stCondLst>
                                        </p:cTn>
                                        <p:tgtEl>
                                          <p:spTgt spid="241678"/>
                                        </p:tgtEl>
                                        <p:attrNameLst>
                                          <p:attrName>style.visibility</p:attrName>
                                        </p:attrNameLst>
                                      </p:cBhvr>
                                      <p:to>
                                        <p:strVal val="visible"/>
                                      </p:to>
                                    </p:set>
                                    <p:anim calcmode="lin" valueType="num">
                                      <p:cBhvr>
                                        <p:cTn id="44" dur="500" fill="hold"/>
                                        <p:tgtEl>
                                          <p:spTgt spid="241678"/>
                                        </p:tgtEl>
                                        <p:attrNameLst>
                                          <p:attrName>ppt_w</p:attrName>
                                        </p:attrNameLst>
                                      </p:cBhvr>
                                      <p:tavLst>
                                        <p:tav tm="0">
                                          <p:val>
                                            <p:strVal val="4/3*#ppt_w"/>
                                          </p:val>
                                        </p:tav>
                                        <p:tav tm="100000">
                                          <p:val>
                                            <p:strVal val="#ppt_w"/>
                                          </p:val>
                                        </p:tav>
                                      </p:tavLst>
                                    </p:anim>
                                    <p:anim calcmode="lin" valueType="num">
                                      <p:cBhvr>
                                        <p:cTn id="45" dur="500" fill="hold"/>
                                        <p:tgtEl>
                                          <p:spTgt spid="241678"/>
                                        </p:tgtEl>
                                        <p:attrNameLst>
                                          <p:attrName>ppt_h</p:attrName>
                                        </p:attrNameLst>
                                      </p:cBhvr>
                                      <p:tavLst>
                                        <p:tav tm="0">
                                          <p:val>
                                            <p:strVal val="4/3*#ppt_h"/>
                                          </p:val>
                                        </p:tav>
                                        <p:tav tm="100000">
                                          <p:val>
                                            <p:strVal val="#ppt_h"/>
                                          </p:val>
                                        </p:tav>
                                      </p:tavLst>
                                    </p:anim>
                                  </p:childTnLst>
                                </p:cTn>
                              </p:par>
                            </p:childTnLst>
                          </p:cTn>
                        </p:par>
                        <p:par>
                          <p:cTn id="46" fill="hold">
                            <p:stCondLst>
                              <p:cond delay="4000"/>
                            </p:stCondLst>
                            <p:childTnLst>
                              <p:par>
                                <p:cTn id="47" presetID="16" presetClass="entr" presetSubtype="42" fill="hold" nodeType="afterEffect">
                                  <p:stCondLst>
                                    <p:cond delay="0"/>
                                  </p:stCondLst>
                                  <p:childTnLst>
                                    <p:set>
                                      <p:cBhvr>
                                        <p:cTn id="48" dur="1" fill="hold">
                                          <p:stCondLst>
                                            <p:cond delay="0"/>
                                          </p:stCondLst>
                                        </p:cTn>
                                        <p:tgtEl>
                                          <p:spTgt spid="241674"/>
                                        </p:tgtEl>
                                        <p:attrNameLst>
                                          <p:attrName>style.visibility</p:attrName>
                                        </p:attrNameLst>
                                      </p:cBhvr>
                                      <p:to>
                                        <p:strVal val="visible"/>
                                      </p:to>
                                    </p:set>
                                    <p:animEffect transition="in" filter="barn(outHorizontal)">
                                      <p:cBhvr>
                                        <p:cTn id="49" dur="500"/>
                                        <p:tgtEl>
                                          <p:spTgt spid="241674"/>
                                        </p:tgtEl>
                                      </p:cBhvr>
                                    </p:animEffect>
                                  </p:childTnLst>
                                </p:cTn>
                              </p:par>
                            </p:childTnLst>
                          </p:cTn>
                        </p:par>
                        <p:par>
                          <p:cTn id="50" fill="hold">
                            <p:stCondLst>
                              <p:cond delay="4500"/>
                            </p:stCondLst>
                            <p:childTnLst>
                              <p:par>
                                <p:cTn id="51" presetID="23" presetClass="entr" presetSubtype="272" fill="hold" grpId="0" nodeType="afterEffect">
                                  <p:stCondLst>
                                    <p:cond delay="0"/>
                                  </p:stCondLst>
                                  <p:childTnLst>
                                    <p:set>
                                      <p:cBhvr>
                                        <p:cTn id="52" dur="1" fill="hold">
                                          <p:stCondLst>
                                            <p:cond delay="0"/>
                                          </p:stCondLst>
                                        </p:cTn>
                                        <p:tgtEl>
                                          <p:spTgt spid="241670"/>
                                        </p:tgtEl>
                                        <p:attrNameLst>
                                          <p:attrName>style.visibility</p:attrName>
                                        </p:attrNameLst>
                                      </p:cBhvr>
                                      <p:to>
                                        <p:strVal val="visible"/>
                                      </p:to>
                                    </p:set>
                                    <p:anim calcmode="lin" valueType="num">
                                      <p:cBhvr>
                                        <p:cTn id="53" dur="500" fill="hold"/>
                                        <p:tgtEl>
                                          <p:spTgt spid="241670"/>
                                        </p:tgtEl>
                                        <p:attrNameLst>
                                          <p:attrName>ppt_w</p:attrName>
                                        </p:attrNameLst>
                                      </p:cBhvr>
                                      <p:tavLst>
                                        <p:tav tm="0">
                                          <p:val>
                                            <p:strVal val="2/3*#ppt_w"/>
                                          </p:val>
                                        </p:tav>
                                        <p:tav tm="100000">
                                          <p:val>
                                            <p:strVal val="#ppt_w"/>
                                          </p:val>
                                        </p:tav>
                                      </p:tavLst>
                                    </p:anim>
                                    <p:anim calcmode="lin" valueType="num">
                                      <p:cBhvr>
                                        <p:cTn id="54" dur="500" fill="hold"/>
                                        <p:tgtEl>
                                          <p:spTgt spid="241670"/>
                                        </p:tgtEl>
                                        <p:attrNameLst>
                                          <p:attrName>ppt_h</p:attrName>
                                        </p:attrNameLst>
                                      </p:cBhvr>
                                      <p:tavLst>
                                        <p:tav tm="0">
                                          <p:val>
                                            <p:strVal val="2/3*#ppt_h"/>
                                          </p:val>
                                        </p:tav>
                                        <p:tav tm="100000">
                                          <p:val>
                                            <p:strVal val="#ppt_h"/>
                                          </p:val>
                                        </p:tav>
                                      </p:tavLst>
                                    </p:anim>
                                  </p:childTnLst>
                                </p:cTn>
                              </p:par>
                            </p:childTnLst>
                          </p:cTn>
                        </p:par>
                        <p:par>
                          <p:cTn id="55" fill="hold">
                            <p:stCondLst>
                              <p:cond delay="5000"/>
                            </p:stCondLst>
                            <p:childTnLst>
                              <p:par>
                                <p:cTn id="56" presetID="16" presetClass="entr" presetSubtype="37" fill="hold" nodeType="afterEffect">
                                  <p:stCondLst>
                                    <p:cond delay="0"/>
                                  </p:stCondLst>
                                  <p:childTnLst>
                                    <p:set>
                                      <p:cBhvr>
                                        <p:cTn id="57" dur="1" fill="hold">
                                          <p:stCondLst>
                                            <p:cond delay="0"/>
                                          </p:stCondLst>
                                        </p:cTn>
                                        <p:tgtEl>
                                          <p:spTgt spid="241682"/>
                                        </p:tgtEl>
                                        <p:attrNameLst>
                                          <p:attrName>style.visibility</p:attrName>
                                        </p:attrNameLst>
                                      </p:cBhvr>
                                      <p:to>
                                        <p:strVal val="visible"/>
                                      </p:to>
                                    </p:set>
                                    <p:animEffect transition="in" filter="barn(outVertical)">
                                      <p:cBhvr>
                                        <p:cTn id="58" dur="500"/>
                                        <p:tgtEl>
                                          <p:spTgt spid="241682"/>
                                        </p:tgtEl>
                                      </p:cBhvr>
                                    </p:animEffect>
                                  </p:childTnLst>
                                </p:cTn>
                              </p:par>
                            </p:childTnLst>
                          </p:cTn>
                        </p:par>
                        <p:par>
                          <p:cTn id="59" fill="hold">
                            <p:stCondLst>
                              <p:cond delay="5500"/>
                            </p:stCondLst>
                            <p:childTnLst>
                              <p:par>
                                <p:cTn id="60" presetID="16" presetClass="entr" presetSubtype="37" fill="hold" nodeType="afterEffect">
                                  <p:stCondLst>
                                    <p:cond delay="0"/>
                                  </p:stCondLst>
                                  <p:childTnLst>
                                    <p:set>
                                      <p:cBhvr>
                                        <p:cTn id="61" dur="1" fill="hold">
                                          <p:stCondLst>
                                            <p:cond delay="0"/>
                                          </p:stCondLst>
                                        </p:cTn>
                                        <p:tgtEl>
                                          <p:spTgt spid="241681"/>
                                        </p:tgtEl>
                                        <p:attrNameLst>
                                          <p:attrName>style.visibility</p:attrName>
                                        </p:attrNameLst>
                                      </p:cBhvr>
                                      <p:to>
                                        <p:strVal val="visible"/>
                                      </p:to>
                                    </p:set>
                                    <p:animEffect transition="in" filter="barn(outVertical)">
                                      <p:cBhvr>
                                        <p:cTn id="62" dur="500"/>
                                        <p:tgtEl>
                                          <p:spTgt spid="2416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70" grpId="0" animBg="1"/>
      <p:bldP spid="241671" grpId="0"/>
      <p:bldP spid="241672" grpId="0"/>
      <p:bldP spid="241676" grpId="0" animBg="1"/>
      <p:bldP spid="241677" grpId="0" animBg="1"/>
      <p:bldP spid="241678" grpId="0" animBg="1"/>
      <p:bldP spid="241679" grpId="0" animBg="1"/>
      <p:bldP spid="24168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0"/>
          <p:cNvSpPr txBox="1">
            <a:spLocks noChangeArrowheads="1"/>
          </p:cNvSpPr>
          <p:nvPr/>
        </p:nvSpPr>
        <p:spPr bwMode="auto">
          <a:xfrm>
            <a:off x="1053942" y="950387"/>
            <a:ext cx="4249340"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古代</a:t>
            </a:r>
            <a:r>
              <a:rPr lang="zh-CN" altLang="en-US" sz="3200" b="1" dirty="0">
                <a:latin typeface="华文新魏" panose="02010800040101010101" charset="-122"/>
                <a:ea typeface="华文新魏" panose="02010800040101010101" charset="-122"/>
              </a:rPr>
              <a:t>朴素唯物主义</a:t>
            </a:r>
          </a:p>
        </p:txBody>
      </p:sp>
      <p:sp>
        <p:nvSpPr>
          <p:cNvPr id="10" name="Rectangle 26"/>
          <p:cNvSpPr>
            <a:spLocks noChangeArrowheads="1"/>
          </p:cNvSpPr>
          <p:nvPr/>
        </p:nvSpPr>
        <p:spPr bwMode="auto">
          <a:xfrm>
            <a:off x="427920" y="212463"/>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pic>
        <p:nvPicPr>
          <p:cNvPr id="107526" name="Picture 6" descr="五行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3856" y="2202749"/>
            <a:ext cx="3352800" cy="2431256"/>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7525" name="Text Box 5"/>
          <p:cNvSpPr txBox="1">
            <a:spLocks noChangeArrowheads="1"/>
          </p:cNvSpPr>
          <p:nvPr/>
        </p:nvSpPr>
        <p:spPr bwMode="auto">
          <a:xfrm>
            <a:off x="958072" y="2294993"/>
            <a:ext cx="3776014"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古代朴素唯物主义把</a:t>
            </a:r>
            <a:r>
              <a:rPr lang="zh-CN" altLang="en-US" sz="2800" b="1" dirty="0">
                <a:latin typeface="楷体" panose="02010609060101010101" pitchFamily="49" charset="-122"/>
                <a:ea typeface="楷体" panose="02010609060101010101" pitchFamily="49" charset="-122"/>
              </a:rPr>
              <a:t>“物质”理解为自然界中一种或几种具体的物质形态，如水、火、气等。</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07525"/>
                                        </p:tgtEl>
                                        <p:attrNameLst>
                                          <p:attrName>style.visibility</p:attrName>
                                        </p:attrNameLst>
                                      </p:cBhvr>
                                      <p:to>
                                        <p:strVal val="visible"/>
                                      </p:to>
                                    </p:set>
                                    <p:animEffect transition="in" filter="barn(outHorizontal)">
                                      <p:cBhvr>
                                        <p:cTn id="7" dur="500"/>
                                        <p:tgtEl>
                                          <p:spTgt spid="10752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07526"/>
                                        </p:tgtEl>
                                        <p:attrNameLst>
                                          <p:attrName>style.visibility</p:attrName>
                                        </p:attrNameLst>
                                      </p:cBhvr>
                                      <p:to>
                                        <p:strVal val="visible"/>
                                      </p:to>
                                    </p:set>
                                    <p:animEffect transition="in" filter="dissolve">
                                      <p:cBhvr>
                                        <p:cTn id="11" dur="500"/>
                                        <p:tgtEl>
                                          <p:spTgt spid="107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21" name="Text Box 9"/>
          <p:cNvSpPr txBox="1">
            <a:spLocks noChangeArrowheads="1"/>
          </p:cNvSpPr>
          <p:nvPr/>
        </p:nvSpPr>
        <p:spPr bwMode="auto">
          <a:xfrm>
            <a:off x="1134892" y="2120580"/>
            <a:ext cx="265129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solidFill>
                  <a:srgbClr val="FF0000"/>
                </a:solidFill>
                <a:latin typeface="楷体" panose="02010609060101010101" pitchFamily="49" charset="-122"/>
                <a:ea typeface="楷体" panose="02010609060101010101" pitchFamily="49" charset="-122"/>
              </a:rPr>
              <a:t>基本观点</a:t>
            </a:r>
            <a:r>
              <a:rPr lang="zh-CN" altLang="en-US" sz="2800"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原子是世界的本原，物质是由原子构成的，原子的特性就是物质的特性。</a:t>
            </a:r>
          </a:p>
        </p:txBody>
      </p:sp>
      <p:pic>
        <p:nvPicPr>
          <p:cNvPr id="243722" name="Picture 10" descr="原子 副本"/>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5817" y="1929337"/>
            <a:ext cx="2478633" cy="306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3723" name="AutoShape 11"/>
          <p:cNvSpPr>
            <a:spLocks noChangeArrowheads="1"/>
          </p:cNvSpPr>
          <p:nvPr/>
        </p:nvSpPr>
        <p:spPr bwMode="auto">
          <a:xfrm>
            <a:off x="7034543" y="2983753"/>
            <a:ext cx="1522810" cy="951310"/>
          </a:xfrm>
          <a:prstGeom prst="cloudCallout">
            <a:avLst>
              <a:gd name="adj1" fmla="val -174051"/>
              <a:gd name="adj2" fmla="val -28500"/>
            </a:avLst>
          </a:prstGeom>
          <a:solidFill>
            <a:srgbClr val="00FF00"/>
          </a:solidFill>
          <a:ln>
            <a:noFill/>
          </a:ln>
          <a:extLst>
            <a:ext uri="{91240B29-F687-4F45-9708-019B960494DF}">
              <a14:hiddenLine xmlns:a14="http://schemas.microsoft.com/office/drawing/2010/main" w="12700">
                <a:solidFill>
                  <a:srgbClr val="000000"/>
                </a:solidFill>
                <a:rou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a:latin typeface="Times New Roman" panose="02020603050405020304" pitchFamily="18" charset="0"/>
                <a:ea typeface="方正大黑简体" panose="03000509000000000000" pitchFamily="2" charset="-122"/>
              </a:rPr>
              <a:t>原子</a:t>
            </a:r>
          </a:p>
        </p:txBody>
      </p:sp>
      <p:sp>
        <p:nvSpPr>
          <p:cNvPr id="5" name="Text Box 10"/>
          <p:cNvSpPr txBox="1">
            <a:spLocks noChangeArrowheads="1"/>
          </p:cNvSpPr>
          <p:nvPr/>
        </p:nvSpPr>
        <p:spPr bwMode="auto">
          <a:xfrm>
            <a:off x="1134892" y="1068604"/>
            <a:ext cx="6013258" cy="5847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wrap="square">
            <a:spAutoFit/>
          </a:bodyPr>
          <a:lstStyle>
            <a:lvl1pPr>
              <a:defRPr sz="2000">
                <a:solidFill>
                  <a:schemeClr val="tx1"/>
                </a:solidFill>
                <a:latin typeface="Times" panose="02020603050405020304" pitchFamily="18" charset="0"/>
              </a:defRPr>
            </a:lvl1pPr>
            <a:lvl2pPr>
              <a:defRPr sz="2000">
                <a:solidFill>
                  <a:schemeClr val="tx1"/>
                </a:solidFill>
                <a:latin typeface="Times" panose="02020603050405020304" pitchFamily="18" charset="0"/>
              </a:defRPr>
            </a:lvl2pPr>
            <a:lvl3pPr>
              <a:defRPr sz="2000">
                <a:solidFill>
                  <a:schemeClr val="tx1"/>
                </a:solidFill>
                <a:latin typeface="Times" panose="02020603050405020304" pitchFamily="18" charset="0"/>
              </a:defRPr>
            </a:lvl3pPr>
            <a:lvl4pPr>
              <a:defRPr sz="2000">
                <a:solidFill>
                  <a:schemeClr val="tx1"/>
                </a:solidFill>
                <a:latin typeface="Times" panose="02020603050405020304" pitchFamily="18" charset="0"/>
              </a:defRPr>
            </a:lvl4pPr>
            <a:lvl5pPr>
              <a:defRPr sz="2000">
                <a:solidFill>
                  <a:schemeClr val="tx1"/>
                </a:solidFill>
                <a:latin typeface="Times" panose="02020603050405020304" pitchFamily="18" charset="0"/>
              </a:defRPr>
            </a:lvl5pPr>
            <a:lvl6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6pPr>
            <a:lvl7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7pPr>
            <a:lvl8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8pPr>
            <a:lvl9pPr fontAlgn="base">
              <a:spcBef>
                <a:spcPct val="0"/>
              </a:spcBef>
              <a:spcAft>
                <a:spcPct val="0"/>
              </a:spcAft>
              <a:buFont typeface="Arial" panose="020B0604020202020204" pitchFamily="34" charset="0"/>
              <a:defRPr sz="2000">
                <a:solidFill>
                  <a:schemeClr val="tx1"/>
                </a:solidFill>
                <a:latin typeface="Times" panose="02020603050405020304" pitchFamily="18" charset="0"/>
              </a:defRPr>
            </a:lvl9pPr>
          </a:lstStyle>
          <a:p>
            <a:pPr>
              <a:spcBef>
                <a:spcPct val="50000"/>
              </a:spcBef>
              <a:defRPr/>
            </a:pPr>
            <a:r>
              <a:rPr lang="en-US" altLang="zh-CN" sz="3200" b="1" dirty="0" smtClean="0">
                <a:latin typeface="华文新魏" panose="02010800040101010101" charset="-122"/>
                <a:ea typeface="华文新魏" panose="02010800040101010101" charset="-122"/>
              </a:rPr>
              <a:t>2.</a:t>
            </a:r>
            <a:r>
              <a:rPr lang="zh-CN" altLang="en-US" sz="3200" b="1" dirty="0" smtClean="0">
                <a:latin typeface="华文新魏" panose="02010800040101010101" charset="-122"/>
                <a:ea typeface="华文新魏" panose="02010800040101010101" charset="-122"/>
              </a:rPr>
              <a:t>近代形而上学唯物主义</a:t>
            </a:r>
            <a:endParaRPr lang="zh-CN" altLang="en-US" sz="3200" b="1" dirty="0">
              <a:latin typeface="华文新魏" panose="02010800040101010101" charset="-122"/>
              <a:ea typeface="华文新魏" panose="02010800040101010101" charset="-122"/>
            </a:endParaRPr>
          </a:p>
        </p:txBody>
      </p:sp>
      <p:sp>
        <p:nvSpPr>
          <p:cNvPr id="9" name="Rectangle 26"/>
          <p:cNvSpPr>
            <a:spLocks noChangeArrowheads="1"/>
          </p:cNvSpPr>
          <p:nvPr/>
        </p:nvSpPr>
        <p:spPr bwMode="auto">
          <a:xfrm>
            <a:off x="444250" y="261449"/>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43721"/>
                                        </p:tgtEl>
                                        <p:attrNameLst>
                                          <p:attrName>style.visibility</p:attrName>
                                        </p:attrNameLst>
                                      </p:cBhvr>
                                      <p:to>
                                        <p:strVal val="visible"/>
                                      </p:to>
                                    </p:set>
                                    <p:animEffect transition="in" filter="dissolve">
                                      <p:cBhvr>
                                        <p:cTn id="15" dur="500"/>
                                        <p:tgtEl>
                                          <p:spTgt spid="243721"/>
                                        </p:tgtEl>
                                      </p:cBhvr>
                                    </p:animEffect>
                                  </p:childTnLst>
                                </p:cTn>
                              </p:par>
                            </p:childTnLst>
                          </p:cTn>
                        </p:par>
                        <p:par>
                          <p:cTn id="16" fill="hold">
                            <p:stCondLst>
                              <p:cond delay="500"/>
                            </p:stCondLst>
                            <p:childTnLst>
                              <p:par>
                                <p:cTn id="17" presetID="9" presetClass="entr" presetSubtype="0" fill="hold" nodeType="afterEffect">
                                  <p:stCondLst>
                                    <p:cond delay="0"/>
                                  </p:stCondLst>
                                  <p:childTnLst>
                                    <p:set>
                                      <p:cBhvr>
                                        <p:cTn id="18" dur="1" fill="hold">
                                          <p:stCondLst>
                                            <p:cond delay="0"/>
                                          </p:stCondLst>
                                        </p:cTn>
                                        <p:tgtEl>
                                          <p:spTgt spid="243722"/>
                                        </p:tgtEl>
                                        <p:attrNameLst>
                                          <p:attrName>style.visibility</p:attrName>
                                        </p:attrNameLst>
                                      </p:cBhvr>
                                      <p:to>
                                        <p:strVal val="visible"/>
                                      </p:to>
                                    </p:set>
                                    <p:animEffect transition="in" filter="dissolve">
                                      <p:cBhvr>
                                        <p:cTn id="19" dur="500"/>
                                        <p:tgtEl>
                                          <p:spTgt spid="243722"/>
                                        </p:tgtEl>
                                      </p:cBhvr>
                                    </p:animEffect>
                                  </p:childTnLst>
                                </p:cTn>
                              </p:par>
                            </p:childTnLst>
                          </p:cTn>
                        </p:par>
                        <p:par>
                          <p:cTn id="20" fill="hold">
                            <p:stCondLst>
                              <p:cond delay="1000"/>
                            </p:stCondLst>
                            <p:childTnLst>
                              <p:par>
                                <p:cTn id="21" presetID="9" presetClass="entr" presetSubtype="0" fill="hold" grpId="0" nodeType="afterEffect">
                                  <p:stCondLst>
                                    <p:cond delay="0"/>
                                  </p:stCondLst>
                                  <p:childTnLst>
                                    <p:set>
                                      <p:cBhvr>
                                        <p:cTn id="22" dur="1" fill="hold">
                                          <p:stCondLst>
                                            <p:cond delay="0"/>
                                          </p:stCondLst>
                                        </p:cTn>
                                        <p:tgtEl>
                                          <p:spTgt spid="243723"/>
                                        </p:tgtEl>
                                        <p:attrNameLst>
                                          <p:attrName>style.visibility</p:attrName>
                                        </p:attrNameLst>
                                      </p:cBhvr>
                                      <p:to>
                                        <p:strVal val="visible"/>
                                      </p:to>
                                    </p:set>
                                    <p:animEffect transition="in" filter="dissolve">
                                      <p:cBhvr>
                                        <p:cTn id="23" dur="500"/>
                                        <p:tgtEl>
                                          <p:spTgt spid="243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21" grpId="0"/>
      <p:bldP spid="243723"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3"/>
          <p:cNvGrpSpPr/>
          <p:nvPr/>
        </p:nvGrpSpPr>
        <p:grpSpPr bwMode="auto">
          <a:xfrm>
            <a:off x="1130798" y="1234471"/>
            <a:ext cx="10422856" cy="5356991"/>
            <a:chOff x="337" y="372"/>
            <a:chExt cx="7902" cy="3590"/>
          </a:xfrm>
        </p:grpSpPr>
        <p:grpSp>
          <p:nvGrpSpPr>
            <p:cNvPr id="8197" name="Group 5"/>
            <p:cNvGrpSpPr/>
            <p:nvPr/>
          </p:nvGrpSpPr>
          <p:grpSpPr bwMode="auto">
            <a:xfrm>
              <a:off x="521" y="372"/>
              <a:ext cx="4402" cy="1661"/>
              <a:chOff x="521" y="508"/>
              <a:chExt cx="4402" cy="1661"/>
            </a:xfrm>
          </p:grpSpPr>
          <p:sp>
            <p:nvSpPr>
              <p:cNvPr id="8225" name="Text Box 6"/>
              <p:cNvSpPr txBox="1">
                <a:spLocks noChangeArrowheads="1"/>
              </p:cNvSpPr>
              <p:nvPr/>
            </p:nvSpPr>
            <p:spPr bwMode="auto">
              <a:xfrm>
                <a:off x="1973" y="685"/>
                <a:ext cx="2483"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古代朴素唯物主义</a:t>
                </a:r>
              </a:p>
            </p:txBody>
          </p:sp>
          <p:sp>
            <p:nvSpPr>
              <p:cNvPr id="4102" name="Line 7"/>
              <p:cNvSpPr>
                <a:spLocks noChangeShapeType="1"/>
              </p:cNvSpPr>
              <p:nvPr/>
            </p:nvSpPr>
            <p:spPr bwMode="auto">
              <a:xfrm>
                <a:off x="1020" y="838"/>
                <a:ext cx="0" cy="646"/>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03" name="Line 8"/>
              <p:cNvSpPr>
                <a:spLocks noChangeShapeType="1"/>
              </p:cNvSpPr>
              <p:nvPr/>
            </p:nvSpPr>
            <p:spPr bwMode="auto">
              <a:xfrm flipH="1">
                <a:off x="1020" y="935"/>
                <a:ext cx="99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4104" name="Line 9"/>
              <p:cNvSpPr>
                <a:spLocks noChangeShapeType="1"/>
              </p:cNvSpPr>
              <p:nvPr/>
            </p:nvSpPr>
            <p:spPr bwMode="auto">
              <a:xfrm flipH="1">
                <a:off x="1020" y="1207"/>
                <a:ext cx="99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05" name="Line 10"/>
              <p:cNvSpPr>
                <a:spLocks noChangeShapeType="1"/>
              </p:cNvSpPr>
              <p:nvPr/>
            </p:nvSpPr>
            <p:spPr bwMode="auto">
              <a:xfrm>
                <a:off x="1744" y="1706"/>
                <a:ext cx="0" cy="227"/>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06" name="Line 11"/>
              <p:cNvSpPr>
                <a:spLocks noChangeShapeType="1"/>
              </p:cNvSpPr>
              <p:nvPr/>
            </p:nvSpPr>
            <p:spPr bwMode="auto">
              <a:xfrm flipH="1">
                <a:off x="1020" y="1480"/>
                <a:ext cx="99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8231" name="Text Box 12"/>
              <p:cNvSpPr txBox="1">
                <a:spLocks noChangeArrowheads="1"/>
              </p:cNvSpPr>
              <p:nvPr/>
            </p:nvSpPr>
            <p:spPr bwMode="auto">
              <a:xfrm>
                <a:off x="521" y="508"/>
                <a:ext cx="1659"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物质观</a:t>
                </a:r>
              </a:p>
            </p:txBody>
          </p:sp>
          <p:sp>
            <p:nvSpPr>
              <p:cNvPr id="8232" name="Text Box 13"/>
              <p:cNvSpPr txBox="1">
                <a:spLocks noChangeArrowheads="1"/>
              </p:cNvSpPr>
              <p:nvPr/>
            </p:nvSpPr>
            <p:spPr bwMode="auto">
              <a:xfrm>
                <a:off x="1973" y="1008"/>
                <a:ext cx="2909"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近代形而上学唯物主义</a:t>
                </a:r>
              </a:p>
            </p:txBody>
          </p:sp>
          <p:sp>
            <p:nvSpPr>
              <p:cNvPr id="8233" name="Text Box 14"/>
              <p:cNvSpPr txBox="1">
                <a:spLocks noChangeArrowheads="1"/>
              </p:cNvSpPr>
              <p:nvPr/>
            </p:nvSpPr>
            <p:spPr bwMode="auto">
              <a:xfrm>
                <a:off x="2014" y="1294"/>
                <a:ext cx="2909"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辩证和历史唯物主义</a:t>
                </a:r>
              </a:p>
            </p:txBody>
          </p:sp>
          <p:sp>
            <p:nvSpPr>
              <p:cNvPr id="4110" name="Line 15"/>
              <p:cNvSpPr>
                <a:spLocks noChangeShapeType="1"/>
              </p:cNvSpPr>
              <p:nvPr/>
            </p:nvSpPr>
            <p:spPr bwMode="auto">
              <a:xfrm>
                <a:off x="1744" y="1706"/>
                <a:ext cx="244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11" name="Line 16"/>
              <p:cNvSpPr>
                <a:spLocks noChangeShapeType="1"/>
              </p:cNvSpPr>
              <p:nvPr/>
            </p:nvSpPr>
            <p:spPr bwMode="auto">
              <a:xfrm>
                <a:off x="2743" y="1616"/>
                <a:ext cx="0" cy="9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8236" name="Text Box 17"/>
              <p:cNvSpPr txBox="1">
                <a:spLocks noChangeArrowheads="1"/>
              </p:cNvSpPr>
              <p:nvPr/>
            </p:nvSpPr>
            <p:spPr bwMode="auto">
              <a:xfrm>
                <a:off x="1474" y="1818"/>
                <a:ext cx="86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内容</a:t>
                </a:r>
              </a:p>
            </p:txBody>
          </p:sp>
          <p:sp>
            <p:nvSpPr>
              <p:cNvPr id="4113" name="Line 18"/>
              <p:cNvSpPr>
                <a:spLocks noChangeShapeType="1"/>
              </p:cNvSpPr>
              <p:nvPr/>
            </p:nvSpPr>
            <p:spPr bwMode="auto">
              <a:xfrm>
                <a:off x="4192" y="1706"/>
                <a:ext cx="0" cy="227"/>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8238" name="Text Box 19"/>
              <p:cNvSpPr txBox="1">
                <a:spLocks noChangeArrowheads="1"/>
              </p:cNvSpPr>
              <p:nvPr/>
            </p:nvSpPr>
            <p:spPr bwMode="auto">
              <a:xfrm>
                <a:off x="3923" y="1818"/>
                <a:ext cx="86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意义</a:t>
                </a:r>
              </a:p>
            </p:txBody>
          </p:sp>
        </p:grpSp>
        <p:sp>
          <p:nvSpPr>
            <p:cNvPr id="4115" name="Line 20"/>
            <p:cNvSpPr>
              <a:spLocks noChangeShapeType="1"/>
            </p:cNvSpPr>
            <p:nvPr/>
          </p:nvSpPr>
          <p:spPr bwMode="auto">
            <a:xfrm flipH="1">
              <a:off x="521" y="1979"/>
              <a:ext cx="1497"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16" name="Line 21"/>
            <p:cNvSpPr>
              <a:spLocks noChangeShapeType="1"/>
            </p:cNvSpPr>
            <p:nvPr/>
          </p:nvSpPr>
          <p:spPr bwMode="auto">
            <a:xfrm flipH="1" flipV="1">
              <a:off x="521" y="1979"/>
              <a:ext cx="0" cy="272"/>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17" name="Line 22"/>
            <p:cNvSpPr>
              <a:spLocks noChangeShapeType="1"/>
            </p:cNvSpPr>
            <p:nvPr/>
          </p:nvSpPr>
          <p:spPr bwMode="auto">
            <a:xfrm flipV="1">
              <a:off x="3151" y="2041"/>
              <a:ext cx="1" cy="1402"/>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18" name="Line 23"/>
            <p:cNvSpPr>
              <a:spLocks noChangeShapeType="1"/>
            </p:cNvSpPr>
            <p:nvPr/>
          </p:nvSpPr>
          <p:spPr bwMode="auto">
            <a:xfrm flipH="1">
              <a:off x="3152" y="2024"/>
              <a:ext cx="2269"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19" name="Line 24"/>
            <p:cNvSpPr>
              <a:spLocks noChangeShapeType="1"/>
            </p:cNvSpPr>
            <p:nvPr/>
          </p:nvSpPr>
          <p:spPr bwMode="auto">
            <a:xfrm flipH="1" flipV="1">
              <a:off x="975" y="1979"/>
              <a:ext cx="0" cy="272"/>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20" name="Line 25"/>
            <p:cNvSpPr>
              <a:spLocks noChangeShapeType="1"/>
            </p:cNvSpPr>
            <p:nvPr/>
          </p:nvSpPr>
          <p:spPr bwMode="auto">
            <a:xfrm flipH="1" flipV="1">
              <a:off x="1384" y="1979"/>
              <a:ext cx="0" cy="272"/>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8204" name="Text Box 26"/>
            <p:cNvSpPr txBox="1">
              <a:spLocks noChangeArrowheads="1"/>
            </p:cNvSpPr>
            <p:nvPr/>
          </p:nvSpPr>
          <p:spPr bwMode="auto">
            <a:xfrm>
              <a:off x="337" y="2272"/>
              <a:ext cx="295" cy="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物质的定义</a:t>
              </a:r>
            </a:p>
          </p:txBody>
        </p:sp>
        <p:sp>
          <p:nvSpPr>
            <p:cNvPr id="8205" name="Text Box 27"/>
            <p:cNvSpPr txBox="1">
              <a:spLocks noChangeArrowheads="1"/>
            </p:cNvSpPr>
            <p:nvPr/>
          </p:nvSpPr>
          <p:spPr bwMode="auto">
            <a:xfrm>
              <a:off x="762" y="2218"/>
              <a:ext cx="272" cy="1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物质唯一特性</a:t>
              </a:r>
            </a:p>
          </p:txBody>
        </p:sp>
        <p:sp>
          <p:nvSpPr>
            <p:cNvPr id="8206" name="Text Box 28"/>
            <p:cNvSpPr txBox="1">
              <a:spLocks noChangeArrowheads="1"/>
            </p:cNvSpPr>
            <p:nvPr/>
          </p:nvSpPr>
          <p:spPr bwMode="auto">
            <a:xfrm>
              <a:off x="1162" y="2168"/>
              <a:ext cx="227" cy="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物质的存在方式</a:t>
              </a:r>
            </a:p>
          </p:txBody>
        </p:sp>
        <p:sp>
          <p:nvSpPr>
            <p:cNvPr id="4124" name="Line 29"/>
            <p:cNvSpPr>
              <a:spLocks noChangeShapeType="1"/>
            </p:cNvSpPr>
            <p:nvPr/>
          </p:nvSpPr>
          <p:spPr bwMode="auto">
            <a:xfrm flipH="1" flipV="1">
              <a:off x="1611" y="2341"/>
              <a:ext cx="0" cy="1362"/>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25" name="Line 30"/>
            <p:cNvSpPr>
              <a:spLocks noChangeShapeType="1"/>
            </p:cNvSpPr>
            <p:nvPr/>
          </p:nvSpPr>
          <p:spPr bwMode="auto">
            <a:xfrm flipV="1">
              <a:off x="1429" y="2931"/>
              <a:ext cx="182"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26" name="Line 31"/>
            <p:cNvSpPr>
              <a:spLocks noChangeShapeType="1"/>
            </p:cNvSpPr>
            <p:nvPr/>
          </p:nvSpPr>
          <p:spPr bwMode="auto">
            <a:xfrm flipV="1">
              <a:off x="1611" y="2341"/>
              <a:ext cx="183"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4127" name="Line 32"/>
            <p:cNvSpPr>
              <a:spLocks noChangeShapeType="1"/>
            </p:cNvSpPr>
            <p:nvPr/>
          </p:nvSpPr>
          <p:spPr bwMode="auto">
            <a:xfrm flipV="1">
              <a:off x="1611" y="2840"/>
              <a:ext cx="183"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28" name="Line 33"/>
            <p:cNvSpPr>
              <a:spLocks noChangeShapeType="1"/>
            </p:cNvSpPr>
            <p:nvPr/>
          </p:nvSpPr>
          <p:spPr bwMode="auto">
            <a:xfrm flipV="1">
              <a:off x="1611" y="3339"/>
              <a:ext cx="183"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29" name="Line 34"/>
            <p:cNvSpPr>
              <a:spLocks noChangeShapeType="1"/>
            </p:cNvSpPr>
            <p:nvPr/>
          </p:nvSpPr>
          <p:spPr bwMode="auto">
            <a:xfrm flipV="1">
              <a:off x="1611" y="3702"/>
              <a:ext cx="183"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8213" name="Text Box 35"/>
            <p:cNvSpPr txBox="1">
              <a:spLocks noChangeArrowheads="1"/>
            </p:cNvSpPr>
            <p:nvPr/>
          </p:nvSpPr>
          <p:spPr bwMode="auto">
            <a:xfrm>
              <a:off x="1746" y="2683"/>
              <a:ext cx="1315"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运动与静止</a:t>
              </a:r>
            </a:p>
          </p:txBody>
        </p:sp>
        <p:sp>
          <p:nvSpPr>
            <p:cNvPr id="8214" name="Text Box 36"/>
            <p:cNvSpPr txBox="1">
              <a:spLocks noChangeArrowheads="1"/>
            </p:cNvSpPr>
            <p:nvPr/>
          </p:nvSpPr>
          <p:spPr bwMode="auto">
            <a:xfrm>
              <a:off x="1752" y="3193"/>
              <a:ext cx="1383"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物质与时空</a:t>
              </a:r>
            </a:p>
          </p:txBody>
        </p:sp>
        <p:sp>
          <p:nvSpPr>
            <p:cNvPr id="8215" name="Text Box 37"/>
            <p:cNvSpPr txBox="1">
              <a:spLocks noChangeArrowheads="1"/>
            </p:cNvSpPr>
            <p:nvPr/>
          </p:nvSpPr>
          <p:spPr bwMode="auto">
            <a:xfrm>
              <a:off x="1715" y="2183"/>
              <a:ext cx="1458"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运动与物质</a:t>
              </a:r>
            </a:p>
          </p:txBody>
        </p:sp>
        <p:sp>
          <p:nvSpPr>
            <p:cNvPr id="8216" name="Text Box 38"/>
            <p:cNvSpPr txBox="1">
              <a:spLocks noChangeArrowheads="1"/>
            </p:cNvSpPr>
            <p:nvPr/>
          </p:nvSpPr>
          <p:spPr bwMode="auto">
            <a:xfrm>
              <a:off x="1792" y="3519"/>
              <a:ext cx="1340"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400" b="1" dirty="0">
                  <a:latin typeface="楷体" panose="02010609060101010101" pitchFamily="49" charset="-122"/>
                  <a:ea typeface="楷体" panose="02010609060101010101" pitchFamily="49" charset="-122"/>
                </a:rPr>
                <a:t>运动与规律</a:t>
              </a:r>
            </a:p>
          </p:txBody>
        </p:sp>
        <p:sp>
          <p:nvSpPr>
            <p:cNvPr id="4134" name="Line 39"/>
            <p:cNvSpPr>
              <a:spLocks noChangeShapeType="1"/>
            </p:cNvSpPr>
            <p:nvPr/>
          </p:nvSpPr>
          <p:spPr bwMode="auto">
            <a:xfrm flipH="1">
              <a:off x="3152" y="2251"/>
              <a:ext cx="31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35" name="Line 40"/>
            <p:cNvSpPr>
              <a:spLocks noChangeShapeType="1"/>
            </p:cNvSpPr>
            <p:nvPr/>
          </p:nvSpPr>
          <p:spPr bwMode="auto">
            <a:xfrm flipH="1">
              <a:off x="3152" y="2568"/>
              <a:ext cx="31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8219" name="Text Box 41"/>
            <p:cNvSpPr txBox="1">
              <a:spLocks noChangeArrowheads="1"/>
            </p:cNvSpPr>
            <p:nvPr/>
          </p:nvSpPr>
          <p:spPr bwMode="auto">
            <a:xfrm>
              <a:off x="3426" y="2080"/>
              <a:ext cx="29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坚持唯物主义一元论</a:t>
              </a:r>
            </a:p>
          </p:txBody>
        </p:sp>
        <p:sp>
          <p:nvSpPr>
            <p:cNvPr id="4137" name="Line 42"/>
            <p:cNvSpPr>
              <a:spLocks noChangeShapeType="1"/>
            </p:cNvSpPr>
            <p:nvPr/>
          </p:nvSpPr>
          <p:spPr bwMode="auto">
            <a:xfrm flipH="1">
              <a:off x="3152" y="2931"/>
              <a:ext cx="318"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endParaRPr lang="zh-CN" altLang="en-US" sz="1015"/>
            </a:p>
          </p:txBody>
        </p:sp>
        <p:sp>
          <p:nvSpPr>
            <p:cNvPr id="4138" name="Line 43"/>
            <p:cNvSpPr>
              <a:spLocks noChangeShapeType="1"/>
            </p:cNvSpPr>
            <p:nvPr/>
          </p:nvSpPr>
          <p:spPr bwMode="auto">
            <a:xfrm flipH="1">
              <a:off x="3151" y="3430"/>
              <a:ext cx="319" cy="0"/>
            </a:xfrm>
            <a:prstGeom prst="line">
              <a:avLst/>
            </a:prstGeom>
            <a:noFill/>
            <a:ln w="190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8222" name="Text Box 44"/>
            <p:cNvSpPr txBox="1">
              <a:spLocks noChangeArrowheads="1"/>
            </p:cNvSpPr>
            <p:nvPr/>
          </p:nvSpPr>
          <p:spPr bwMode="auto">
            <a:xfrm>
              <a:off x="3487" y="3238"/>
              <a:ext cx="475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体现唯物主义自然观与历史观的统一</a:t>
              </a:r>
            </a:p>
          </p:txBody>
        </p:sp>
        <p:sp>
          <p:nvSpPr>
            <p:cNvPr id="8223" name="Text Box 45"/>
            <p:cNvSpPr txBox="1">
              <a:spLocks noChangeArrowheads="1"/>
            </p:cNvSpPr>
            <p:nvPr/>
          </p:nvSpPr>
          <p:spPr bwMode="auto">
            <a:xfrm>
              <a:off x="3431" y="2384"/>
              <a:ext cx="3678"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solidFill>
                    <a:srgbClr val="000000"/>
                  </a:solidFill>
                  <a:latin typeface="楷体" panose="02010609060101010101" pitchFamily="49" charset="-122"/>
                  <a:ea typeface="楷体" panose="02010609060101010101" pitchFamily="49" charset="-122"/>
                </a:rPr>
                <a:t>坚持能动反映论和可知论</a:t>
              </a:r>
            </a:p>
          </p:txBody>
        </p:sp>
        <p:sp>
          <p:nvSpPr>
            <p:cNvPr id="8224" name="Text Box 46"/>
            <p:cNvSpPr txBox="1">
              <a:spLocks noChangeArrowheads="1"/>
            </p:cNvSpPr>
            <p:nvPr/>
          </p:nvSpPr>
          <p:spPr bwMode="auto">
            <a:xfrm>
              <a:off x="3412" y="2783"/>
              <a:ext cx="3535"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solidFill>
                    <a:srgbClr val="000000"/>
                  </a:solidFill>
                  <a:latin typeface="楷体" panose="02010609060101010101" pitchFamily="49" charset="-122"/>
                  <a:ea typeface="楷体" panose="02010609060101010101" pitchFamily="49" charset="-122"/>
                </a:rPr>
                <a:t>体现唯物论和辩证法的统一</a:t>
              </a:r>
            </a:p>
          </p:txBody>
        </p:sp>
      </p:grpSp>
      <p:pic>
        <p:nvPicPr>
          <p:cNvPr id="8195" name="Picture 49" descr="20070518154601847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4895351">
            <a:off x="9919389" y="3684342"/>
            <a:ext cx="765039" cy="62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itle Placeholder 1"/>
          <p:cNvSpPr txBox="1"/>
          <p:nvPr/>
        </p:nvSpPr>
        <p:spPr>
          <a:xfrm>
            <a:off x="814865" y="154124"/>
            <a:ext cx="5341018" cy="804422"/>
          </a:xfrm>
          <a:prstGeom prst="rect">
            <a:avLst/>
          </a:prstGeom>
        </p:spPr>
        <p:txBody>
          <a:bodyPr vert="horz" lIns="91440" tIns="45720" rIns="91440" bIns="45720" rtlCol="0" anchor="t">
            <a:noAutofit/>
          </a:bodyPr>
          <a:lstStyle>
            <a:lvl1pPr algn="l" defTabSz="457200" rtl="0" eaLnBrk="1" latinLnBrk="0" hangingPunct="1">
              <a:spcBef>
                <a:spcPct val="0"/>
              </a:spcBef>
              <a:buNone/>
              <a:defRPr sz="3200" kern="1200">
                <a:solidFill>
                  <a:schemeClr val="accent1"/>
                </a:solidFill>
                <a:latin typeface="+mn-ea"/>
                <a:ea typeface="+mn-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3600" dirty="0" smtClean="0">
                <a:solidFill>
                  <a:schemeClr val="accent2">
                    <a:lumMod val="75000"/>
                  </a:schemeClr>
                </a:solidFill>
              </a:rPr>
              <a:t>唯物论基本知识框架结构</a:t>
            </a:r>
          </a:p>
        </p:txBody>
      </p:sp>
    </p:spTree>
  </p:cSld>
  <p:clrMapOvr>
    <a:masterClrMapping/>
  </p:clrMapOvr>
  <p:transition spd="med">
    <p:randomBar/>
    <p:sndAc>
      <p:stSnd>
        <p:snd r:embed="rId2" name="click.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Text Box 4"/>
          <p:cNvSpPr txBox="1">
            <a:spLocks noChangeArrowheads="1"/>
          </p:cNvSpPr>
          <p:nvPr/>
        </p:nvSpPr>
        <p:spPr bwMode="auto">
          <a:xfrm>
            <a:off x="725785" y="1405995"/>
            <a:ext cx="885885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3200" b="1" dirty="0">
                <a:solidFill>
                  <a:srgbClr val="FF0000"/>
                </a:solidFill>
                <a:latin typeface="楷体" panose="02010609060101010101" pitchFamily="49" charset="-122"/>
                <a:ea typeface="楷体" panose="02010609060101010101" pitchFamily="49" charset="-122"/>
              </a:rPr>
              <a:t>旧唯物主义哲学</a:t>
            </a:r>
            <a:r>
              <a:rPr lang="zh-CN" altLang="en-US" sz="3200" b="1" dirty="0">
                <a:latin typeface="楷体" panose="02010609060101010101" pitchFamily="49" charset="-122"/>
                <a:ea typeface="楷体" panose="02010609060101010101" pitchFamily="49" charset="-122"/>
              </a:rPr>
              <a:t>（包括古代朴素唯物主义和近代形而上学唯物主义）虽然在人类对物质的认识史上作出了重要的贡献，但是它终究未对世界的物质性，对物质范畴作出科学的解释。</a:t>
            </a:r>
          </a:p>
        </p:txBody>
      </p:sp>
      <p:sp>
        <p:nvSpPr>
          <p:cNvPr id="8" name="Rectangle 26"/>
          <p:cNvSpPr>
            <a:spLocks noChangeArrowheads="1"/>
          </p:cNvSpPr>
          <p:nvPr/>
        </p:nvSpPr>
        <p:spPr bwMode="auto">
          <a:xfrm>
            <a:off x="411592" y="343092"/>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8548"/>
                                        </p:tgtEl>
                                        <p:attrNameLst>
                                          <p:attrName>style.visibility</p:attrName>
                                        </p:attrNameLst>
                                      </p:cBhvr>
                                      <p:to>
                                        <p:strVal val="visible"/>
                                      </p:to>
                                    </p:set>
                                    <p:animEffect transition="in" filter="blinds(horizontal)">
                                      <p:cBhvr>
                                        <p:cTn id="7" dur="500"/>
                                        <p:tgtEl>
                                          <p:spTgt spid="1085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3" name="Text Box 9"/>
          <p:cNvSpPr txBox="1">
            <a:spLocks noChangeArrowheads="1"/>
          </p:cNvSpPr>
          <p:nvPr/>
        </p:nvSpPr>
        <p:spPr bwMode="auto">
          <a:xfrm>
            <a:off x="4618134" y="2732286"/>
            <a:ext cx="4362580"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物、物质无非是各种实物的总和，而这个概念就是从这一总和中抽象</a:t>
            </a:r>
            <a:r>
              <a:rPr lang="zh-CN" altLang="en-US" sz="2800" b="1" dirty="0" smtClean="0">
                <a:latin typeface="楷体" panose="02010609060101010101" pitchFamily="49" charset="-122"/>
                <a:ea typeface="楷体" panose="02010609060101010101" pitchFamily="49" charset="-122"/>
              </a:rPr>
              <a:t>出来的。</a:t>
            </a:r>
            <a:r>
              <a:rPr lang="zh-CN" altLang="en-US" sz="2800" b="1" dirty="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  </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恩格斯</a:t>
            </a:r>
            <a:r>
              <a:rPr lang="zh-CN" altLang="en-US" sz="2800" dirty="0">
                <a:latin typeface="楷体" panose="02010609060101010101" pitchFamily="49" charset="-122"/>
                <a:ea typeface="楷体" panose="02010609060101010101" pitchFamily="49" charset="-122"/>
              </a:rPr>
              <a:t> </a:t>
            </a:r>
          </a:p>
        </p:txBody>
      </p:sp>
      <p:pic>
        <p:nvPicPr>
          <p:cNvPr id="108555" name="Picture 11" descr="恩格思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561" y="2389050"/>
            <a:ext cx="2744957" cy="336905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Rectangle 26"/>
          <p:cNvSpPr>
            <a:spLocks noChangeArrowheads="1"/>
          </p:cNvSpPr>
          <p:nvPr/>
        </p:nvSpPr>
        <p:spPr bwMode="auto">
          <a:xfrm>
            <a:off x="484176" y="303259"/>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
        <p:nvSpPr>
          <p:cNvPr id="12" name="Text Box 7"/>
          <p:cNvSpPr txBox="1">
            <a:spLocks noChangeArrowheads="1"/>
          </p:cNvSpPr>
          <p:nvPr/>
        </p:nvSpPr>
        <p:spPr bwMode="auto">
          <a:xfrm>
            <a:off x="1244572" y="1011146"/>
            <a:ext cx="58678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zh-CN" sz="3200" b="1" dirty="0" smtClean="0">
                <a:solidFill>
                  <a:schemeClr val="tx2">
                    <a:lumMod val="50000"/>
                  </a:schemeClr>
                </a:solidFill>
                <a:latin typeface="华文新魏" panose="02010800040101010101" charset="-122"/>
                <a:ea typeface="华文新魏" panose="02010800040101010101" charset="-122"/>
              </a:rPr>
              <a:t>2</a:t>
            </a:r>
            <a:r>
              <a:rPr lang="en-US" altLang="zh-CN" sz="3200" b="1" dirty="0">
                <a:solidFill>
                  <a:schemeClr val="tx2">
                    <a:lumMod val="50000"/>
                  </a:schemeClr>
                </a:solidFill>
                <a:latin typeface="华文新魏" panose="02010800040101010101" charset="-122"/>
                <a:ea typeface="华文新魏" panose="02010800040101010101" charset="-122"/>
              </a:rPr>
              <a:t>.</a:t>
            </a:r>
            <a:r>
              <a:rPr lang="zh-CN" altLang="en-US" sz="3200" b="1" dirty="0" smtClean="0">
                <a:solidFill>
                  <a:schemeClr val="tx2">
                    <a:lumMod val="50000"/>
                  </a:schemeClr>
                </a:solidFill>
                <a:latin typeface="华文新魏" panose="02010800040101010101" charset="-122"/>
                <a:ea typeface="华文新魏" panose="02010800040101010101" charset="-122"/>
              </a:rPr>
              <a:t>物质</a:t>
            </a:r>
            <a:r>
              <a:rPr lang="zh-CN" altLang="en-US" sz="3200" b="1" dirty="0">
                <a:solidFill>
                  <a:schemeClr val="tx2">
                    <a:lumMod val="50000"/>
                  </a:schemeClr>
                </a:solidFill>
                <a:latin typeface="华文新魏" panose="02010800040101010101" charset="-122"/>
                <a:ea typeface="华文新魏" panose="02010800040101010101" charset="-122"/>
              </a:rPr>
              <a:t>范畴的含义</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ppt_y+#ppt_h/2"/>
                                          </p:val>
                                        </p:tav>
                                        <p:tav tm="100000">
                                          <p:val>
                                            <p:strVal val="#ppt_y"/>
                                          </p:val>
                                        </p:tav>
                                      </p:tavLst>
                                    </p:anim>
                                    <p:anim calcmode="lin" valueType="num">
                                      <p:cBhvr>
                                        <p:cTn id="9" dur="500" fill="hold"/>
                                        <p:tgtEl>
                                          <p:spTgt spid="12"/>
                                        </p:tgtEl>
                                        <p:attrNameLst>
                                          <p:attrName>ppt_w</p:attrName>
                                        </p:attrNameLst>
                                      </p:cBhvr>
                                      <p:tavLst>
                                        <p:tav tm="0">
                                          <p:val>
                                            <p:strVal val="#ppt_w"/>
                                          </p:val>
                                        </p:tav>
                                        <p:tav tm="100000">
                                          <p:val>
                                            <p:strVal val="#ppt_w"/>
                                          </p:val>
                                        </p:tav>
                                      </p:tavLst>
                                    </p:anim>
                                    <p:anim calcmode="lin" valueType="num">
                                      <p:cBhvr>
                                        <p:cTn id="10"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108555"/>
                                        </p:tgtEl>
                                        <p:attrNameLst>
                                          <p:attrName>style.visibility</p:attrName>
                                        </p:attrNameLst>
                                      </p:cBhvr>
                                      <p:to>
                                        <p:strVal val="visible"/>
                                      </p:to>
                                    </p:set>
                                    <p:anim calcmode="lin" valueType="num">
                                      <p:cBhvr>
                                        <p:cTn id="15" dur="500" fill="hold"/>
                                        <p:tgtEl>
                                          <p:spTgt spid="108555"/>
                                        </p:tgtEl>
                                        <p:attrNameLst>
                                          <p:attrName>ppt_w</p:attrName>
                                        </p:attrNameLst>
                                      </p:cBhvr>
                                      <p:tavLst>
                                        <p:tav tm="0">
                                          <p:val>
                                            <p:fltVal val="0"/>
                                          </p:val>
                                        </p:tav>
                                        <p:tav tm="100000">
                                          <p:val>
                                            <p:strVal val="#ppt_w"/>
                                          </p:val>
                                        </p:tav>
                                      </p:tavLst>
                                    </p:anim>
                                    <p:anim calcmode="lin" valueType="num">
                                      <p:cBhvr>
                                        <p:cTn id="16" dur="500" fill="hold"/>
                                        <p:tgtEl>
                                          <p:spTgt spid="108555"/>
                                        </p:tgtEl>
                                        <p:attrNameLst>
                                          <p:attrName>ppt_h</p:attrName>
                                        </p:attrNameLst>
                                      </p:cBhvr>
                                      <p:tavLst>
                                        <p:tav tm="0">
                                          <p:val>
                                            <p:fltVal val="0"/>
                                          </p:val>
                                        </p:tav>
                                        <p:tav tm="100000">
                                          <p:val>
                                            <p:strVal val="#ppt_h"/>
                                          </p:val>
                                        </p:tav>
                                      </p:tavLst>
                                    </p:anim>
                                  </p:childTnLst>
                                </p:cTn>
                              </p:par>
                              <p:par>
                                <p:cTn id="17" presetID="9" presetClass="entr" presetSubtype="0" fill="hold" grpId="0" nodeType="withEffect">
                                  <p:stCondLst>
                                    <p:cond delay="0"/>
                                  </p:stCondLst>
                                  <p:childTnLst>
                                    <p:set>
                                      <p:cBhvr>
                                        <p:cTn id="18" dur="1" fill="hold">
                                          <p:stCondLst>
                                            <p:cond delay="0"/>
                                          </p:stCondLst>
                                        </p:cTn>
                                        <p:tgtEl>
                                          <p:spTgt spid="108553"/>
                                        </p:tgtEl>
                                        <p:attrNameLst>
                                          <p:attrName>style.visibility</p:attrName>
                                        </p:attrNameLst>
                                      </p:cBhvr>
                                      <p:to>
                                        <p:strVal val="visible"/>
                                      </p:to>
                                    </p:set>
                                    <p:animEffect transition="in" filter="dissolve">
                                      <p:cBhvr>
                                        <p:cTn id="19" dur="500"/>
                                        <p:tgtEl>
                                          <p:spTgt spid="108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3" grpId="0"/>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6"/>
          <p:cNvSpPr>
            <a:spLocks noChangeArrowheads="1"/>
          </p:cNvSpPr>
          <p:nvPr/>
        </p:nvSpPr>
        <p:spPr bwMode="auto">
          <a:xfrm>
            <a:off x="395264" y="271508"/>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
        <p:nvSpPr>
          <p:cNvPr id="12" name="Text Box 7"/>
          <p:cNvSpPr txBox="1">
            <a:spLocks noChangeArrowheads="1"/>
          </p:cNvSpPr>
          <p:nvPr/>
        </p:nvSpPr>
        <p:spPr bwMode="auto">
          <a:xfrm>
            <a:off x="1200686" y="987527"/>
            <a:ext cx="58678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zh-CN" sz="3200" b="1" dirty="0" smtClean="0">
                <a:solidFill>
                  <a:schemeClr val="tx2">
                    <a:lumMod val="50000"/>
                  </a:schemeClr>
                </a:solidFill>
                <a:latin typeface="华文新魏" panose="02010800040101010101" charset="-122"/>
                <a:ea typeface="华文新魏" panose="02010800040101010101" charset="-122"/>
              </a:rPr>
              <a:t>2.</a:t>
            </a:r>
            <a:r>
              <a:rPr lang="zh-CN" altLang="en-US" sz="3200" b="1" dirty="0" smtClean="0">
                <a:solidFill>
                  <a:schemeClr val="tx2">
                    <a:lumMod val="50000"/>
                  </a:schemeClr>
                </a:solidFill>
                <a:latin typeface="华文新魏" panose="02010800040101010101" charset="-122"/>
                <a:ea typeface="华文新魏" panose="02010800040101010101" charset="-122"/>
              </a:rPr>
              <a:t>物质</a:t>
            </a:r>
            <a:r>
              <a:rPr lang="zh-CN" altLang="en-US" sz="3200" b="1" dirty="0">
                <a:solidFill>
                  <a:schemeClr val="tx2">
                    <a:lumMod val="50000"/>
                  </a:schemeClr>
                </a:solidFill>
                <a:latin typeface="华文新魏" panose="02010800040101010101" charset="-122"/>
                <a:ea typeface="华文新魏" panose="02010800040101010101" charset="-122"/>
              </a:rPr>
              <a:t>范畴的含义</a:t>
            </a:r>
          </a:p>
        </p:txBody>
      </p:sp>
      <p:sp>
        <p:nvSpPr>
          <p:cNvPr id="13" name="Text Box 9"/>
          <p:cNvSpPr txBox="1">
            <a:spLocks noChangeArrowheads="1"/>
          </p:cNvSpPr>
          <p:nvPr/>
        </p:nvSpPr>
        <p:spPr bwMode="auto">
          <a:xfrm>
            <a:off x="4047949" y="2335359"/>
            <a:ext cx="4704165"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是标志客观实在的哲学范畴，这种客观实在是人通过感觉感知的，它不依赖于我们的感觉而存在，为我们的感觉所复写、摄影、反映。”   </a:t>
            </a:r>
            <a:r>
              <a:rPr lang="zh-CN" altLang="en-US"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a:p>
            <a:pPr eaLnBrk="1" hangingPunct="1"/>
            <a:r>
              <a:rPr lang="en-US" altLang="zh-CN" sz="2400" b="1" dirty="0">
                <a:latin typeface="楷体" panose="02010609060101010101" pitchFamily="49" charset="-122"/>
                <a:ea typeface="楷体" panose="02010609060101010101" pitchFamily="49" charset="-122"/>
              </a:rPr>
              <a:t> </a:t>
            </a:r>
            <a:r>
              <a:rPr lang="en-US" altLang="zh-CN" sz="2400" b="1" dirty="0" smtClean="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列宁 </a:t>
            </a:r>
          </a:p>
        </p:txBody>
      </p:sp>
      <p:pic>
        <p:nvPicPr>
          <p:cNvPr id="14" name="Picture 10" descr="列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6000" y="2275557"/>
            <a:ext cx="2511235" cy="3154178"/>
          </a:xfrm>
          <a:prstGeom prst="rect">
            <a:avLst/>
          </a:prstGeom>
          <a:noFill/>
          <a:ln w="38100">
            <a:solidFill>
              <a:schemeClr val="tx1"/>
            </a:solidFill>
            <a:miter lim="800000"/>
            <a:headEnd/>
            <a:tailEnd/>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90" name="Text Box 10"/>
          <p:cNvSpPr txBox="1">
            <a:spLocks noChangeArrowheads="1"/>
          </p:cNvSpPr>
          <p:nvPr/>
        </p:nvSpPr>
        <p:spPr bwMode="auto">
          <a:xfrm>
            <a:off x="1378636" y="1730616"/>
            <a:ext cx="895136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列宁物质定义是对物质世界多样性和统一性所作的最高的哲学概括，它包括三个方面的内容：</a:t>
            </a:r>
          </a:p>
          <a:p>
            <a:pPr eaLnBrk="1" hangingPunct="1"/>
            <a:endParaRPr lang="zh-CN" altLang="en-US" sz="2800" b="1" dirty="0">
              <a:latin typeface="楷体" panose="02010609060101010101" pitchFamily="49" charset="-122"/>
              <a:ea typeface="楷体" panose="02010609060101010101" pitchFamily="49" charset="-122"/>
            </a:endParaRPr>
          </a:p>
          <a:p>
            <a:pPr marL="457200" indent="-457200" eaLnBrk="1" hangingPunct="1">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是</a:t>
            </a:r>
            <a:r>
              <a:rPr lang="zh-CN" altLang="en-US" sz="2800" b="1" dirty="0">
                <a:solidFill>
                  <a:srgbClr val="FF0000"/>
                </a:solidFill>
                <a:latin typeface="楷体" panose="02010609060101010101" pitchFamily="49" charset="-122"/>
                <a:ea typeface="楷体" panose="02010609060101010101" pitchFamily="49" charset="-122"/>
              </a:rPr>
              <a:t>哲学</a:t>
            </a:r>
            <a:r>
              <a:rPr lang="zh-CN" altLang="en-US" sz="2800" b="1" dirty="0">
                <a:latin typeface="楷体" panose="02010609060101010101" pitchFamily="49" charset="-122"/>
                <a:ea typeface="楷体" panose="02010609060101010101" pitchFamily="49" charset="-122"/>
              </a:rPr>
              <a:t>范畴。</a:t>
            </a:r>
            <a:endParaRPr lang="en-US" altLang="zh-CN" sz="2800" b="1" dirty="0">
              <a:latin typeface="楷体" panose="02010609060101010101" pitchFamily="49" charset="-122"/>
              <a:ea typeface="楷体" panose="02010609060101010101" pitchFamily="49" charset="-122"/>
            </a:endParaRPr>
          </a:p>
          <a:p>
            <a:pPr eaLnBrk="1" hangingPunct="1"/>
            <a:endParaRPr lang="zh-CN" altLang="en-US" sz="2800" b="1" dirty="0">
              <a:latin typeface="楷体" panose="02010609060101010101" pitchFamily="49" charset="-122"/>
              <a:ea typeface="楷体" panose="02010609060101010101" pitchFamily="49" charset="-122"/>
            </a:endParaRPr>
          </a:p>
          <a:p>
            <a:pPr marL="457200" indent="-457200" eaLnBrk="1" hangingPunct="1">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的唯一特性是</a:t>
            </a:r>
            <a:r>
              <a:rPr lang="zh-CN" altLang="en-US" sz="2800" b="1" dirty="0">
                <a:solidFill>
                  <a:srgbClr val="FF0000"/>
                </a:solidFill>
                <a:latin typeface="楷体" panose="02010609060101010101" pitchFamily="49" charset="-122"/>
                <a:ea typeface="楷体" panose="02010609060101010101" pitchFamily="49" charset="-122"/>
              </a:rPr>
              <a:t>客观实在</a:t>
            </a:r>
            <a:r>
              <a:rPr lang="zh-CN" altLang="en-US" sz="2800" b="1" dirty="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a:p>
            <a:pPr eaLnBrk="1" hangingPunct="1"/>
            <a:endParaRPr lang="zh-CN" altLang="en-US" sz="2800" b="1" dirty="0">
              <a:latin typeface="楷体" panose="02010609060101010101" pitchFamily="49" charset="-122"/>
              <a:ea typeface="楷体" panose="02010609060101010101" pitchFamily="49" charset="-122"/>
            </a:endParaRPr>
          </a:p>
          <a:p>
            <a:pPr marL="457200" indent="-457200" eaLnBrk="1" hangingPunct="1">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存在于人的</a:t>
            </a:r>
            <a:r>
              <a:rPr lang="zh-CN" altLang="en-US" sz="2800" b="1" dirty="0">
                <a:solidFill>
                  <a:srgbClr val="FF0000"/>
                </a:solidFill>
                <a:latin typeface="楷体" panose="02010609060101010101" pitchFamily="49" charset="-122"/>
                <a:ea typeface="楷体" panose="02010609060101010101" pitchFamily="49" charset="-122"/>
              </a:rPr>
              <a:t>意识之外</a:t>
            </a:r>
            <a:r>
              <a:rPr lang="zh-CN" altLang="en-US" sz="2800" b="1" dirty="0">
                <a:latin typeface="楷体" panose="02010609060101010101" pitchFamily="49" charset="-122"/>
                <a:ea typeface="楷体" panose="02010609060101010101" pitchFamily="49" charset="-122"/>
              </a:rPr>
              <a:t>，可以为人的</a:t>
            </a:r>
            <a:r>
              <a:rPr lang="zh-CN" altLang="en-US" sz="2800" b="1" dirty="0">
                <a:solidFill>
                  <a:srgbClr val="FF0000"/>
                </a:solidFill>
                <a:latin typeface="楷体" panose="02010609060101010101" pitchFamily="49" charset="-122"/>
                <a:ea typeface="楷体" panose="02010609060101010101" pitchFamily="49" charset="-122"/>
              </a:rPr>
              <a:t>意识所反映</a:t>
            </a:r>
            <a:r>
              <a:rPr lang="zh-CN" altLang="en-US" sz="2800" b="1" dirty="0">
                <a:latin typeface="楷体" panose="02010609060101010101" pitchFamily="49" charset="-122"/>
                <a:ea typeface="楷体" panose="02010609060101010101" pitchFamily="49" charset="-122"/>
              </a:rPr>
              <a:t>，具有可知性。</a:t>
            </a:r>
          </a:p>
        </p:txBody>
      </p:sp>
      <p:sp>
        <p:nvSpPr>
          <p:cNvPr id="4" name="Rectangle 26"/>
          <p:cNvSpPr>
            <a:spLocks noChangeArrowheads="1"/>
          </p:cNvSpPr>
          <p:nvPr/>
        </p:nvSpPr>
        <p:spPr bwMode="auto">
          <a:xfrm>
            <a:off x="468742" y="223876"/>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（一） 物质的含义</a:t>
            </a:r>
            <a:endParaRPr lang="zh-CN" altLang="en-US" sz="3600" b="1" dirty="0">
              <a:latin typeface="华文新魏" panose="02010800040101010101" charset="-122"/>
              <a:ea typeface="华文新魏" panose="02010800040101010101" charset="-122"/>
            </a:endParaRPr>
          </a:p>
        </p:txBody>
      </p:sp>
      <p:sp>
        <p:nvSpPr>
          <p:cNvPr id="8" name="Text Box 7"/>
          <p:cNvSpPr txBox="1">
            <a:spLocks noChangeArrowheads="1"/>
          </p:cNvSpPr>
          <p:nvPr/>
        </p:nvSpPr>
        <p:spPr bwMode="auto">
          <a:xfrm>
            <a:off x="1378636" y="968729"/>
            <a:ext cx="58678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zh-CN" sz="3200" b="1" dirty="0" smtClean="0">
                <a:solidFill>
                  <a:schemeClr val="tx2">
                    <a:lumMod val="50000"/>
                  </a:schemeClr>
                </a:solidFill>
                <a:latin typeface="华文新魏" panose="02010800040101010101" charset="-122"/>
                <a:ea typeface="华文新魏" panose="02010800040101010101" charset="-122"/>
              </a:rPr>
              <a:t>2</a:t>
            </a:r>
            <a:r>
              <a:rPr lang="zh-CN" altLang="en-US" sz="3200" b="1" dirty="0" smtClean="0">
                <a:solidFill>
                  <a:schemeClr val="tx2">
                    <a:lumMod val="50000"/>
                  </a:schemeClr>
                </a:solidFill>
                <a:latin typeface="华文新魏" panose="02010800040101010101" charset="-122"/>
                <a:ea typeface="华文新魏" panose="02010800040101010101" charset="-122"/>
              </a:rPr>
              <a:t>、</a:t>
            </a:r>
            <a:r>
              <a:rPr lang="zh-CN" altLang="en-US" sz="3200" b="1" dirty="0">
                <a:solidFill>
                  <a:schemeClr val="tx2">
                    <a:lumMod val="50000"/>
                  </a:schemeClr>
                </a:solidFill>
                <a:latin typeface="华文新魏" panose="02010800040101010101" charset="-122"/>
                <a:ea typeface="华文新魏" panose="02010800040101010101" charset="-122"/>
              </a:rPr>
              <a:t>物质范畴的含义</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0890">
                                            <p:txEl>
                                              <p:pRg st="0" end="0"/>
                                            </p:txEl>
                                          </p:spTgt>
                                        </p:tgtEl>
                                        <p:attrNameLst>
                                          <p:attrName>style.visibility</p:attrName>
                                        </p:attrNameLst>
                                      </p:cBhvr>
                                      <p:to>
                                        <p:strVal val="visible"/>
                                      </p:to>
                                    </p:set>
                                    <p:animEffect transition="in" filter="dissolve">
                                      <p:cBhvr>
                                        <p:cTn id="7" dur="500"/>
                                        <p:tgtEl>
                                          <p:spTgt spid="250890">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0890">
                                            <p:txEl>
                                              <p:pRg st="2" end="2"/>
                                            </p:txEl>
                                          </p:spTgt>
                                        </p:tgtEl>
                                        <p:attrNameLst>
                                          <p:attrName>style.visibility</p:attrName>
                                        </p:attrNameLst>
                                      </p:cBhvr>
                                      <p:to>
                                        <p:strVal val="visible"/>
                                      </p:to>
                                    </p:set>
                                    <p:animEffect transition="in" filter="dissolve">
                                      <p:cBhvr>
                                        <p:cTn id="10" dur="500"/>
                                        <p:tgtEl>
                                          <p:spTgt spid="250890">
                                            <p:txEl>
                                              <p:pRg st="2" end="2"/>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50890">
                                            <p:txEl>
                                              <p:pRg st="4" end="4"/>
                                            </p:txEl>
                                          </p:spTgt>
                                        </p:tgtEl>
                                        <p:attrNameLst>
                                          <p:attrName>style.visibility</p:attrName>
                                        </p:attrNameLst>
                                      </p:cBhvr>
                                      <p:to>
                                        <p:strVal val="visible"/>
                                      </p:to>
                                    </p:set>
                                    <p:animEffect transition="in" filter="dissolve">
                                      <p:cBhvr>
                                        <p:cTn id="13" dur="500"/>
                                        <p:tgtEl>
                                          <p:spTgt spid="250890">
                                            <p:txEl>
                                              <p:pRg st="4" end="4"/>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50890">
                                            <p:txEl>
                                              <p:pRg st="6" end="6"/>
                                            </p:txEl>
                                          </p:spTgt>
                                        </p:tgtEl>
                                        <p:attrNameLst>
                                          <p:attrName>style.visibility</p:attrName>
                                        </p:attrNameLst>
                                      </p:cBhvr>
                                      <p:to>
                                        <p:strVal val="visible"/>
                                      </p:to>
                                    </p:set>
                                    <p:animEffect transition="in" filter="dissolve">
                                      <p:cBhvr>
                                        <p:cTn id="16" dur="500"/>
                                        <p:tgtEl>
                                          <p:spTgt spid="25089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90" grpId="0" build="allAtOnce"/>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6" name="Text Box 8"/>
          <p:cNvSpPr txBox="1">
            <a:spLocks noChangeArrowheads="1"/>
          </p:cNvSpPr>
          <p:nvPr/>
        </p:nvSpPr>
        <p:spPr bwMode="auto">
          <a:xfrm>
            <a:off x="1188652" y="1678954"/>
            <a:ext cx="8386135" cy="3970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buClr>
                <a:schemeClr val="accent2">
                  <a:lumMod val="75000"/>
                </a:schemeClr>
              </a:buClr>
              <a:buFont typeface="Wingdings" panose="05000000000000000000" pitchFamily="2" charset="2"/>
              <a:buChar char="n"/>
            </a:pPr>
            <a:r>
              <a:rPr lang="zh-CN" altLang="en-US" sz="2800" b="1" dirty="0" smtClean="0">
                <a:latin typeface="楷体" panose="02010609060101010101" pitchFamily="49" charset="-122"/>
                <a:ea typeface="楷体" panose="02010609060101010101" pitchFamily="49" charset="-122"/>
              </a:rPr>
              <a:t>坚持了</a:t>
            </a:r>
            <a:r>
              <a:rPr lang="zh-CN" altLang="en-US" sz="2800" b="1" dirty="0" smtClean="0">
                <a:solidFill>
                  <a:srgbClr val="FF0000"/>
                </a:solidFill>
                <a:latin typeface="楷体" panose="02010609060101010101" pitchFamily="49" charset="-122"/>
                <a:ea typeface="楷体" panose="02010609060101010101" pitchFamily="49" charset="-122"/>
              </a:rPr>
              <a:t>唯物主义</a:t>
            </a:r>
            <a:r>
              <a:rPr lang="zh-CN" altLang="en-US" sz="2800" b="1" dirty="0">
                <a:solidFill>
                  <a:srgbClr val="FF0000"/>
                </a:solidFill>
                <a:latin typeface="楷体" panose="02010609060101010101" pitchFamily="49" charset="-122"/>
                <a:ea typeface="楷体" panose="02010609060101010101" pitchFamily="49" charset="-122"/>
              </a:rPr>
              <a:t>一元论</a:t>
            </a:r>
            <a:r>
              <a:rPr lang="zh-CN" altLang="en-US" sz="2800" b="1" dirty="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同唯心主义一元论和二元论</a:t>
            </a:r>
            <a:r>
              <a:rPr lang="zh-CN" altLang="en-US" sz="2800" b="1" dirty="0">
                <a:latin typeface="楷体" panose="02010609060101010101" pitchFamily="49" charset="-122"/>
                <a:ea typeface="楷体" panose="02010609060101010101" pitchFamily="49" charset="-122"/>
              </a:rPr>
              <a:t>划清了界线</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marL="457200" indent="-457200">
              <a:buClr>
                <a:schemeClr val="accent2">
                  <a:lumMod val="75000"/>
                </a:schemeClr>
              </a:buClr>
              <a:buFont typeface="Wingdings" panose="05000000000000000000" pitchFamily="2" charset="2"/>
              <a:buChar char="n"/>
            </a:pPr>
            <a:r>
              <a:rPr lang="zh-CN" altLang="en-US" sz="2800" b="1" dirty="0" smtClean="0">
                <a:latin typeface="楷体" panose="02010609060101010101" pitchFamily="49" charset="-122"/>
                <a:ea typeface="楷体" panose="02010609060101010101" pitchFamily="49" charset="-122"/>
              </a:rPr>
              <a:t>坚持</a:t>
            </a:r>
            <a:r>
              <a:rPr lang="zh-CN" altLang="en-US" sz="2800" b="1" dirty="0">
                <a:latin typeface="楷体" panose="02010609060101010101" pitchFamily="49" charset="-122"/>
                <a:ea typeface="楷体" panose="02010609060101010101" pitchFamily="49" charset="-122"/>
              </a:rPr>
              <a:t>了能动的反映论和可知论，批判了</a:t>
            </a:r>
            <a:r>
              <a:rPr lang="zh-CN" altLang="en-US" sz="2800" b="1" dirty="0" smtClean="0">
                <a:latin typeface="楷体" panose="02010609060101010101" pitchFamily="49" charset="-122"/>
                <a:ea typeface="楷体" panose="02010609060101010101" pitchFamily="49" charset="-122"/>
              </a:rPr>
              <a:t>不可知论。</a:t>
            </a:r>
            <a:endParaRPr lang="en-US" altLang="zh-CN" sz="2800" b="1" dirty="0" smtClean="0">
              <a:latin typeface="楷体" panose="02010609060101010101" pitchFamily="49" charset="-122"/>
              <a:ea typeface="楷体" panose="02010609060101010101" pitchFamily="49" charset="-122"/>
            </a:endParaRPr>
          </a:p>
          <a:p>
            <a:pPr marL="457200" indent="-457200">
              <a:buClr>
                <a:schemeClr val="accent2">
                  <a:lumMod val="75000"/>
                </a:schemeClr>
              </a:buClr>
              <a:buFont typeface="Wingdings" panose="05000000000000000000" pitchFamily="2" charset="2"/>
              <a:buChar char="n"/>
            </a:pPr>
            <a:r>
              <a:rPr lang="zh-CN" altLang="en-US" sz="2800" b="1" dirty="0" smtClean="0">
                <a:latin typeface="楷体" panose="02010609060101010101" pitchFamily="49" charset="-122"/>
                <a:ea typeface="楷体" panose="02010609060101010101" pitchFamily="49" charset="-122"/>
              </a:rPr>
              <a:t>体现了</a:t>
            </a:r>
            <a:r>
              <a:rPr lang="zh-CN" altLang="en-US" sz="2800" b="1" dirty="0" smtClean="0">
                <a:solidFill>
                  <a:srgbClr val="FF0000"/>
                </a:solidFill>
                <a:latin typeface="楷体" panose="02010609060101010101" pitchFamily="49" charset="-122"/>
                <a:ea typeface="楷体" panose="02010609060101010101" pitchFamily="49" charset="-122"/>
              </a:rPr>
              <a:t>唯物论</a:t>
            </a:r>
            <a:r>
              <a:rPr lang="zh-CN" altLang="en-US" sz="2800" b="1" dirty="0" smtClean="0">
                <a:latin typeface="楷体" panose="02010609060101010101" pitchFamily="49" charset="-122"/>
                <a:ea typeface="楷体" panose="02010609060101010101" pitchFamily="49" charset="-122"/>
              </a:rPr>
              <a:t>和</a:t>
            </a:r>
            <a:r>
              <a:rPr lang="zh-CN" altLang="en-US" sz="2800" b="1" dirty="0" smtClean="0">
                <a:solidFill>
                  <a:srgbClr val="FF0000"/>
                </a:solidFill>
                <a:latin typeface="楷体" panose="02010609060101010101" pitchFamily="49" charset="-122"/>
                <a:ea typeface="楷体" panose="02010609060101010101" pitchFamily="49" charset="-122"/>
              </a:rPr>
              <a:t>辩证法</a:t>
            </a:r>
            <a:r>
              <a:rPr lang="zh-CN" altLang="en-US" sz="2800" b="1" dirty="0" smtClean="0">
                <a:latin typeface="楷体" panose="02010609060101010101" pitchFamily="49" charset="-122"/>
                <a:ea typeface="楷体" panose="02010609060101010101" pitchFamily="49" charset="-122"/>
              </a:rPr>
              <a:t>的统一，克服了形而上学唯物主义的缺陷。</a:t>
            </a:r>
            <a:endParaRPr lang="en-US" altLang="zh-CN" sz="2800" b="1" dirty="0">
              <a:latin typeface="楷体" panose="02010609060101010101" pitchFamily="49" charset="-122"/>
              <a:ea typeface="楷体" panose="02010609060101010101" pitchFamily="49" charset="-122"/>
            </a:endParaRPr>
          </a:p>
          <a:p>
            <a:pPr marL="457200" indent="-457200">
              <a:buClr>
                <a:schemeClr val="accent2">
                  <a:lumMod val="75000"/>
                </a:schemeClr>
              </a:buClr>
              <a:buFont typeface="Wingdings" panose="05000000000000000000" pitchFamily="2" charset="2"/>
              <a:buChar char="n"/>
            </a:pPr>
            <a:r>
              <a:rPr lang="zh-CN" altLang="en-US" sz="2800" b="1" dirty="0" smtClean="0">
                <a:latin typeface="楷体" panose="02010609060101010101" pitchFamily="49" charset="-122"/>
                <a:ea typeface="楷体" panose="02010609060101010101" pitchFamily="49" charset="-122"/>
              </a:rPr>
              <a:t>体现</a:t>
            </a:r>
            <a:r>
              <a:rPr lang="zh-CN" altLang="en-US" sz="2800" b="1" dirty="0">
                <a:latin typeface="楷体" panose="02010609060101010101" pitchFamily="49" charset="-122"/>
                <a:ea typeface="楷体" panose="02010609060101010101" pitchFamily="49" charset="-122"/>
              </a:rPr>
              <a:t>了</a:t>
            </a:r>
            <a:r>
              <a:rPr lang="zh-CN" altLang="en-US" sz="2800" b="1" dirty="0">
                <a:solidFill>
                  <a:srgbClr val="FF0000"/>
                </a:solidFill>
                <a:latin typeface="楷体" panose="02010609060101010101" pitchFamily="49" charset="-122"/>
                <a:ea typeface="楷体" panose="02010609060101010101" pitchFamily="49" charset="-122"/>
              </a:rPr>
              <a:t>唯物主义自然观</a:t>
            </a:r>
            <a:r>
              <a:rPr lang="zh-CN" altLang="en-US" sz="2800" b="1" dirty="0">
                <a:latin typeface="楷体" panose="02010609060101010101" pitchFamily="49" charset="-122"/>
                <a:ea typeface="楷体" panose="02010609060101010101" pitchFamily="49" charset="-122"/>
              </a:rPr>
              <a:t>与</a:t>
            </a:r>
            <a:r>
              <a:rPr lang="zh-CN" altLang="en-US" sz="2800" b="1" dirty="0">
                <a:solidFill>
                  <a:srgbClr val="FF0000"/>
                </a:solidFill>
                <a:latin typeface="楷体" panose="02010609060101010101" pitchFamily="49" charset="-122"/>
                <a:ea typeface="楷体" panose="02010609060101010101" pitchFamily="49" charset="-122"/>
              </a:rPr>
              <a:t>唯物主义历史观</a:t>
            </a:r>
            <a:r>
              <a:rPr lang="zh-CN" altLang="en-US" sz="2800" b="1" dirty="0">
                <a:latin typeface="楷体" panose="02010609060101010101" pitchFamily="49" charset="-122"/>
                <a:ea typeface="楷体" panose="02010609060101010101" pitchFamily="49" charset="-122"/>
              </a:rPr>
              <a:t>的统一</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为彻底的唯物主义奠定了理论基础。</a:t>
            </a:r>
          </a:p>
          <a:p>
            <a:r>
              <a:rPr lang="zh-CN" altLang="en-US"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a:p>
            <a:pPr eaLnBrk="1" hangingPunct="1"/>
            <a:r>
              <a:rPr lang="zh-CN" altLang="en-US" sz="2800" dirty="0" smtClean="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p:txBody>
      </p:sp>
      <p:sp>
        <p:nvSpPr>
          <p:cNvPr id="7" name="Rectangle 26"/>
          <p:cNvSpPr>
            <a:spLocks noChangeArrowheads="1"/>
          </p:cNvSpPr>
          <p:nvPr/>
        </p:nvSpPr>
        <p:spPr bwMode="auto">
          <a:xfrm>
            <a:off x="417432" y="561185"/>
            <a:ext cx="84663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华文新魏" panose="02010800040101010101" charset="-122"/>
                <a:ea typeface="华文新魏" panose="02010800040101010101" charset="-122"/>
              </a:rPr>
              <a:t>（二） 马克思主义物质观的理论意义</a:t>
            </a:r>
            <a:endParaRPr lang="zh-CN" altLang="en-US" sz="36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52936"/>
                                        </p:tgtEl>
                                        <p:attrNameLst>
                                          <p:attrName>style.visibility</p:attrName>
                                        </p:attrNameLst>
                                      </p:cBhvr>
                                      <p:to>
                                        <p:strVal val="visible"/>
                                      </p:to>
                                    </p:set>
                                    <p:animEffect transition="in" filter="slide(fromTop)">
                                      <p:cBhvr>
                                        <p:cTn id="12" dur="500"/>
                                        <p:tgtEl>
                                          <p:spTgt spid="2529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6"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569147" y="585470"/>
            <a:ext cx="8030841" cy="62746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2</a:t>
            </a:r>
            <a:r>
              <a:rPr lang="en-US" altLang="zh-CN" sz="3200" b="1" dirty="0"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a:t>
            </a:r>
            <a:r>
              <a:rPr lang="zh-CN" altLang="en-US" sz="3200" b="1" dirty="0"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唯物主义世界观</a:t>
            </a:r>
            <a:r>
              <a:rPr lang="zh-CN" altLang="en-US"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的基石是（ ）</a:t>
            </a:r>
          </a:p>
        </p:txBody>
      </p:sp>
      <p:sp>
        <p:nvSpPr>
          <p:cNvPr id="5" name="矩形 4"/>
          <p:cNvSpPr/>
          <p:nvPr>
            <p:custDataLst>
              <p:tags r:id="rId3"/>
            </p:custDataLst>
          </p:nvPr>
        </p:nvSpPr>
        <p:spPr>
          <a:xfrm>
            <a:off x="1474928" y="1704385"/>
            <a:ext cx="3000375" cy="64293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3200" b="1" dirty="0"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物质范畴</a:t>
            </a:r>
            <a:endParaRPr lang="zh-CN" altLang="en-US"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p:txBody>
      </p:sp>
      <p:sp>
        <p:nvSpPr>
          <p:cNvPr id="6" name="矩形 5"/>
          <p:cNvSpPr/>
          <p:nvPr>
            <p:custDataLst>
              <p:tags r:id="rId4"/>
            </p:custDataLst>
          </p:nvPr>
        </p:nvSpPr>
        <p:spPr>
          <a:xfrm>
            <a:off x="1474928" y="2561635"/>
            <a:ext cx="3000375" cy="64293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3200" b="1" dirty="0">
                <a:solidFill>
                  <a:srgbClr val="000000"/>
                </a:solidFill>
                <a:latin typeface="华文楷体" panose="02010600040101010101" pitchFamily="2" charset="-122"/>
                <a:ea typeface="华文楷体" panose="02010600040101010101" pitchFamily="2" charset="-122"/>
                <a:sym typeface="微软雅黑" panose="020B0503020204020204" pitchFamily="34" charset="-122"/>
              </a:rPr>
              <a:t>意识范畴</a:t>
            </a:r>
          </a:p>
        </p:txBody>
      </p:sp>
      <p:sp>
        <p:nvSpPr>
          <p:cNvPr id="7" name="矩形 6"/>
          <p:cNvSpPr/>
          <p:nvPr>
            <p:custDataLst>
              <p:tags r:id="rId5"/>
            </p:custDataLst>
          </p:nvPr>
        </p:nvSpPr>
        <p:spPr>
          <a:xfrm>
            <a:off x="1474928" y="3418885"/>
            <a:ext cx="3000375" cy="64293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3200" b="1" dirty="0">
                <a:solidFill>
                  <a:srgbClr val="000000"/>
                </a:solidFill>
                <a:latin typeface="华文楷体" panose="02010600040101010101" pitchFamily="2" charset="-122"/>
                <a:ea typeface="华文楷体" panose="02010600040101010101" pitchFamily="2" charset="-122"/>
                <a:sym typeface="微软雅黑" panose="020B0503020204020204" pitchFamily="34" charset="-122"/>
              </a:rPr>
              <a:t>社会存在范畴</a:t>
            </a:r>
          </a:p>
        </p:txBody>
      </p:sp>
      <p:sp>
        <p:nvSpPr>
          <p:cNvPr id="8" name="矩形 7"/>
          <p:cNvSpPr/>
          <p:nvPr>
            <p:custDataLst>
              <p:tags r:id="rId6"/>
            </p:custDataLst>
          </p:nvPr>
        </p:nvSpPr>
        <p:spPr>
          <a:xfrm>
            <a:off x="1474928" y="4276135"/>
            <a:ext cx="3000375" cy="642938"/>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3200" b="1" dirty="0">
                <a:solidFill>
                  <a:srgbClr val="000000"/>
                </a:solidFill>
                <a:latin typeface="华文楷体" panose="02010600040101010101" pitchFamily="2" charset="-122"/>
                <a:ea typeface="华文楷体" panose="02010600040101010101" pitchFamily="2" charset="-122"/>
                <a:sym typeface="微软雅黑" panose="020B0503020204020204" pitchFamily="34" charset="-122"/>
              </a:rPr>
              <a:t>社会意识范畴</a:t>
            </a:r>
          </a:p>
        </p:txBody>
      </p:sp>
      <p:sp>
        <p:nvSpPr>
          <p:cNvPr id="9" name="椭圆 8"/>
          <p:cNvSpPr>
            <a:spLocks noChangeAspect="1"/>
          </p:cNvSpPr>
          <p:nvPr>
            <p:custDataLst>
              <p:tags r:id="rId7"/>
            </p:custDataLst>
          </p:nvPr>
        </p:nvSpPr>
        <p:spPr>
          <a:xfrm>
            <a:off x="1022491" y="1819876"/>
            <a:ext cx="411956" cy="411956"/>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custDataLst>
              <p:tags r:id="rId8"/>
            </p:custDataLst>
          </p:nvPr>
        </p:nvSpPr>
        <p:spPr>
          <a:xfrm>
            <a:off x="1022491" y="2677126"/>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a:spLocks noChangeAspect="1"/>
          </p:cNvSpPr>
          <p:nvPr>
            <p:custDataLst>
              <p:tags r:id="rId9"/>
            </p:custDataLst>
          </p:nvPr>
        </p:nvSpPr>
        <p:spPr>
          <a:xfrm>
            <a:off x="1022491" y="3534376"/>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椭圆 11"/>
          <p:cNvSpPr>
            <a:spLocks noChangeAspect="1"/>
          </p:cNvSpPr>
          <p:nvPr>
            <p:custDataLst>
              <p:tags r:id="rId10"/>
            </p:custDataLst>
          </p:nvPr>
        </p:nvSpPr>
        <p:spPr>
          <a:xfrm>
            <a:off x="1022491" y="4391626"/>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圆角矩形 1"/>
          <p:cNvSpPr/>
          <p:nvPr>
            <p:custDataLst>
              <p:tags r:id="rId11"/>
            </p:custDataLst>
          </p:nvPr>
        </p:nvSpPr>
        <p:spPr>
          <a:xfrm>
            <a:off x="7415213" y="5809075"/>
            <a:ext cx="840581" cy="411956"/>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zh-CN" altLang="en-US" sz="15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grpSp>
        <p:nvGrpSpPr>
          <p:cNvPr id="43020" name="组合 16"/>
          <p:cNvGrpSpPr/>
          <p:nvPr>
            <p:custDataLst>
              <p:tags r:id="rId12"/>
            </p:custDataLst>
          </p:nvPr>
        </p:nvGrpSpPr>
        <p:grpSpPr bwMode="auto">
          <a:xfrm>
            <a:off x="0" y="0"/>
            <a:ext cx="4286250" cy="490221"/>
            <a:chOff x="-7567" y="-1596876"/>
            <a:chExt cx="5715000" cy="653627"/>
          </a:xfrm>
        </p:grpSpPr>
        <p:sp>
          <p:nvSpPr>
            <p:cNvPr id="13" name="TitleBackground"/>
            <p:cNvSpPr/>
            <p:nvPr>
              <p:custDataLst>
                <p:tags r:id="rId14"/>
              </p:custDataLst>
            </p:nvPr>
          </p:nvSpPr>
          <p:spPr>
            <a:xfrm>
              <a:off x="-7567" y="-1596876"/>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4" name="ColorBlock"/>
            <p:cNvSpPr/>
            <p:nvPr>
              <p:custDataLst>
                <p:tags r:id="rId15"/>
              </p:custDataLst>
            </p:nvPr>
          </p:nvSpPr>
          <p:spPr>
            <a:xfrm>
              <a:off x="-7567" y="-1596876"/>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5" name="TypeText"/>
            <p:cNvSpPr/>
            <p:nvPr>
              <p:custDataLst>
                <p:tags r:id="rId16"/>
              </p:custDataLst>
            </p:nvPr>
          </p:nvSpPr>
          <p:spPr>
            <a:xfrm>
              <a:off x="331100" y="-1596876"/>
              <a:ext cx="1905000" cy="635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defRPr/>
              </a:pPr>
              <a:r>
                <a:rPr lang="zh-CN" altLang="en-US" sz="19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16" name="TipText"/>
            <p:cNvSpPr/>
            <p:nvPr>
              <p:custDataLst>
                <p:tags r:id="rId17"/>
              </p:custDataLst>
            </p:nvPr>
          </p:nvSpPr>
          <p:spPr>
            <a:xfrm>
              <a:off x="1565540" y="-1451249"/>
              <a:ext cx="2286000" cy="50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defRPr/>
              </a:pPr>
              <a:r>
                <a:rPr lang="en-US" altLang="zh-CN" sz="15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5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p>
          </p:txBody>
        </p:sp>
      </p:grpSp>
      <p:pic>
        <p:nvPicPr>
          <p:cNvPr id="3" name="图片 2"/>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17497" y="2099081"/>
            <a:ext cx="6240904" cy="1284453"/>
            <a:chOff x="4242039" y="2123573"/>
            <a:chExt cx="4894984" cy="1284453"/>
          </a:xfrm>
        </p:grpSpPr>
        <p:sp>
          <p:nvSpPr>
            <p:cNvPr id="5" name="任意多边形 4"/>
            <p:cNvSpPr/>
            <p:nvPr/>
          </p:nvSpPr>
          <p:spPr>
            <a:xfrm rot="5400000">
              <a:off x="6354214" y="32231"/>
              <a:ext cx="691467" cy="4874151"/>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6" name="文本框 5"/>
            <p:cNvSpPr txBox="1"/>
            <p:nvPr/>
          </p:nvSpPr>
          <p:spPr>
            <a:xfrm>
              <a:off x="4242039" y="2207697"/>
              <a:ext cx="4578594" cy="1200329"/>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一、哲学与哲学的基本问题</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grpSp>
        <p:nvGrpSpPr>
          <p:cNvPr id="7" name="组合 6"/>
          <p:cNvGrpSpPr/>
          <p:nvPr/>
        </p:nvGrpSpPr>
        <p:grpSpPr>
          <a:xfrm>
            <a:off x="3838331" y="3112117"/>
            <a:ext cx="6220070" cy="1281825"/>
            <a:chOff x="4262873" y="3136609"/>
            <a:chExt cx="4809568" cy="1281825"/>
          </a:xfrm>
        </p:grpSpPr>
        <p:sp>
          <p:nvSpPr>
            <p:cNvPr id="8" name="任意多边形 7"/>
            <p:cNvSpPr/>
            <p:nvPr/>
          </p:nvSpPr>
          <p:spPr>
            <a:xfrm rot="5400000">
              <a:off x="6321923" y="1077559"/>
              <a:ext cx="691467" cy="4809568"/>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9" name="文本框 8"/>
            <p:cNvSpPr txBox="1"/>
            <p:nvPr/>
          </p:nvSpPr>
          <p:spPr>
            <a:xfrm>
              <a:off x="4293739" y="3218105"/>
              <a:ext cx="4627626" cy="1200329"/>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二、物质的客观实在性</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grpSp>
        <p:nvGrpSpPr>
          <p:cNvPr id="10" name="组合 9"/>
          <p:cNvGrpSpPr/>
          <p:nvPr/>
        </p:nvGrpSpPr>
        <p:grpSpPr>
          <a:xfrm>
            <a:off x="3801637" y="4125154"/>
            <a:ext cx="6256763" cy="703013"/>
            <a:chOff x="4226180" y="4149646"/>
            <a:chExt cx="4846260" cy="703013"/>
          </a:xfrm>
        </p:grpSpPr>
        <p:sp>
          <p:nvSpPr>
            <p:cNvPr id="11" name="任意多边形 10"/>
            <p:cNvSpPr/>
            <p:nvPr/>
          </p:nvSpPr>
          <p:spPr>
            <a:xfrm rot="5400000">
              <a:off x="6297804" y="2078022"/>
              <a:ext cx="703011" cy="4846260"/>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12" name="文本框 11"/>
            <p:cNvSpPr txBox="1"/>
            <p:nvPr/>
          </p:nvSpPr>
          <p:spPr>
            <a:xfrm>
              <a:off x="4315439" y="4206328"/>
              <a:ext cx="3361334" cy="646331"/>
            </a:xfrm>
            <a:prstGeom prst="rect">
              <a:avLst/>
            </a:prstGeom>
            <a:noFill/>
          </p:spPr>
          <p:txBody>
            <a:bodyPr wrap="non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三、物质的存在形式</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sp>
        <p:nvSpPr>
          <p:cNvPr id="13" name="文本框 12"/>
          <p:cNvSpPr txBox="1"/>
          <p:nvPr/>
        </p:nvSpPr>
        <p:spPr>
          <a:xfrm>
            <a:off x="1476288" y="1883041"/>
            <a:ext cx="1569660"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dirty="0" smtClean="0">
                <a:ln>
                  <a:noFill/>
                </a:ln>
                <a:solidFill>
                  <a:prstClr val="black"/>
                </a:solidFill>
                <a:effectLst/>
                <a:uLnTx/>
                <a:uFillTx/>
                <a:latin typeface="+mn-ea"/>
                <a:cs typeface="经典综艺体简" panose="02010609000101010101" pitchFamily="49" charset="-122"/>
              </a:rPr>
              <a:t>目录</a:t>
            </a: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941" y="3636194"/>
            <a:ext cx="1971916" cy="1971916"/>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3375" y="4372511"/>
            <a:ext cx="2066887" cy="1437536"/>
          </a:xfrm>
          <a:prstGeom prst="rect">
            <a:avLst/>
          </a:prstGeom>
        </p:spPr>
      </p:pic>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5" name="Rectangle 7"/>
          <p:cNvSpPr>
            <a:spLocks noChangeArrowheads="1"/>
          </p:cNvSpPr>
          <p:nvPr/>
        </p:nvSpPr>
        <p:spPr bwMode="auto">
          <a:xfrm>
            <a:off x="0" y="246365"/>
            <a:ext cx="53234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（一）物质的根本属性</a:t>
            </a:r>
            <a:endParaRPr lang="zh-CN" altLang="en-US" sz="3600" b="1" dirty="0">
              <a:latin typeface="华文新魏" panose="02010800040101010101" charset="-122"/>
              <a:ea typeface="华文新魏" panose="02010800040101010101" charset="-122"/>
            </a:endParaRPr>
          </a:p>
        </p:txBody>
      </p:sp>
      <p:sp>
        <p:nvSpPr>
          <p:cNvPr id="109576" name="Text Box 8"/>
          <p:cNvSpPr txBox="1">
            <a:spLocks noChangeArrowheads="1"/>
          </p:cNvSpPr>
          <p:nvPr/>
        </p:nvSpPr>
        <p:spPr bwMode="auto">
          <a:xfrm>
            <a:off x="1888041" y="1602860"/>
            <a:ext cx="70913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1350" b="1" dirty="0">
                <a:latin typeface="楷体_GB2312" panose="02010609030101010101" pitchFamily="49" charset="-122"/>
                <a:ea typeface="楷体_GB2312" panose="02010609030101010101" pitchFamily="49" charset="-122"/>
              </a:rPr>
              <a:t>   </a:t>
            </a:r>
            <a:r>
              <a:rPr lang="zh-CN" altLang="en-US" sz="2800" b="1" dirty="0">
                <a:solidFill>
                  <a:srgbClr val="FF0000"/>
                </a:solidFill>
                <a:latin typeface="楷体" panose="02010609060101010101" pitchFamily="49" charset="-122"/>
                <a:ea typeface="楷体" panose="02010609060101010101" pitchFamily="49" charset="-122"/>
              </a:rPr>
              <a:t>运动</a:t>
            </a:r>
            <a:r>
              <a:rPr lang="zh-CN" altLang="en-US" sz="2800" b="1" dirty="0">
                <a:latin typeface="楷体" panose="02010609060101010101" pitchFamily="49" charset="-122"/>
                <a:ea typeface="楷体" panose="02010609060101010101" pitchFamily="49" charset="-122"/>
              </a:rPr>
              <a:t>是</a:t>
            </a:r>
            <a:r>
              <a:rPr lang="zh-CN" altLang="en-US" sz="2800" b="1" dirty="0" smtClean="0">
                <a:latin typeface="楷体" panose="02010609060101010101" pitchFamily="49" charset="-122"/>
                <a:ea typeface="楷体" panose="02010609060101010101" pitchFamily="49" charset="-122"/>
              </a:rPr>
              <a:t>标志一切事物和现象的变化及其过程的</a:t>
            </a:r>
            <a:r>
              <a:rPr lang="zh-CN" altLang="en-US" sz="2800" b="1" dirty="0">
                <a:latin typeface="楷体" panose="02010609060101010101" pitchFamily="49" charset="-122"/>
                <a:ea typeface="楷体" panose="02010609060101010101" pitchFamily="49" charset="-122"/>
              </a:rPr>
              <a:t>哲学范畴。</a:t>
            </a:r>
          </a:p>
        </p:txBody>
      </p:sp>
      <p:sp>
        <p:nvSpPr>
          <p:cNvPr id="109577" name="Text Box 9"/>
          <p:cNvSpPr txBox="1">
            <a:spLocks noChangeArrowheads="1"/>
          </p:cNvSpPr>
          <p:nvPr/>
        </p:nvSpPr>
        <p:spPr bwMode="auto">
          <a:xfrm>
            <a:off x="1681283" y="2692851"/>
            <a:ext cx="436748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en-US" altLang="zh-CN" sz="3200" b="1" dirty="0" smtClean="0">
                <a:solidFill>
                  <a:schemeClr val="bg2">
                    <a:lumMod val="10000"/>
                  </a:schemeClr>
                </a:solidFill>
                <a:latin typeface="华文新魏" panose="02010800040101010101" charset="-122"/>
                <a:ea typeface="华文新魏" panose="02010800040101010101" charset="-122"/>
              </a:rPr>
              <a:t>2.</a:t>
            </a:r>
            <a:r>
              <a:rPr lang="zh-CN" altLang="en-US" sz="3200" b="1" dirty="0" smtClean="0">
                <a:solidFill>
                  <a:schemeClr val="bg2">
                    <a:lumMod val="10000"/>
                  </a:schemeClr>
                </a:solidFill>
                <a:latin typeface="华文新魏" panose="02010800040101010101" charset="-122"/>
                <a:ea typeface="华文新魏" panose="02010800040101010101" charset="-122"/>
              </a:rPr>
              <a:t>物质</a:t>
            </a:r>
            <a:r>
              <a:rPr lang="zh-CN" altLang="en-US" sz="3200" b="1" dirty="0">
                <a:solidFill>
                  <a:schemeClr val="bg2">
                    <a:lumMod val="10000"/>
                  </a:schemeClr>
                </a:solidFill>
                <a:latin typeface="华文新魏" panose="02010800040101010101" charset="-122"/>
                <a:ea typeface="华文新魏" panose="02010800040101010101" charset="-122"/>
              </a:rPr>
              <a:t>和运动的关系</a:t>
            </a:r>
          </a:p>
        </p:txBody>
      </p:sp>
      <p:sp>
        <p:nvSpPr>
          <p:cNvPr id="109578" name="Text Box 10"/>
          <p:cNvSpPr txBox="1">
            <a:spLocks noChangeArrowheads="1"/>
          </p:cNvSpPr>
          <p:nvPr/>
        </p:nvSpPr>
        <p:spPr bwMode="auto">
          <a:xfrm>
            <a:off x="1681283" y="3484837"/>
            <a:ext cx="8460069"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lgn="just">
              <a:spcBef>
                <a:spcPct val="50000"/>
              </a:spcBef>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物质是运动的物质，绝对静止，脱离运动的物质是不存在的。（宏观、微观、自然、社会）</a:t>
            </a:r>
          </a:p>
          <a:p>
            <a:pPr marL="457200" indent="-457200" algn="just">
              <a:spcBef>
                <a:spcPct val="50000"/>
              </a:spcBef>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运动是物质的运动，脱离物质的运动也是不存在的。（机械运动、热运动、电运动、生物运动、社会运动）</a:t>
            </a:r>
          </a:p>
        </p:txBody>
      </p:sp>
      <p:sp>
        <p:nvSpPr>
          <p:cNvPr id="12" name="Rectangle 7"/>
          <p:cNvSpPr>
            <a:spLocks noChangeArrowheads="1"/>
          </p:cNvSpPr>
          <p:nvPr/>
        </p:nvSpPr>
        <p:spPr bwMode="auto">
          <a:xfrm>
            <a:off x="795100" y="1038351"/>
            <a:ext cx="218588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运动</a:t>
            </a:r>
            <a:endParaRPr lang="zh-CN" altLang="en-US" sz="32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9575"/>
                                        </p:tgtEl>
                                        <p:attrNameLst>
                                          <p:attrName>style.visibility</p:attrName>
                                        </p:attrNameLst>
                                      </p:cBhvr>
                                      <p:to>
                                        <p:strVal val="visible"/>
                                      </p:to>
                                    </p:set>
                                    <p:animEffect transition="in" filter="blinds(horizontal)">
                                      <p:cBhvr>
                                        <p:cTn id="7" dur="500"/>
                                        <p:tgtEl>
                                          <p:spTgt spid="10957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9576"/>
                                        </p:tgtEl>
                                        <p:attrNameLst>
                                          <p:attrName>style.visibility</p:attrName>
                                        </p:attrNameLst>
                                      </p:cBhvr>
                                      <p:to>
                                        <p:strVal val="visible"/>
                                      </p:to>
                                    </p:set>
                                    <p:animEffect transition="in" filter="blinds(horizontal)">
                                      <p:cBhvr>
                                        <p:cTn id="17" dur="500"/>
                                        <p:tgtEl>
                                          <p:spTgt spid="10957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9577"/>
                                        </p:tgtEl>
                                        <p:attrNameLst>
                                          <p:attrName>style.visibility</p:attrName>
                                        </p:attrNameLst>
                                      </p:cBhvr>
                                      <p:to>
                                        <p:strVal val="visible"/>
                                      </p:to>
                                    </p:set>
                                    <p:animEffect transition="in" filter="blinds(horizontal)">
                                      <p:cBhvr>
                                        <p:cTn id="22" dur="500"/>
                                        <p:tgtEl>
                                          <p:spTgt spid="10957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9578"/>
                                        </p:tgtEl>
                                        <p:attrNameLst>
                                          <p:attrName>style.visibility</p:attrName>
                                        </p:attrNameLst>
                                      </p:cBhvr>
                                      <p:to>
                                        <p:strVal val="visible"/>
                                      </p:to>
                                    </p:set>
                                    <p:animEffect transition="in" filter="blinds(horizontal)">
                                      <p:cBhvr>
                                        <p:cTn id="27" dur="500"/>
                                        <p:tgtEl>
                                          <p:spTgt spid="109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5" grpId="0"/>
      <p:bldP spid="109576" grpId="0"/>
      <p:bldP spid="109577" grpId="0"/>
      <p:bldP spid="109578" grpId="0"/>
      <p:bldP spid="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5" name="Rectangle 7"/>
          <p:cNvSpPr>
            <a:spLocks noChangeArrowheads="1"/>
          </p:cNvSpPr>
          <p:nvPr/>
        </p:nvSpPr>
        <p:spPr bwMode="auto">
          <a:xfrm>
            <a:off x="-311533" y="396929"/>
            <a:ext cx="53234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mn-ea"/>
              </a:rPr>
              <a:t>（一）物质的根本属性</a:t>
            </a:r>
            <a:endParaRPr lang="zh-CN" altLang="en-US" sz="3600" b="1" dirty="0">
              <a:latin typeface="+mn-ea"/>
            </a:endParaRPr>
          </a:p>
        </p:txBody>
      </p:sp>
      <p:sp>
        <p:nvSpPr>
          <p:cNvPr id="109577" name="Text Box 9"/>
          <p:cNvSpPr txBox="1">
            <a:spLocks noChangeArrowheads="1"/>
          </p:cNvSpPr>
          <p:nvPr/>
        </p:nvSpPr>
        <p:spPr bwMode="auto">
          <a:xfrm>
            <a:off x="1314309" y="1023778"/>
            <a:ext cx="436748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en-US" altLang="zh-CN" sz="3200" b="1" dirty="0" smtClean="0">
                <a:solidFill>
                  <a:schemeClr val="bg2">
                    <a:lumMod val="10000"/>
                  </a:schemeClr>
                </a:solidFill>
                <a:latin typeface="+mn-ea"/>
              </a:rPr>
              <a:t>2.</a:t>
            </a:r>
            <a:r>
              <a:rPr lang="zh-CN" altLang="en-US" sz="3200" b="1" dirty="0" smtClean="0">
                <a:solidFill>
                  <a:schemeClr val="bg2">
                    <a:lumMod val="10000"/>
                  </a:schemeClr>
                </a:solidFill>
                <a:latin typeface="+mn-ea"/>
              </a:rPr>
              <a:t>物质</a:t>
            </a:r>
            <a:r>
              <a:rPr lang="zh-CN" altLang="en-US" sz="3200" b="1" dirty="0">
                <a:solidFill>
                  <a:schemeClr val="bg2">
                    <a:lumMod val="10000"/>
                  </a:schemeClr>
                </a:solidFill>
                <a:latin typeface="+mn-ea"/>
              </a:rPr>
              <a:t>和运动的关系</a:t>
            </a:r>
          </a:p>
        </p:txBody>
      </p:sp>
      <p:pic>
        <p:nvPicPr>
          <p:cNvPr id="13" name="Picture 11" descr="8_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1042" y="2192560"/>
            <a:ext cx="4974891" cy="3324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8"/>
          <p:cNvSpPr>
            <a:spLocks noChangeArrowheads="1"/>
          </p:cNvSpPr>
          <p:nvPr/>
        </p:nvSpPr>
        <p:spPr bwMode="auto">
          <a:xfrm>
            <a:off x="1721042" y="2361591"/>
            <a:ext cx="233824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2100" b="1" dirty="0">
                <a:solidFill>
                  <a:schemeClr val="bg2"/>
                </a:solidFill>
                <a:latin typeface="Verdana" panose="020B0604030504040204" pitchFamily="34" charset="0"/>
                <a:ea typeface="宋体" panose="02010600030101010101" pitchFamily="2" charset="-122"/>
              </a:rPr>
              <a:t>没有不运动的物质</a:t>
            </a:r>
            <a:endParaRPr lang="zh-CN" altLang="en-US" sz="2100" dirty="0">
              <a:solidFill>
                <a:schemeClr val="bg2"/>
              </a:solidFill>
              <a:latin typeface="Verdana" panose="020B0604030504040204" pitchFamily="34" charset="0"/>
              <a:ea typeface="宋体" panose="02010600030101010101" pitchFamily="2" charset="-122"/>
            </a:endParaRPr>
          </a:p>
        </p:txBody>
      </p:sp>
      <p:pic>
        <p:nvPicPr>
          <p:cNvPr id="15" name="Picture 10" descr="4_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2106" y="2464163"/>
            <a:ext cx="3719702" cy="262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7"/>
          <p:cNvSpPr>
            <a:spLocks noChangeArrowheads="1"/>
          </p:cNvSpPr>
          <p:nvPr/>
        </p:nvSpPr>
        <p:spPr bwMode="auto">
          <a:xfrm>
            <a:off x="3975579" y="2361591"/>
            <a:ext cx="2943001" cy="41549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2100" b="1">
                <a:solidFill>
                  <a:schemeClr val="bg2"/>
                </a:solidFill>
                <a:latin typeface="Verdana" panose="020B0604030504040204" pitchFamily="34" charset="0"/>
                <a:ea typeface="宋体" panose="02010600030101010101" pitchFamily="2" charset="-122"/>
              </a:rPr>
              <a:t>没有不是物质的运动</a:t>
            </a:r>
            <a:endParaRPr lang="zh-CN" altLang="en-US" sz="2100">
              <a:solidFill>
                <a:schemeClr val="bg2"/>
              </a:solidFill>
              <a:latin typeface="Verdana" panose="020B0604030504040204" pitchFamily="34" charset="0"/>
              <a:ea typeface="宋体" panose="02010600030101010101" pitchFamily="2" charset="-122"/>
            </a:endParaRPr>
          </a:p>
        </p:txBody>
      </p:sp>
      <p:sp>
        <p:nvSpPr>
          <p:cNvPr id="17" name="WordArt 13"/>
          <p:cNvSpPr>
            <a:spLocks noChangeArrowheads="1" noChangeShapeType="1" noTextEdit="1"/>
          </p:cNvSpPr>
          <p:nvPr/>
        </p:nvSpPr>
        <p:spPr bwMode="auto">
          <a:xfrm>
            <a:off x="4042166" y="4658435"/>
            <a:ext cx="1472804" cy="253603"/>
          </a:xfrm>
          <a:prstGeom prst="rect">
            <a:avLst/>
          </a:prstGeom>
        </p:spPr>
        <p:txBody>
          <a:bodyPr wrap="none" fromWordArt="1">
            <a:prstTxWarp prst="textPlain">
              <a:avLst>
                <a:gd name="adj" fmla="val 50000"/>
              </a:avLst>
            </a:prstTxWarp>
          </a:bodyPr>
          <a:lstStyle/>
          <a:p>
            <a:pPr algn="ctr"/>
            <a:r>
              <a:rPr lang="zh-CN" altLang="en-US" sz="2025" kern="10" dirty="0">
                <a:ln w="9525">
                  <a:solidFill>
                    <a:srgbClr val="FF6600"/>
                  </a:solidFill>
                  <a:round/>
                </a:ln>
                <a:gradFill rotWithShape="1">
                  <a:gsLst>
                    <a:gs pos="0">
                      <a:srgbClr val="762F00"/>
                    </a:gs>
                    <a:gs pos="50000">
                      <a:srgbClr val="FF6600"/>
                    </a:gs>
                    <a:gs pos="100000">
                      <a:srgbClr val="762F00"/>
                    </a:gs>
                  </a:gsLst>
                  <a:lin ang="5400000" scaled="1"/>
                </a:gradFill>
                <a:effectLst>
                  <a:outerShdw dist="35921" dir="2700000" algn="ctr" rotWithShape="0">
                    <a:srgbClr val="C0C0C0">
                      <a:alpha val="79999"/>
                    </a:srgbClr>
                  </a:outerShdw>
                </a:effectLst>
                <a:latin typeface="宋体" panose="02010600030101010101" pitchFamily="2" charset="-122"/>
                <a:ea typeface="宋体" panose="02010600030101010101" pitchFamily="2" charset="-122"/>
              </a:rPr>
              <a:t>无物常住</a:t>
            </a:r>
          </a:p>
        </p:txBody>
      </p:sp>
      <p:sp>
        <p:nvSpPr>
          <p:cNvPr id="18" name="WordArt 14"/>
          <p:cNvSpPr>
            <a:spLocks noChangeArrowheads="1" noChangeShapeType="1" noTextEdit="1"/>
          </p:cNvSpPr>
          <p:nvPr/>
        </p:nvSpPr>
        <p:spPr bwMode="auto">
          <a:xfrm>
            <a:off x="2160979" y="4654863"/>
            <a:ext cx="1337072" cy="257175"/>
          </a:xfrm>
          <a:prstGeom prst="rect">
            <a:avLst/>
          </a:prstGeom>
        </p:spPr>
        <p:txBody>
          <a:bodyPr wrap="none" fromWordArt="1">
            <a:prstTxWarp prst="textPlain">
              <a:avLst>
                <a:gd name="adj" fmla="val 50000"/>
              </a:avLst>
            </a:prstTxWarp>
          </a:bodyPr>
          <a:lstStyle/>
          <a:p>
            <a:pPr algn="ctr"/>
            <a:r>
              <a:rPr lang="zh-CN" altLang="en-US" sz="2025" kern="10" dirty="0">
                <a:ln w="9525">
                  <a:solidFill>
                    <a:srgbClr val="FF6600"/>
                  </a:solidFill>
                  <a:round/>
                </a:ln>
                <a:gradFill rotWithShape="1">
                  <a:gsLst>
                    <a:gs pos="0">
                      <a:srgbClr val="762F00"/>
                    </a:gs>
                    <a:gs pos="50000">
                      <a:srgbClr val="FF6600"/>
                    </a:gs>
                    <a:gs pos="100000">
                      <a:srgbClr val="762F00"/>
                    </a:gs>
                  </a:gsLst>
                  <a:lin ang="5400000" scaled="1"/>
                </a:gradFill>
                <a:effectLst>
                  <a:outerShdw dist="35921" dir="2700000" algn="ctr" rotWithShape="0">
                    <a:srgbClr val="C0C0C0">
                      <a:alpha val="79999"/>
                    </a:srgbClr>
                  </a:outerShdw>
                </a:effectLst>
                <a:latin typeface="宋体" panose="02010600030101010101" pitchFamily="2" charset="-122"/>
                <a:ea typeface="宋体" panose="02010600030101010101" pitchFamily="2" charset="-122"/>
              </a:rPr>
              <a:t>万物皆动</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9577"/>
                                        </p:tgtEl>
                                        <p:attrNameLst>
                                          <p:attrName>style.visibility</p:attrName>
                                        </p:attrNameLst>
                                      </p:cBhvr>
                                      <p:to>
                                        <p:strVal val="visible"/>
                                      </p:to>
                                    </p:set>
                                    <p:animEffect transition="in" filter="blinds(horizontal)">
                                      <p:cBhvr>
                                        <p:cTn id="7" dur="500"/>
                                        <p:tgtEl>
                                          <p:spTgt spid="10957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103" name="Text Box 7"/>
          <p:cNvSpPr txBox="1">
            <a:spLocks noChangeArrowheads="1"/>
          </p:cNvSpPr>
          <p:nvPr/>
        </p:nvSpPr>
        <p:spPr bwMode="auto">
          <a:xfrm>
            <a:off x="1407078" y="1736607"/>
            <a:ext cx="743096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2800" b="1" dirty="0" smtClean="0">
                <a:solidFill>
                  <a:srgbClr val="FF0000"/>
                </a:solidFill>
                <a:latin typeface="楷体" panose="02010609060101010101" pitchFamily="49" charset="-122"/>
                <a:ea typeface="楷体" panose="02010609060101010101" pitchFamily="49" charset="-122"/>
              </a:rPr>
              <a:t>相对静止</a:t>
            </a:r>
            <a:r>
              <a:rPr lang="zh-CN" altLang="en-US" sz="2800" b="1" dirty="0">
                <a:latin typeface="楷体" panose="02010609060101010101" pitchFamily="49" charset="-122"/>
                <a:ea typeface="楷体" panose="02010609060101010101" pitchFamily="49" charset="-122"/>
              </a:rPr>
              <a:t>是物质运动在一定条件</a:t>
            </a:r>
            <a:r>
              <a:rPr lang="zh-CN" altLang="en-US" sz="2800" b="1" dirty="0" smtClean="0">
                <a:latin typeface="楷体" panose="02010609060101010101" pitchFamily="49" charset="-122"/>
                <a:ea typeface="楷体" panose="02010609060101010101" pitchFamily="49" charset="-122"/>
              </a:rPr>
              <a:t>下的稳定状态，具体包括两种状态。</a:t>
            </a:r>
            <a:endParaRPr lang="zh-CN" altLang="en-US" sz="2800" dirty="0">
              <a:latin typeface="楷体" panose="02010609060101010101" pitchFamily="49" charset="-122"/>
              <a:ea typeface="楷体" panose="02010609060101010101" pitchFamily="49" charset="-122"/>
            </a:endParaRPr>
          </a:p>
        </p:txBody>
      </p:sp>
      <p:sp>
        <p:nvSpPr>
          <p:cNvPr id="260104" name="Text Box 8"/>
          <p:cNvSpPr txBox="1">
            <a:spLocks noChangeArrowheads="1"/>
          </p:cNvSpPr>
          <p:nvPr/>
        </p:nvSpPr>
        <p:spPr bwMode="auto">
          <a:xfrm>
            <a:off x="1417753" y="4615450"/>
            <a:ext cx="6728122"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2800" b="1" dirty="0">
                <a:solidFill>
                  <a:srgbClr val="FF0000"/>
                </a:solidFill>
                <a:latin typeface="楷体" panose="02010609060101010101" pitchFamily="49" charset="-122"/>
                <a:ea typeface="楷体" panose="02010609060101010101" pitchFamily="49" charset="-122"/>
              </a:rPr>
              <a:t>相对静止的意义：</a:t>
            </a:r>
          </a:p>
          <a:p>
            <a:pPr marL="457200" indent="-457200">
              <a:spcBef>
                <a:spcPct val="50000"/>
              </a:spcBef>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是</a:t>
            </a:r>
            <a:r>
              <a:rPr lang="zh-CN" altLang="en-US" sz="2800" b="1" dirty="0">
                <a:latin typeface="楷体" panose="02010609060101010101" pitchFamily="49" charset="-122"/>
                <a:ea typeface="楷体" panose="02010609060101010101" pitchFamily="49" charset="-122"/>
              </a:rPr>
              <a:t>事物存在和发展的必要条件</a:t>
            </a:r>
          </a:p>
          <a:p>
            <a:pPr marL="457200" indent="-457200">
              <a:spcBef>
                <a:spcPct val="50000"/>
              </a:spcBef>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是</a:t>
            </a:r>
            <a:r>
              <a:rPr lang="zh-CN" altLang="en-US" sz="2800" b="1" dirty="0">
                <a:latin typeface="楷体" panose="02010609060101010101" pitchFamily="49" charset="-122"/>
                <a:ea typeface="楷体" panose="02010609060101010101" pitchFamily="49" charset="-122"/>
              </a:rPr>
              <a:t>人们认识事物的必要前提</a:t>
            </a:r>
          </a:p>
        </p:txBody>
      </p:sp>
      <p:sp>
        <p:nvSpPr>
          <p:cNvPr id="260105" name="Text Box 9"/>
          <p:cNvSpPr txBox="1">
            <a:spLocks noChangeArrowheads="1"/>
          </p:cNvSpPr>
          <p:nvPr/>
        </p:nvSpPr>
        <p:spPr bwMode="auto">
          <a:xfrm>
            <a:off x="1417753" y="2799568"/>
            <a:ext cx="742029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2800" b="1" dirty="0">
                <a:solidFill>
                  <a:srgbClr val="FF0000"/>
                </a:solidFill>
                <a:latin typeface="楷体" panose="02010609060101010101" pitchFamily="49" charset="-122"/>
                <a:ea typeface="楷体" panose="02010609060101010101" pitchFamily="49" charset="-122"/>
              </a:rPr>
              <a:t>相对静止的含义：</a:t>
            </a:r>
          </a:p>
          <a:p>
            <a:pPr marL="457200" indent="-457200">
              <a:spcBef>
                <a:spcPct val="50000"/>
              </a:spcBef>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空间的相对位置不变</a:t>
            </a:r>
            <a:endParaRPr lang="en-US" altLang="zh-CN" sz="2800" b="1" dirty="0" smtClean="0">
              <a:latin typeface="楷体" panose="02010609060101010101" pitchFamily="49" charset="-122"/>
              <a:ea typeface="楷体" panose="02010609060101010101" pitchFamily="49" charset="-122"/>
            </a:endParaRPr>
          </a:p>
          <a:p>
            <a:pPr marL="457200" indent="-457200">
              <a:spcBef>
                <a:spcPct val="50000"/>
              </a:spcBef>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事物的根本性质暂时不变</a:t>
            </a:r>
            <a:endParaRPr lang="zh-CN" altLang="en-US" sz="2800" b="1" dirty="0">
              <a:latin typeface="楷体" panose="02010609060101010101" pitchFamily="49" charset="-122"/>
              <a:ea typeface="楷体" panose="02010609060101010101" pitchFamily="49" charset="-122"/>
            </a:endParaRPr>
          </a:p>
        </p:txBody>
      </p:sp>
      <p:sp>
        <p:nvSpPr>
          <p:cNvPr id="9" name="Rectangle 7"/>
          <p:cNvSpPr>
            <a:spLocks noChangeArrowheads="1"/>
          </p:cNvSpPr>
          <p:nvPr/>
        </p:nvSpPr>
        <p:spPr bwMode="auto">
          <a:xfrm>
            <a:off x="-195539" y="353876"/>
            <a:ext cx="53234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（一）物质的根本属性</a:t>
            </a:r>
            <a:endParaRPr lang="zh-CN" altLang="en-US" sz="3600" b="1" dirty="0">
              <a:latin typeface="华文新魏" panose="02010800040101010101" charset="-122"/>
              <a:ea typeface="华文新魏" panose="02010800040101010101" charset="-122"/>
            </a:endParaRPr>
          </a:p>
        </p:txBody>
      </p:sp>
      <p:sp>
        <p:nvSpPr>
          <p:cNvPr id="10" name="Rectangle 7"/>
          <p:cNvSpPr>
            <a:spLocks noChangeArrowheads="1"/>
          </p:cNvSpPr>
          <p:nvPr/>
        </p:nvSpPr>
        <p:spPr bwMode="auto">
          <a:xfrm>
            <a:off x="771654" y="1101931"/>
            <a:ext cx="435090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en-US" altLang="zh-CN" sz="3200" b="1" dirty="0" smtClean="0">
                <a:latin typeface="华文新魏" panose="02010800040101010101" charset="-122"/>
                <a:ea typeface="华文新魏" panose="02010800040101010101" charset="-122"/>
              </a:rPr>
              <a:t>3.</a:t>
            </a:r>
            <a:r>
              <a:rPr lang="zh-CN" altLang="en-US" sz="3200" b="1" dirty="0" smtClean="0">
                <a:latin typeface="华文新魏" panose="02010800040101010101" charset="-122"/>
                <a:ea typeface="华文新魏" panose="02010800040101010101" charset="-122"/>
              </a:rPr>
              <a:t>运动与静止的关系</a:t>
            </a:r>
            <a:endParaRPr lang="zh-CN" altLang="en-US" sz="32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0103"/>
                                        </p:tgtEl>
                                        <p:attrNameLst>
                                          <p:attrName>style.visibility</p:attrName>
                                        </p:attrNameLst>
                                      </p:cBhvr>
                                      <p:to>
                                        <p:strVal val="visible"/>
                                      </p:to>
                                    </p:set>
                                    <p:animEffect transition="in" filter="blinds(horizontal)">
                                      <p:cBhvr>
                                        <p:cTn id="12" dur="500"/>
                                        <p:tgtEl>
                                          <p:spTgt spid="26010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0105"/>
                                        </p:tgtEl>
                                        <p:attrNameLst>
                                          <p:attrName>style.visibility</p:attrName>
                                        </p:attrNameLst>
                                      </p:cBhvr>
                                      <p:to>
                                        <p:strVal val="visible"/>
                                      </p:to>
                                    </p:set>
                                    <p:animEffect transition="in" filter="box(in)">
                                      <p:cBhvr>
                                        <p:cTn id="17" dur="500"/>
                                        <p:tgtEl>
                                          <p:spTgt spid="26010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60104"/>
                                        </p:tgtEl>
                                        <p:attrNameLst>
                                          <p:attrName>style.visibility</p:attrName>
                                        </p:attrNameLst>
                                      </p:cBhvr>
                                      <p:to>
                                        <p:strVal val="visible"/>
                                      </p:to>
                                    </p:set>
                                    <p:animEffect transition="in" filter="diamond(in)">
                                      <p:cBhvr>
                                        <p:cTn id="22" dur="2000"/>
                                        <p:tgtEl>
                                          <p:spTgt spid="260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103" grpId="0"/>
      <p:bldP spid="260104" grpId="0"/>
      <p:bldP spid="260105"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0" name="Group 5"/>
          <p:cNvGrpSpPr/>
          <p:nvPr/>
        </p:nvGrpSpPr>
        <p:grpSpPr bwMode="auto">
          <a:xfrm>
            <a:off x="1129086" y="1644993"/>
            <a:ext cx="8842155" cy="4098798"/>
            <a:chOff x="657" y="654"/>
            <a:chExt cx="5975" cy="3347"/>
          </a:xfrm>
        </p:grpSpPr>
        <p:sp>
          <p:nvSpPr>
            <p:cNvPr id="9222" name="Text Box 6"/>
            <p:cNvSpPr txBox="1">
              <a:spLocks noChangeArrowheads="1"/>
            </p:cNvSpPr>
            <p:nvPr/>
          </p:nvSpPr>
          <p:spPr bwMode="auto">
            <a:xfrm>
              <a:off x="657" y="654"/>
              <a:ext cx="1407"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意识</a:t>
              </a:r>
            </a:p>
          </p:txBody>
        </p:sp>
        <p:sp>
          <p:nvSpPr>
            <p:cNvPr id="5126" name="Line 7"/>
            <p:cNvSpPr>
              <a:spLocks noChangeShapeType="1"/>
            </p:cNvSpPr>
            <p:nvPr/>
          </p:nvSpPr>
          <p:spPr bwMode="auto">
            <a:xfrm>
              <a:off x="930" y="1071"/>
              <a:ext cx="0" cy="998"/>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27" name="Line 8"/>
            <p:cNvSpPr>
              <a:spLocks noChangeShapeType="1"/>
            </p:cNvSpPr>
            <p:nvPr/>
          </p:nvSpPr>
          <p:spPr bwMode="auto">
            <a:xfrm flipH="1">
              <a:off x="1701" y="2388"/>
              <a:ext cx="2222"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28" name="Line 9"/>
            <p:cNvSpPr>
              <a:spLocks noChangeShapeType="1"/>
            </p:cNvSpPr>
            <p:nvPr/>
          </p:nvSpPr>
          <p:spPr bwMode="auto">
            <a:xfrm>
              <a:off x="2608" y="2203"/>
              <a:ext cx="0" cy="184"/>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29" name="Line 10"/>
            <p:cNvSpPr>
              <a:spLocks noChangeShapeType="1"/>
            </p:cNvSpPr>
            <p:nvPr/>
          </p:nvSpPr>
          <p:spPr bwMode="auto">
            <a:xfrm flipH="1">
              <a:off x="930" y="1207"/>
              <a:ext cx="816"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30" name="Line 11"/>
            <p:cNvSpPr>
              <a:spLocks noChangeShapeType="1"/>
            </p:cNvSpPr>
            <p:nvPr/>
          </p:nvSpPr>
          <p:spPr bwMode="auto">
            <a:xfrm flipH="1">
              <a:off x="930" y="1480"/>
              <a:ext cx="816"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31" name="Line 12"/>
            <p:cNvSpPr>
              <a:spLocks noChangeShapeType="1"/>
            </p:cNvSpPr>
            <p:nvPr/>
          </p:nvSpPr>
          <p:spPr bwMode="auto">
            <a:xfrm flipH="1">
              <a:off x="930" y="1753"/>
              <a:ext cx="816"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32" name="Line 13"/>
            <p:cNvSpPr>
              <a:spLocks noChangeShapeType="1"/>
            </p:cNvSpPr>
            <p:nvPr/>
          </p:nvSpPr>
          <p:spPr bwMode="auto">
            <a:xfrm flipH="1">
              <a:off x="930" y="2069"/>
              <a:ext cx="816"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9230" name="Text Box 14"/>
            <p:cNvSpPr txBox="1">
              <a:spLocks noChangeArrowheads="1"/>
            </p:cNvSpPr>
            <p:nvPr/>
          </p:nvSpPr>
          <p:spPr bwMode="auto">
            <a:xfrm>
              <a:off x="1723" y="894"/>
              <a:ext cx="635"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起源</a:t>
              </a:r>
            </a:p>
          </p:txBody>
        </p:sp>
        <p:sp>
          <p:nvSpPr>
            <p:cNvPr id="9231" name="Text Box 15"/>
            <p:cNvSpPr txBox="1">
              <a:spLocks noChangeArrowheads="1"/>
            </p:cNvSpPr>
            <p:nvPr/>
          </p:nvSpPr>
          <p:spPr bwMode="auto">
            <a:xfrm>
              <a:off x="1701" y="1198"/>
              <a:ext cx="635"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本质</a:t>
              </a:r>
            </a:p>
          </p:txBody>
        </p:sp>
        <p:sp>
          <p:nvSpPr>
            <p:cNvPr id="9232" name="Text Box 16"/>
            <p:cNvSpPr txBox="1">
              <a:spLocks noChangeArrowheads="1"/>
            </p:cNvSpPr>
            <p:nvPr/>
          </p:nvSpPr>
          <p:spPr bwMode="auto">
            <a:xfrm>
              <a:off x="1701" y="1470"/>
              <a:ext cx="1407"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能动作用</a:t>
              </a:r>
            </a:p>
          </p:txBody>
        </p:sp>
        <p:sp>
          <p:nvSpPr>
            <p:cNvPr id="9233" name="Text Box 17"/>
            <p:cNvSpPr txBox="1">
              <a:spLocks noChangeArrowheads="1"/>
            </p:cNvSpPr>
            <p:nvPr/>
          </p:nvSpPr>
          <p:spPr bwMode="auto">
            <a:xfrm>
              <a:off x="1655" y="1833"/>
              <a:ext cx="2222"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与物质的辩证关系</a:t>
              </a:r>
            </a:p>
          </p:txBody>
        </p:sp>
        <p:sp>
          <p:nvSpPr>
            <p:cNvPr id="5137" name="Line 18"/>
            <p:cNvSpPr>
              <a:spLocks noChangeShapeType="1"/>
            </p:cNvSpPr>
            <p:nvPr/>
          </p:nvSpPr>
          <p:spPr bwMode="auto">
            <a:xfrm flipH="1" flipV="1">
              <a:off x="3651" y="3612"/>
              <a:ext cx="183"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38" name="Line 19"/>
            <p:cNvSpPr>
              <a:spLocks noChangeShapeType="1"/>
            </p:cNvSpPr>
            <p:nvPr/>
          </p:nvSpPr>
          <p:spPr bwMode="auto">
            <a:xfrm flipH="1">
              <a:off x="3651" y="2975"/>
              <a:ext cx="227"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39" name="Line 20"/>
            <p:cNvSpPr>
              <a:spLocks noChangeShapeType="1"/>
            </p:cNvSpPr>
            <p:nvPr/>
          </p:nvSpPr>
          <p:spPr bwMode="auto">
            <a:xfrm>
              <a:off x="3651" y="2750"/>
              <a:ext cx="0" cy="862"/>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5140" name="Line 21"/>
            <p:cNvSpPr>
              <a:spLocks noChangeShapeType="1"/>
            </p:cNvSpPr>
            <p:nvPr/>
          </p:nvSpPr>
          <p:spPr bwMode="auto">
            <a:xfrm>
              <a:off x="1701" y="2388"/>
              <a:ext cx="0" cy="136"/>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9238" name="Text Box 22"/>
            <p:cNvSpPr txBox="1">
              <a:spLocks noChangeArrowheads="1"/>
            </p:cNvSpPr>
            <p:nvPr/>
          </p:nvSpPr>
          <p:spPr bwMode="auto">
            <a:xfrm>
              <a:off x="1380" y="2526"/>
              <a:ext cx="1257"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内容</a:t>
              </a:r>
            </a:p>
          </p:txBody>
        </p:sp>
        <p:sp>
          <p:nvSpPr>
            <p:cNvPr id="5142" name="Line 23"/>
            <p:cNvSpPr>
              <a:spLocks noChangeShapeType="1"/>
            </p:cNvSpPr>
            <p:nvPr/>
          </p:nvSpPr>
          <p:spPr bwMode="auto">
            <a:xfrm>
              <a:off x="3923" y="2388"/>
              <a:ext cx="0" cy="136"/>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9240" name="Text Box 24"/>
            <p:cNvSpPr txBox="1">
              <a:spLocks noChangeArrowheads="1"/>
            </p:cNvSpPr>
            <p:nvPr/>
          </p:nvSpPr>
          <p:spPr bwMode="auto">
            <a:xfrm>
              <a:off x="3198" y="2378"/>
              <a:ext cx="140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方法论意义</a:t>
              </a:r>
            </a:p>
          </p:txBody>
        </p:sp>
        <p:sp>
          <p:nvSpPr>
            <p:cNvPr id="9241" name="Text Box 25"/>
            <p:cNvSpPr txBox="1">
              <a:spLocks noChangeArrowheads="1"/>
            </p:cNvSpPr>
            <p:nvPr/>
          </p:nvSpPr>
          <p:spPr bwMode="auto">
            <a:xfrm>
              <a:off x="3833" y="2731"/>
              <a:ext cx="2222"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一切从实际出发</a:t>
              </a:r>
            </a:p>
          </p:txBody>
        </p:sp>
        <p:sp>
          <p:nvSpPr>
            <p:cNvPr id="9242" name="Text Box 26"/>
            <p:cNvSpPr txBox="1">
              <a:spLocks noChangeArrowheads="1"/>
            </p:cNvSpPr>
            <p:nvPr/>
          </p:nvSpPr>
          <p:spPr bwMode="auto">
            <a:xfrm>
              <a:off x="3833" y="3222"/>
              <a:ext cx="2799"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2800" b="1" dirty="0">
                  <a:latin typeface="楷体" panose="02010609060101010101" pitchFamily="49" charset="-122"/>
                  <a:ea typeface="楷体" panose="02010609060101010101" pitchFamily="49" charset="-122"/>
                </a:rPr>
                <a:t>尊重客观规律与发挥主观能动性相统一</a:t>
              </a:r>
            </a:p>
          </p:txBody>
        </p:sp>
      </p:grpSp>
      <p:pic>
        <p:nvPicPr>
          <p:cNvPr id="9221" name="Picture 28" descr="20070518154601847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5063940">
            <a:off x="9858236" y="3973085"/>
            <a:ext cx="665750" cy="54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itle Placeholder 1"/>
          <p:cNvSpPr txBox="1"/>
          <p:nvPr/>
        </p:nvSpPr>
        <p:spPr>
          <a:xfrm>
            <a:off x="781486" y="199560"/>
            <a:ext cx="5341018" cy="804422"/>
          </a:xfrm>
          <a:prstGeom prst="rect">
            <a:avLst/>
          </a:prstGeom>
        </p:spPr>
        <p:txBody>
          <a:bodyPr vert="horz" lIns="91440" tIns="45720" rIns="91440" bIns="45720" rtlCol="0" anchor="t">
            <a:noAutofit/>
          </a:bodyPr>
          <a:lstStyle>
            <a:lvl1pPr algn="l" defTabSz="457200" rtl="0" eaLnBrk="1" latinLnBrk="0" hangingPunct="1">
              <a:spcBef>
                <a:spcPct val="0"/>
              </a:spcBef>
              <a:buNone/>
              <a:defRPr sz="3200" kern="1200">
                <a:solidFill>
                  <a:schemeClr val="accent1"/>
                </a:solidFill>
                <a:latin typeface="+mn-ea"/>
                <a:ea typeface="+mn-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3600" dirty="0" smtClean="0">
                <a:solidFill>
                  <a:schemeClr val="accent2">
                    <a:lumMod val="75000"/>
                  </a:schemeClr>
                </a:solidFill>
              </a:rPr>
              <a:t>唯物论基本知识框架结构</a:t>
            </a:r>
          </a:p>
        </p:txBody>
      </p:sp>
    </p:spTree>
  </p:cSld>
  <p:clrMapOvr>
    <a:masterClrMapping/>
  </p:clrMapOvr>
  <p:transition spd="med">
    <p:randomBar/>
    <p:sndAc>
      <p:stSnd>
        <p:snd r:embed="rId2" name="click.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7" name="Text Box 7"/>
          <p:cNvSpPr txBox="1">
            <a:spLocks noChangeArrowheads="1"/>
          </p:cNvSpPr>
          <p:nvPr/>
        </p:nvSpPr>
        <p:spPr bwMode="auto">
          <a:xfrm>
            <a:off x="1325621" y="1525304"/>
            <a:ext cx="738128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运动</a:t>
            </a:r>
            <a:r>
              <a:rPr lang="zh-CN" altLang="en-US" sz="2800" b="1" dirty="0">
                <a:latin typeface="楷体" panose="02010609060101010101" pitchFamily="49" charset="-122"/>
                <a:ea typeface="楷体" panose="02010609060101010101" pitchFamily="49" charset="-122"/>
              </a:rPr>
              <a:t>是绝对的、永恒的、无条件的</a:t>
            </a:r>
            <a:endParaRPr lang="en-US" altLang="zh-CN" sz="2800" b="1" dirty="0">
              <a:latin typeface="楷体" panose="02010609060101010101" pitchFamily="49" charset="-122"/>
              <a:ea typeface="楷体" panose="02010609060101010101" pitchFamily="49" charset="-122"/>
            </a:endParaRPr>
          </a:p>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静止</a:t>
            </a:r>
            <a:r>
              <a:rPr lang="zh-CN" altLang="en-US" sz="2800" b="1" dirty="0">
                <a:latin typeface="楷体" panose="02010609060101010101" pitchFamily="49" charset="-122"/>
                <a:ea typeface="楷体" panose="02010609060101010101" pitchFamily="49" charset="-122"/>
              </a:rPr>
              <a:t>是相对的、暂时的 、有条件的</a:t>
            </a:r>
          </a:p>
        </p:txBody>
      </p:sp>
      <p:sp>
        <p:nvSpPr>
          <p:cNvPr id="49160" name="WordArt 8"/>
          <p:cNvSpPr>
            <a:spLocks noChangeArrowheads="1" noChangeShapeType="1" noTextEdit="1"/>
          </p:cNvSpPr>
          <p:nvPr/>
        </p:nvSpPr>
        <p:spPr bwMode="auto">
          <a:xfrm>
            <a:off x="1788883" y="2955251"/>
            <a:ext cx="5472238" cy="762509"/>
          </a:xfrm>
          <a:prstGeom prst="rect">
            <a:avLst/>
          </a:prstGeom>
        </p:spPr>
        <p:txBody>
          <a:bodyPr wrap="none" fromWordArt="1">
            <a:prstTxWarp prst="textPlain">
              <a:avLst>
                <a:gd name="adj" fmla="val 50000"/>
              </a:avLst>
            </a:prstTxWarp>
          </a:bodyPr>
          <a:lstStyle/>
          <a:p>
            <a:pPr algn="ctr"/>
            <a:r>
              <a:rPr lang="zh-CN" altLang="en-US" kern="10" dirty="0" smtClean="0">
                <a:ln w="9525">
                  <a:solidFill>
                    <a:srgbClr val="800080"/>
                  </a:solidFill>
                  <a:round/>
                </a:ln>
                <a:solidFill>
                  <a:srgbClr val="CC99FF"/>
                </a:solidFill>
                <a:effectLst>
                  <a:outerShdw dist="35921" dir="2700000" algn="ctr" rotWithShape="0">
                    <a:srgbClr val="C0C0C0">
                      <a:alpha val="79999"/>
                    </a:srgbClr>
                  </a:outerShdw>
                </a:effectLst>
                <a:latin typeface="宋体" panose="02010600030101010101" pitchFamily="2" charset="-122"/>
                <a:ea typeface="宋体" panose="02010600030101010101" pitchFamily="2" charset="-122"/>
              </a:rPr>
              <a:t>运动和静止相互依赖、相互渗透、相互包含</a:t>
            </a:r>
            <a:endParaRPr lang="en-US" altLang="zh-CN" kern="10" dirty="0" smtClean="0">
              <a:ln w="9525">
                <a:solidFill>
                  <a:srgbClr val="800080"/>
                </a:solidFill>
                <a:round/>
              </a:ln>
              <a:solidFill>
                <a:srgbClr val="CC99FF"/>
              </a:solidFill>
              <a:effectLst>
                <a:outerShdw dist="35921" dir="2700000" algn="ctr" rotWithShape="0">
                  <a:srgbClr val="C0C0C0">
                    <a:alpha val="79999"/>
                  </a:srgbClr>
                </a:outerShdw>
              </a:effectLst>
              <a:latin typeface="宋体" panose="02010600030101010101" pitchFamily="2" charset="-122"/>
              <a:ea typeface="宋体" panose="02010600030101010101" pitchFamily="2" charset="-122"/>
            </a:endParaRPr>
          </a:p>
          <a:p>
            <a:pPr algn="ctr"/>
            <a:r>
              <a:rPr lang="zh-CN" altLang="en-US" kern="10" dirty="0" smtClean="0">
                <a:ln w="9525">
                  <a:solidFill>
                    <a:srgbClr val="800080"/>
                  </a:solidFill>
                  <a:round/>
                </a:ln>
                <a:solidFill>
                  <a:srgbClr val="CC99FF"/>
                </a:solidFill>
                <a:effectLst>
                  <a:outerShdw dist="35921" dir="2700000" algn="ctr" rotWithShape="0">
                    <a:srgbClr val="C0C0C0">
                      <a:alpha val="79999"/>
                    </a:srgbClr>
                  </a:outerShdw>
                </a:effectLst>
                <a:latin typeface="宋体" panose="02010600030101010101" pitchFamily="2" charset="-122"/>
                <a:ea typeface="宋体" panose="02010600030101010101" pitchFamily="2" charset="-122"/>
              </a:rPr>
              <a:t>动</a:t>
            </a:r>
            <a:r>
              <a:rPr lang="zh-CN" altLang="en-US" kern="10" dirty="0">
                <a:ln w="9525">
                  <a:solidFill>
                    <a:srgbClr val="800080"/>
                  </a:solidFill>
                  <a:round/>
                </a:ln>
                <a:solidFill>
                  <a:srgbClr val="CC99FF"/>
                </a:solidFill>
                <a:effectLst>
                  <a:outerShdw dist="35921" dir="2700000" algn="ctr" rotWithShape="0">
                    <a:srgbClr val="C0C0C0">
                      <a:alpha val="79999"/>
                    </a:srgbClr>
                  </a:outerShdw>
                </a:effectLst>
                <a:latin typeface="宋体" panose="02010600030101010101" pitchFamily="2" charset="-122"/>
                <a:ea typeface="宋体" panose="02010600030101010101" pitchFamily="2" charset="-122"/>
              </a:rPr>
              <a:t>中有静，静中有动</a:t>
            </a:r>
          </a:p>
        </p:txBody>
      </p:sp>
      <p:sp>
        <p:nvSpPr>
          <p:cNvPr id="261129" name="Rectangle 9"/>
          <p:cNvSpPr>
            <a:spLocks noChangeArrowheads="1"/>
          </p:cNvSpPr>
          <p:nvPr/>
        </p:nvSpPr>
        <p:spPr bwMode="auto">
          <a:xfrm>
            <a:off x="1617989" y="3912866"/>
            <a:ext cx="6985208" cy="480131"/>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90000"/>
              </a:lnSpc>
              <a:defRPr/>
            </a:pPr>
            <a:r>
              <a:rPr lang="zh-CN" altLang="en-US" sz="2800" b="1" dirty="0">
                <a:solidFill>
                  <a:srgbClr val="FF0000"/>
                </a:solidFill>
                <a:latin typeface="楷体" panose="02010609060101010101" pitchFamily="49" charset="-122"/>
                <a:ea typeface="楷体" panose="02010609060101010101" pitchFamily="49" charset="-122"/>
              </a:rPr>
              <a:t>把运动和静止割离开来就会犯两种错误              </a:t>
            </a:r>
          </a:p>
        </p:txBody>
      </p:sp>
      <p:sp>
        <p:nvSpPr>
          <p:cNvPr id="261130" name="Rectangle 10"/>
          <p:cNvSpPr>
            <a:spLocks noChangeArrowheads="1"/>
          </p:cNvSpPr>
          <p:nvPr/>
        </p:nvSpPr>
        <p:spPr bwMode="auto">
          <a:xfrm>
            <a:off x="1617988" y="4674936"/>
            <a:ext cx="6796547" cy="1643527"/>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lgn="just" eaLnBrk="1" hangingPunct="1">
              <a:lnSpc>
                <a:spcPct val="90000"/>
              </a:lnSpc>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形而上学</a:t>
            </a:r>
            <a:r>
              <a:rPr lang="zh-CN" altLang="en-US" sz="2800" b="1" dirty="0">
                <a:latin typeface="楷体" panose="02010609060101010101" pitchFamily="49" charset="-122"/>
                <a:ea typeface="楷体" panose="02010609060101010101" pitchFamily="49" charset="-122"/>
              </a:rPr>
              <a:t>不变论：片面抓住相对静止</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algn="just" eaLnBrk="1" hangingPunct="1">
              <a:lnSpc>
                <a:spcPct val="90000"/>
              </a:lnSpc>
            </a:pPr>
            <a:r>
              <a:rPr lang="en-US" altLang="zh-CN" sz="2800" b="1" dirty="0">
                <a:latin typeface="楷体" panose="02010609060101010101" pitchFamily="49" charset="-122"/>
                <a:ea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否认</a:t>
            </a:r>
            <a:r>
              <a:rPr lang="zh-CN" altLang="en-US" sz="2800" b="1" dirty="0">
                <a:latin typeface="楷体" panose="02010609060101010101" pitchFamily="49" charset="-122"/>
                <a:ea typeface="楷体" panose="02010609060101010101" pitchFamily="49" charset="-122"/>
              </a:rPr>
              <a:t>绝对运动</a:t>
            </a:r>
          </a:p>
          <a:p>
            <a:pPr marL="457200" indent="-457200" algn="just" eaLnBrk="1" hangingPunct="1">
              <a:lnSpc>
                <a:spcPct val="90000"/>
              </a:lnSpc>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相对主义</a:t>
            </a:r>
            <a:r>
              <a:rPr lang="zh-CN" altLang="en-US" sz="2800" b="1" dirty="0">
                <a:latin typeface="楷体" panose="02010609060101010101" pitchFamily="49" charset="-122"/>
                <a:ea typeface="楷体" panose="02010609060101010101" pitchFamily="49" charset="-122"/>
              </a:rPr>
              <a:t>诡辩论</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夸大运动的绝对性</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algn="just" eaLnBrk="1" hangingPunct="1">
              <a:lnSpc>
                <a:spcPct val="90000"/>
              </a:lnSpc>
            </a:pPr>
            <a:r>
              <a:rPr lang="en-US" altLang="zh-CN" sz="2800" b="1" dirty="0">
                <a:latin typeface="楷体" panose="02010609060101010101" pitchFamily="49" charset="-122"/>
                <a:ea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否认</a:t>
            </a:r>
            <a:r>
              <a:rPr lang="zh-CN" altLang="en-US" sz="2800" b="1" dirty="0">
                <a:latin typeface="楷体" panose="02010609060101010101" pitchFamily="49" charset="-122"/>
                <a:ea typeface="楷体" panose="02010609060101010101" pitchFamily="49" charset="-122"/>
              </a:rPr>
              <a:t>相对静止</a:t>
            </a:r>
          </a:p>
        </p:txBody>
      </p:sp>
      <p:sp>
        <p:nvSpPr>
          <p:cNvPr id="11" name="Rectangle 7"/>
          <p:cNvSpPr>
            <a:spLocks noChangeArrowheads="1"/>
          </p:cNvSpPr>
          <p:nvPr/>
        </p:nvSpPr>
        <p:spPr bwMode="auto">
          <a:xfrm>
            <a:off x="-360518" y="209552"/>
            <a:ext cx="53234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（一）物质的根本属性</a:t>
            </a:r>
            <a:endParaRPr lang="zh-CN" altLang="en-US" sz="3600" b="1" dirty="0">
              <a:latin typeface="华文新魏" panose="02010800040101010101" charset="-122"/>
              <a:ea typeface="华文新魏" panose="02010800040101010101" charset="-122"/>
            </a:endParaRPr>
          </a:p>
        </p:txBody>
      </p:sp>
      <p:sp>
        <p:nvSpPr>
          <p:cNvPr id="12" name="Rectangle 7"/>
          <p:cNvSpPr>
            <a:spLocks noChangeArrowheads="1"/>
          </p:cNvSpPr>
          <p:nvPr/>
        </p:nvSpPr>
        <p:spPr bwMode="auto">
          <a:xfrm>
            <a:off x="612013" y="867428"/>
            <a:ext cx="435090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en-US" altLang="zh-CN" sz="3200" b="1" dirty="0" smtClean="0">
                <a:latin typeface="华文新魏" panose="02010800040101010101" charset="-122"/>
                <a:ea typeface="华文新魏" panose="02010800040101010101" charset="-122"/>
              </a:rPr>
              <a:t>3.</a:t>
            </a:r>
            <a:r>
              <a:rPr lang="zh-CN" altLang="en-US" sz="3200" b="1" dirty="0" smtClean="0">
                <a:latin typeface="华文新魏" panose="02010800040101010101" charset="-122"/>
                <a:ea typeface="华文新魏" panose="02010800040101010101" charset="-122"/>
              </a:rPr>
              <a:t>运动与静止的关系</a:t>
            </a:r>
            <a:endParaRPr lang="zh-CN" altLang="en-US" sz="3200" b="1" dirty="0">
              <a:latin typeface="华文新魏" panose="02010800040101010101" charset="-122"/>
              <a:ea typeface="华文新魏" panose="020108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1127"/>
                                        </p:tgtEl>
                                        <p:attrNameLst>
                                          <p:attrName>style.visibility</p:attrName>
                                        </p:attrNameLst>
                                      </p:cBhvr>
                                      <p:to>
                                        <p:strVal val="visible"/>
                                      </p:to>
                                    </p:set>
                                    <p:animEffect transition="in" filter="blinds(horizontal)">
                                      <p:cBhvr>
                                        <p:cTn id="12" dur="500"/>
                                        <p:tgtEl>
                                          <p:spTgt spid="26112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49160"/>
                                        </p:tgtEl>
                                        <p:attrNameLst>
                                          <p:attrName>style.visibility</p:attrName>
                                        </p:attrNameLst>
                                      </p:cBhvr>
                                      <p:to>
                                        <p:strVal val="visible"/>
                                      </p:to>
                                    </p:set>
                                    <p:animEffect transition="in" filter="blinds(horizontal)">
                                      <p:cBhvr>
                                        <p:cTn id="17" dur="500"/>
                                        <p:tgtEl>
                                          <p:spTgt spid="4916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1129"/>
                                        </p:tgtEl>
                                        <p:attrNameLst>
                                          <p:attrName>style.visibility</p:attrName>
                                        </p:attrNameLst>
                                      </p:cBhvr>
                                      <p:to>
                                        <p:strVal val="visible"/>
                                      </p:to>
                                    </p:set>
                                    <p:animEffect transition="in" filter="blinds(horizontal)">
                                      <p:cBhvr>
                                        <p:cTn id="22" dur="500"/>
                                        <p:tgtEl>
                                          <p:spTgt spid="26112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1130"/>
                                        </p:tgtEl>
                                        <p:attrNameLst>
                                          <p:attrName>style.visibility</p:attrName>
                                        </p:attrNameLst>
                                      </p:cBhvr>
                                      <p:to>
                                        <p:strVal val="visible"/>
                                      </p:to>
                                    </p:set>
                                    <p:animEffect transition="in" filter="box(in)">
                                      <p:cBhvr>
                                        <p:cTn id="27" dur="500"/>
                                        <p:tgtEl>
                                          <p:spTgt spid="261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7" grpId="0"/>
      <p:bldP spid="261129" grpId="0"/>
      <p:bldP spid="261130" grpId="0"/>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717494" y="770989"/>
            <a:ext cx="8590893" cy="1188244"/>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3200" b="1" dirty="0" smtClean="0">
                <a:solidFill>
                  <a:schemeClr val="tx1"/>
                </a:solidFill>
                <a:latin typeface="楷体" panose="02010609060101010101" pitchFamily="49" charset="-122"/>
                <a:ea typeface="楷体" panose="02010609060101010101" pitchFamily="49" charset="-122"/>
              </a:rPr>
              <a:t>3.</a:t>
            </a:r>
            <a:r>
              <a:rPr lang="zh-CN" altLang="en-US" sz="3200" b="1" dirty="0">
                <a:solidFill>
                  <a:schemeClr val="tx1"/>
                </a:solidFill>
                <a:latin typeface="楷体" panose="02010609060101010101" pitchFamily="49" charset="-122"/>
                <a:ea typeface="楷体" panose="02010609060101010101" pitchFamily="49" charset="-122"/>
              </a:rPr>
              <a:t>“风定花犹落，鸟鸣山更幽”形象地表达了动和静的辩证关系是</a:t>
            </a:r>
            <a:r>
              <a:rPr lang="en-US" altLang="zh-CN" sz="3200" b="1" dirty="0">
                <a:solidFill>
                  <a:schemeClr val="tx1"/>
                </a:solidFill>
                <a:latin typeface="楷体" panose="02010609060101010101" pitchFamily="49" charset="-122"/>
                <a:ea typeface="楷体" panose="02010609060101010101" pitchFamily="49" charset="-122"/>
              </a:rPr>
              <a:t>(  )</a:t>
            </a:r>
          </a:p>
          <a:p>
            <a:pPr>
              <a:defRPr/>
            </a:pPr>
            <a:endParaRPr lang="zh-CN" altLang="en-US" sz="1950" b="1" dirty="0">
              <a:solidFill>
                <a:srgbClr val="000000"/>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5" name="矩形 4"/>
          <p:cNvSpPr/>
          <p:nvPr>
            <p:custDataLst>
              <p:tags r:id="rId3"/>
            </p:custDataLst>
          </p:nvPr>
        </p:nvSpPr>
        <p:spPr>
          <a:xfrm>
            <a:off x="4552950" y="3721894"/>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95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custDataLst>
              <p:tags r:id="rId4"/>
            </p:custDataLst>
          </p:nvPr>
        </p:nvSpPr>
        <p:spPr>
          <a:xfrm>
            <a:off x="4552950" y="4500562"/>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95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6"/>
          <p:cNvSpPr/>
          <p:nvPr>
            <p:custDataLst>
              <p:tags r:id="rId5"/>
            </p:custDataLst>
          </p:nvPr>
        </p:nvSpPr>
        <p:spPr>
          <a:xfrm>
            <a:off x="4552950" y="5357812"/>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95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椭圆 7"/>
          <p:cNvSpPr>
            <a:spLocks noChangeAspect="1"/>
          </p:cNvSpPr>
          <p:nvPr>
            <p:custDataLst>
              <p:tags r:id="rId6"/>
            </p:custDataLst>
          </p:nvPr>
        </p:nvSpPr>
        <p:spPr>
          <a:xfrm>
            <a:off x="906757" y="2164029"/>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a:spLocks noChangeAspect="1"/>
          </p:cNvSpPr>
          <p:nvPr>
            <p:custDataLst>
              <p:tags r:id="rId7"/>
            </p:custDataLst>
          </p:nvPr>
        </p:nvSpPr>
        <p:spPr>
          <a:xfrm>
            <a:off x="906757" y="3021279"/>
            <a:ext cx="411956" cy="411956"/>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custDataLst>
              <p:tags r:id="rId8"/>
            </p:custDataLst>
          </p:nvPr>
        </p:nvSpPr>
        <p:spPr>
          <a:xfrm>
            <a:off x="906757" y="3878529"/>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a:spLocks noChangeAspect="1"/>
          </p:cNvSpPr>
          <p:nvPr>
            <p:custDataLst>
              <p:tags r:id="rId9"/>
            </p:custDataLst>
          </p:nvPr>
        </p:nvSpPr>
        <p:spPr>
          <a:xfrm>
            <a:off x="906757" y="4735779"/>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圆角矩形 11"/>
          <p:cNvSpPr/>
          <p:nvPr>
            <p:custDataLst>
              <p:tags r:id="rId10"/>
            </p:custDataLst>
          </p:nvPr>
        </p:nvSpPr>
        <p:spPr>
          <a:xfrm>
            <a:off x="7499748" y="5697141"/>
            <a:ext cx="926622" cy="517921"/>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sp>
        <p:nvSpPr>
          <p:cNvPr id="48139" name="矩形 18"/>
          <p:cNvSpPr>
            <a:spLocks noChangeArrowheads="1"/>
          </p:cNvSpPr>
          <p:nvPr/>
        </p:nvSpPr>
        <p:spPr bwMode="auto">
          <a:xfrm>
            <a:off x="1362766" y="2074732"/>
            <a:ext cx="4540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2800" b="1" dirty="0">
                <a:latin typeface="楷体" panose="02010609060101010101" pitchFamily="49" charset="-122"/>
                <a:ea typeface="楷体" panose="02010609060101010101" pitchFamily="49" charset="-122"/>
              </a:rPr>
              <a:t>静不是动，动不是静 </a:t>
            </a:r>
          </a:p>
        </p:txBody>
      </p:sp>
      <p:sp>
        <p:nvSpPr>
          <p:cNvPr id="48140" name="矩形 19"/>
          <p:cNvSpPr>
            <a:spLocks noChangeArrowheads="1"/>
          </p:cNvSpPr>
          <p:nvPr/>
        </p:nvSpPr>
        <p:spPr bwMode="auto">
          <a:xfrm>
            <a:off x="1391341" y="2972463"/>
            <a:ext cx="34323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buSzPct val="80000"/>
            </a:pPr>
            <a:r>
              <a:rPr lang="zh-CN" altLang="en-US" sz="2800" b="1" dirty="0">
                <a:latin typeface="楷体" panose="02010609060101010101" pitchFamily="49" charset="-122"/>
                <a:ea typeface="楷体" panose="02010609060101010101" pitchFamily="49" charset="-122"/>
              </a:rPr>
              <a:t>静中有动</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动中有静 </a:t>
            </a:r>
          </a:p>
        </p:txBody>
      </p:sp>
      <p:sp>
        <p:nvSpPr>
          <p:cNvPr id="48141" name="矩形 20"/>
          <p:cNvSpPr>
            <a:spLocks noChangeArrowheads="1"/>
          </p:cNvSpPr>
          <p:nvPr/>
        </p:nvSpPr>
        <p:spPr bwMode="auto">
          <a:xfrm>
            <a:off x="1369909" y="3824950"/>
            <a:ext cx="41537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buSzPct val="80000"/>
            </a:pPr>
            <a:r>
              <a:rPr lang="zh-CN" altLang="en-US" sz="2800" b="1" dirty="0">
                <a:latin typeface="楷体" panose="02010609060101010101" pitchFamily="49" charset="-122"/>
                <a:ea typeface="楷体" panose="02010609060101010101" pitchFamily="49" charset="-122"/>
              </a:rPr>
              <a:t>动是必然的</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静是偶然的 </a:t>
            </a:r>
          </a:p>
        </p:txBody>
      </p:sp>
      <p:sp>
        <p:nvSpPr>
          <p:cNvPr id="48142" name="矩形 21"/>
          <p:cNvSpPr>
            <a:spLocks noChangeArrowheads="1"/>
          </p:cNvSpPr>
          <p:nvPr/>
        </p:nvSpPr>
        <p:spPr bwMode="auto">
          <a:xfrm>
            <a:off x="1318713" y="4735779"/>
            <a:ext cx="48750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buSzPct val="80000"/>
            </a:pPr>
            <a:r>
              <a:rPr lang="zh-CN" altLang="en-US" sz="2800" b="1" dirty="0">
                <a:latin typeface="楷体" panose="02010609060101010101" pitchFamily="49" charset="-122"/>
                <a:ea typeface="楷体" panose="02010609060101010101" pitchFamily="49" charset="-122"/>
              </a:rPr>
              <a:t>动是静的原因</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静是动的结果 </a:t>
            </a:r>
          </a:p>
        </p:txBody>
      </p:sp>
      <p:grpSp>
        <p:nvGrpSpPr>
          <p:cNvPr id="48143" name="组合 16"/>
          <p:cNvGrpSpPr/>
          <p:nvPr>
            <p:custDataLst>
              <p:tags r:id="rId11"/>
            </p:custDataLst>
          </p:nvPr>
        </p:nvGrpSpPr>
        <p:grpSpPr bwMode="auto">
          <a:xfrm>
            <a:off x="0" y="0"/>
            <a:ext cx="5143500" cy="490220"/>
            <a:chOff x="0" y="0"/>
            <a:chExt cx="6858000" cy="653627"/>
          </a:xfrm>
        </p:grpSpPr>
        <p:sp>
          <p:nvSpPr>
            <p:cNvPr id="13" name="TitleBackground"/>
            <p:cNvSpPr/>
            <p:nvPr>
              <p:custDataLst>
                <p:tags r:id="rId13"/>
              </p:custDataLst>
            </p:nvPr>
          </p:nvSpPr>
          <p:spPr>
            <a:xfrm>
              <a:off x="0" y="0"/>
              <a:ext cx="6858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5" name="TypeText"/>
            <p:cNvSpPr/>
            <p:nvPr>
              <p:custDataLst>
                <p:tags r:id="rId15"/>
              </p:custDataLst>
            </p:nvPr>
          </p:nvSpPr>
          <p:spPr>
            <a:xfrm>
              <a:off x="338667"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defRPr/>
              </a:pPr>
              <a:r>
                <a:rPr lang="zh-CN" altLang="en-US" sz="19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16" name="TipText"/>
            <p:cNvSpPr/>
            <p:nvPr>
              <p:custDataLst>
                <p:tags r:id="rId16"/>
              </p:custDataLst>
            </p:nvPr>
          </p:nvSpPr>
          <p:spPr>
            <a:xfrm>
              <a:off x="1573107" y="145627"/>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defRPr/>
              </a:pPr>
              <a:r>
                <a:rPr lang="en-US" altLang="zh-CN" sz="15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5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p>
          </p:txBody>
        </p:sp>
      </p:grpSp>
      <p:pic>
        <p:nvPicPr>
          <p:cNvPr id="2" name="图片 1"/>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50" name="Rectangle 6"/>
          <p:cNvSpPr>
            <a:spLocks noChangeArrowheads="1"/>
          </p:cNvSpPr>
          <p:nvPr/>
        </p:nvSpPr>
        <p:spPr bwMode="auto">
          <a:xfrm>
            <a:off x="996780" y="949601"/>
            <a:ext cx="81669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时间</a:t>
            </a:r>
            <a:r>
              <a:rPr lang="zh-CN" altLang="en-US" sz="3200" b="1" dirty="0">
                <a:latin typeface="华文新魏" panose="02010800040101010101" charset="-122"/>
                <a:ea typeface="华文新魏" panose="02010800040101010101" charset="-122"/>
              </a:rPr>
              <a:t>和空间是物质运动的存在形式</a:t>
            </a:r>
          </a:p>
        </p:txBody>
      </p:sp>
      <p:sp>
        <p:nvSpPr>
          <p:cNvPr id="262151" name="Text Box 7"/>
          <p:cNvSpPr txBox="1">
            <a:spLocks noChangeArrowheads="1"/>
          </p:cNvSpPr>
          <p:nvPr/>
        </p:nvSpPr>
        <p:spPr bwMode="auto">
          <a:xfrm>
            <a:off x="996780" y="1868644"/>
            <a:ext cx="816694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2800" b="1" dirty="0">
                <a:solidFill>
                  <a:srgbClr val="FF0000"/>
                </a:solidFill>
                <a:latin typeface="楷体" panose="02010609060101010101" pitchFamily="49" charset="-122"/>
                <a:ea typeface="楷体" panose="02010609060101010101" pitchFamily="49" charset="-122"/>
              </a:rPr>
              <a:t>时间</a:t>
            </a:r>
            <a:r>
              <a:rPr lang="zh-CN" altLang="en-US" sz="2800" b="1" dirty="0">
                <a:latin typeface="楷体" panose="02010609060101010101" pitchFamily="49" charset="-122"/>
                <a:ea typeface="楷体" panose="02010609060101010101" pitchFamily="49" charset="-122"/>
              </a:rPr>
              <a:t>：是物质</a:t>
            </a:r>
            <a:r>
              <a:rPr lang="zh-CN" altLang="en-US" sz="2800" b="1" dirty="0" smtClean="0">
                <a:latin typeface="楷体" panose="02010609060101010101" pitchFamily="49" charset="-122"/>
                <a:ea typeface="楷体" panose="02010609060101010101" pitchFamily="49" charset="-122"/>
              </a:rPr>
              <a:t>运动的</a:t>
            </a:r>
            <a:r>
              <a:rPr lang="zh-CN" altLang="en-US" sz="2800" b="1" dirty="0">
                <a:solidFill>
                  <a:srgbClr val="FF0000"/>
                </a:solidFill>
                <a:latin typeface="楷体" panose="02010609060101010101" pitchFamily="49" charset="-122"/>
                <a:ea typeface="楷体" panose="02010609060101010101" pitchFamily="49" charset="-122"/>
              </a:rPr>
              <a:t>持续性和顺序</a:t>
            </a:r>
            <a:r>
              <a:rPr lang="zh-CN" altLang="en-US" sz="2800" b="1" dirty="0" smtClean="0">
                <a:solidFill>
                  <a:srgbClr val="FF0000"/>
                </a:solidFill>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特点是</a:t>
            </a:r>
            <a:r>
              <a:rPr lang="zh-CN" altLang="en-US" sz="2800" b="1" dirty="0" smtClean="0">
                <a:solidFill>
                  <a:srgbClr val="FF0000"/>
                </a:solidFill>
                <a:latin typeface="楷体" panose="02010609060101010101" pitchFamily="49" charset="-122"/>
                <a:ea typeface="楷体" panose="02010609060101010101" pitchFamily="49" charset="-122"/>
              </a:rPr>
              <a:t>一维性</a:t>
            </a:r>
            <a:r>
              <a:rPr lang="zh-CN" altLang="en-US" sz="2800" b="1" dirty="0" smtClean="0">
                <a:latin typeface="楷体" panose="02010609060101010101" pitchFamily="49" charset="-122"/>
                <a:ea typeface="楷体" panose="02010609060101010101" pitchFamily="49" charset="-122"/>
              </a:rPr>
              <a:t>，即时间的流逝一去不复返。</a:t>
            </a:r>
            <a:endParaRPr lang="zh-CN" altLang="en-US" sz="2800" b="1" dirty="0">
              <a:latin typeface="楷体" panose="02010609060101010101" pitchFamily="49" charset="-122"/>
              <a:ea typeface="楷体" panose="02010609060101010101" pitchFamily="49" charset="-122"/>
            </a:endParaRPr>
          </a:p>
        </p:txBody>
      </p:sp>
      <p:pic>
        <p:nvPicPr>
          <p:cNvPr id="262169" name="Picture 25" descr="金表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6275" y="3661152"/>
            <a:ext cx="2359631" cy="239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35316" y="3778559"/>
            <a:ext cx="2875394" cy="2156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7"/>
          <p:cNvSpPr>
            <a:spLocks noChangeArrowheads="1"/>
          </p:cNvSpPr>
          <p:nvPr/>
        </p:nvSpPr>
        <p:spPr bwMode="auto">
          <a:xfrm>
            <a:off x="-1854271" y="267350"/>
            <a:ext cx="783052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（二）物质运动的存在形式</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2150"/>
                                        </p:tgtEl>
                                        <p:attrNameLst>
                                          <p:attrName>style.visibility</p:attrName>
                                        </p:attrNameLst>
                                      </p:cBhvr>
                                      <p:to>
                                        <p:strVal val="visible"/>
                                      </p:to>
                                    </p:set>
                                    <p:animEffect transition="in" filter="blinds(horizontal)">
                                      <p:cBhvr>
                                        <p:cTn id="12" dur="500"/>
                                        <p:tgtEl>
                                          <p:spTgt spid="26215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62151"/>
                                        </p:tgtEl>
                                        <p:attrNameLst>
                                          <p:attrName>style.visibility</p:attrName>
                                        </p:attrNameLst>
                                      </p:cBhvr>
                                      <p:to>
                                        <p:strVal val="visible"/>
                                      </p:to>
                                    </p:set>
                                    <p:animEffect transition="in" filter="blinds(horizontal)">
                                      <p:cBhvr>
                                        <p:cTn id="17" dur="500"/>
                                        <p:tgtEl>
                                          <p:spTgt spid="262151"/>
                                        </p:tgtEl>
                                      </p:cBhvr>
                                    </p:animEffect>
                                  </p:childTnLst>
                                </p:cTn>
                              </p:par>
                              <p:par>
                                <p:cTn id="18" presetID="3" presetClass="entr" presetSubtype="10" fill="hold" nodeType="withEffect">
                                  <p:stCondLst>
                                    <p:cond delay="0"/>
                                  </p:stCondLst>
                                  <p:childTnLst>
                                    <p:set>
                                      <p:cBhvr>
                                        <p:cTn id="19" dur="1" fill="hold">
                                          <p:stCondLst>
                                            <p:cond delay="0"/>
                                          </p:stCondLst>
                                        </p:cTn>
                                        <p:tgtEl>
                                          <p:spTgt spid="262169"/>
                                        </p:tgtEl>
                                        <p:attrNameLst>
                                          <p:attrName>style.visibility</p:attrName>
                                        </p:attrNameLst>
                                      </p:cBhvr>
                                      <p:to>
                                        <p:strVal val="visible"/>
                                      </p:to>
                                    </p:set>
                                    <p:animEffect transition="in" filter="blinds(horizontal)">
                                      <p:cBhvr>
                                        <p:cTn id="20" dur="500"/>
                                        <p:tgtEl>
                                          <p:spTgt spid="262169"/>
                                        </p:tgtEl>
                                      </p:cBhvr>
                                    </p:animEffect>
                                  </p:childTnLst>
                                </p:cTn>
                              </p:par>
                            </p:childTnLst>
                          </p:cTn>
                        </p:par>
                        <p:par>
                          <p:cTn id="21" fill="hold">
                            <p:stCondLst>
                              <p:cond delay="500"/>
                            </p:stCondLst>
                            <p:childTnLst>
                              <p:par>
                                <p:cTn id="22" presetID="1"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50" grpId="0"/>
      <p:bldP spid="262151"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50" name="Rectangle 6"/>
          <p:cNvSpPr>
            <a:spLocks noChangeArrowheads="1"/>
          </p:cNvSpPr>
          <p:nvPr/>
        </p:nvSpPr>
        <p:spPr bwMode="auto">
          <a:xfrm>
            <a:off x="1024557" y="1318039"/>
            <a:ext cx="81669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zh-CN" sz="3200" b="1" dirty="0" smtClean="0">
                <a:latin typeface="华文新魏" panose="02010800040101010101" charset="-122"/>
                <a:ea typeface="华文新魏" panose="02010800040101010101" charset="-122"/>
              </a:rPr>
              <a:t>1.</a:t>
            </a:r>
            <a:r>
              <a:rPr lang="zh-CN" altLang="en-US" sz="3200" b="1" dirty="0" smtClean="0">
                <a:latin typeface="华文新魏" panose="02010800040101010101" charset="-122"/>
                <a:ea typeface="华文新魏" panose="02010800040101010101" charset="-122"/>
              </a:rPr>
              <a:t>时间</a:t>
            </a:r>
            <a:r>
              <a:rPr lang="zh-CN" altLang="en-US" sz="3200" b="1" dirty="0">
                <a:latin typeface="华文新魏" panose="02010800040101010101" charset="-122"/>
                <a:ea typeface="华文新魏" panose="02010800040101010101" charset="-122"/>
              </a:rPr>
              <a:t>和空间是物质运动的存在形式</a:t>
            </a:r>
          </a:p>
        </p:txBody>
      </p:sp>
      <p:sp>
        <p:nvSpPr>
          <p:cNvPr id="9" name="Rectangle 7"/>
          <p:cNvSpPr>
            <a:spLocks noChangeArrowheads="1"/>
          </p:cNvSpPr>
          <p:nvPr/>
        </p:nvSpPr>
        <p:spPr bwMode="auto">
          <a:xfrm>
            <a:off x="-1705008" y="652129"/>
            <a:ext cx="758870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（二）物质运动的存在形式</a:t>
            </a:r>
            <a:endParaRPr lang="zh-CN" altLang="en-US" sz="3600" b="1" dirty="0">
              <a:latin typeface="华文新魏" panose="02010800040101010101" charset="-122"/>
              <a:ea typeface="华文新魏" panose="02010800040101010101" charset="-122"/>
            </a:endParaRPr>
          </a:p>
        </p:txBody>
      </p:sp>
      <p:sp>
        <p:nvSpPr>
          <p:cNvPr id="13" name="Text Box 7"/>
          <p:cNvSpPr txBox="1">
            <a:spLocks noChangeArrowheads="1"/>
          </p:cNvSpPr>
          <p:nvPr/>
        </p:nvSpPr>
        <p:spPr bwMode="auto">
          <a:xfrm>
            <a:off x="1409205" y="2135706"/>
            <a:ext cx="739764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pPr>
            <a:r>
              <a:rPr lang="zh-CN" altLang="en-US" sz="2800" b="1" dirty="0">
                <a:latin typeface="楷体" panose="02010609060101010101" pitchFamily="49" charset="-122"/>
                <a:ea typeface="楷体" panose="02010609060101010101" pitchFamily="49" charset="-122"/>
              </a:rPr>
              <a:t>空间：</a:t>
            </a:r>
            <a:r>
              <a:rPr lang="zh-CN" altLang="en-US" sz="2800" b="1" dirty="0" smtClean="0">
                <a:latin typeface="楷体" panose="02010609060101010101" pitchFamily="49" charset="-122"/>
                <a:ea typeface="楷体" panose="02010609060101010101" pitchFamily="49" charset="-122"/>
              </a:rPr>
              <a:t>是指物质运动的</a:t>
            </a:r>
            <a:r>
              <a:rPr lang="zh-CN" altLang="en-US" sz="2800" b="1" dirty="0">
                <a:solidFill>
                  <a:srgbClr val="FF0000"/>
                </a:solidFill>
                <a:latin typeface="楷体" panose="02010609060101010101" pitchFamily="49" charset="-122"/>
                <a:ea typeface="楷体" panose="02010609060101010101" pitchFamily="49" charset="-122"/>
              </a:rPr>
              <a:t>广</a:t>
            </a:r>
            <a:r>
              <a:rPr lang="zh-CN" altLang="en-US" sz="2800" b="1" dirty="0" smtClean="0">
                <a:solidFill>
                  <a:srgbClr val="FF0000"/>
                </a:solidFill>
                <a:latin typeface="楷体" panose="02010609060101010101" pitchFamily="49" charset="-122"/>
                <a:ea typeface="楷体" panose="02010609060101010101" pitchFamily="49" charset="-122"/>
              </a:rPr>
              <a:t>延性、伸张性，</a:t>
            </a:r>
            <a:r>
              <a:rPr lang="zh-CN" altLang="en-US" sz="2800" b="1" dirty="0" smtClean="0">
                <a:solidFill>
                  <a:schemeClr val="bg2">
                    <a:lumMod val="10000"/>
                  </a:schemeClr>
                </a:solidFill>
                <a:latin typeface="楷体" panose="02010609060101010101" pitchFamily="49" charset="-122"/>
                <a:ea typeface="楷体" panose="02010609060101010101" pitchFamily="49" charset="-122"/>
              </a:rPr>
              <a:t>特点是</a:t>
            </a:r>
            <a:r>
              <a:rPr lang="zh-CN" altLang="en-US" sz="2800" b="1" dirty="0" smtClean="0">
                <a:solidFill>
                  <a:srgbClr val="FF0000"/>
                </a:solidFill>
                <a:latin typeface="楷体" panose="02010609060101010101" pitchFamily="49" charset="-122"/>
                <a:ea typeface="楷体" panose="02010609060101010101" pitchFamily="49" charset="-122"/>
              </a:rPr>
              <a:t>三维性，</a:t>
            </a:r>
            <a:r>
              <a:rPr lang="zh-CN" altLang="en-US" sz="2800" b="1" dirty="0" smtClean="0">
                <a:solidFill>
                  <a:schemeClr val="bg2">
                    <a:lumMod val="10000"/>
                  </a:schemeClr>
                </a:solidFill>
                <a:latin typeface="楷体" panose="02010609060101010101" pitchFamily="49" charset="-122"/>
                <a:ea typeface="楷体" panose="02010609060101010101" pitchFamily="49" charset="-122"/>
              </a:rPr>
              <a:t>即空间具有长、宽、高三方面的规定性。</a:t>
            </a:r>
            <a:endParaRPr lang="zh-CN" altLang="en-US" sz="2800" b="1" dirty="0">
              <a:solidFill>
                <a:schemeClr val="bg2">
                  <a:lumMod val="10000"/>
                </a:schemeClr>
              </a:solidFill>
              <a:latin typeface="楷体" panose="02010609060101010101" pitchFamily="49" charset="-122"/>
              <a:ea typeface="楷体" panose="02010609060101010101" pitchFamily="49" charset="-122"/>
            </a:endParaRPr>
          </a:p>
        </p:txBody>
      </p:sp>
      <p:grpSp>
        <p:nvGrpSpPr>
          <p:cNvPr id="14" name="Group 8"/>
          <p:cNvGrpSpPr/>
          <p:nvPr/>
        </p:nvGrpSpPr>
        <p:grpSpPr bwMode="auto">
          <a:xfrm>
            <a:off x="4400238" y="4288337"/>
            <a:ext cx="2051120" cy="1701869"/>
            <a:chOff x="145" y="2400"/>
            <a:chExt cx="2711" cy="1778"/>
          </a:xfrm>
        </p:grpSpPr>
        <p:sp>
          <p:nvSpPr>
            <p:cNvPr id="15" name="Rectangle 9"/>
            <p:cNvSpPr>
              <a:spLocks noChangeArrowheads="1"/>
            </p:cNvSpPr>
            <p:nvPr/>
          </p:nvSpPr>
          <p:spPr bwMode="auto">
            <a:xfrm>
              <a:off x="816" y="2448"/>
              <a:ext cx="1584" cy="1344"/>
            </a:xfrm>
            <a:prstGeom prst="rect">
              <a:avLst/>
            </a:prstGeom>
            <a:solidFill>
              <a:srgbClr val="0099CC"/>
            </a:solidFill>
            <a:ln w="9525">
              <a:miter lim="800000"/>
            </a:ln>
            <a:scene3d>
              <a:camera prst="legacyPerspectiveFront">
                <a:rot lat="1500000" lon="20099975" rev="0"/>
              </a:camera>
              <a:lightRig rig="legacyFlat4" dir="t"/>
            </a:scene3d>
            <a:sp3d extrusionH="887400" prstMaterial="legacyMatte">
              <a:bevelT w="13500" h="13500" prst="angle"/>
              <a:bevelB w="13500" h="13500" prst="angle"/>
              <a:extrusionClr>
                <a:srgbClr val="0099CC"/>
              </a:extrusionClr>
              <a:contourClr>
                <a:srgbClr val="0099CC"/>
              </a:contourClr>
            </a:sp3d>
          </p:spPr>
          <p:txBody>
            <a:bodyPr wrap="none" anchor="ctr">
              <a:flatTx/>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endParaRPr lang="zh-CN" altLang="en-US" sz="1125">
                <a:latin typeface="Times" panose="02020603050405020304" pitchFamily="18" charset="0"/>
                <a:ea typeface="Times" panose="02020603050405020304" pitchFamily="18" charset="0"/>
                <a:cs typeface="Times" panose="02020603050405020304" pitchFamily="18" charset="0"/>
              </a:endParaRPr>
            </a:p>
          </p:txBody>
        </p:sp>
        <p:sp>
          <p:nvSpPr>
            <p:cNvPr id="16" name="Line 10"/>
            <p:cNvSpPr>
              <a:spLocks noChangeShapeType="1"/>
            </p:cNvSpPr>
            <p:nvPr/>
          </p:nvSpPr>
          <p:spPr bwMode="auto">
            <a:xfrm>
              <a:off x="913" y="3888"/>
              <a:ext cx="335" cy="29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17" name="Line 11"/>
            <p:cNvSpPr>
              <a:spLocks noChangeShapeType="1"/>
            </p:cNvSpPr>
            <p:nvPr/>
          </p:nvSpPr>
          <p:spPr bwMode="auto">
            <a:xfrm>
              <a:off x="2267" y="3528"/>
              <a:ext cx="335" cy="289"/>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18" name="Text Box 12"/>
            <p:cNvSpPr txBox="1">
              <a:spLocks noChangeArrowheads="1"/>
            </p:cNvSpPr>
            <p:nvPr/>
          </p:nvSpPr>
          <p:spPr bwMode="auto">
            <a:xfrm rot="20272524">
              <a:off x="1747" y="3799"/>
              <a:ext cx="527" cy="314"/>
            </a:xfrm>
            <a:prstGeom prst="rect">
              <a:avLst/>
            </a:prstGeom>
            <a:noFill/>
            <a:ln w="38100">
              <a:solidFill>
                <a:schemeClr val="tx1"/>
              </a:solidFill>
              <a:miter lim="800000"/>
            </a:ln>
            <a:effectLst>
              <a:outerShdw dist="35921" dir="2700000" algn="ctr" rotWithShape="0">
                <a:srgbClr val="000514"/>
              </a:outerShdw>
            </a:effectLst>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1350" b="1" dirty="0">
                  <a:solidFill>
                    <a:srgbClr val="FF0000"/>
                  </a:solidFill>
                  <a:latin typeface="黑体" panose="02010609060101010101" pitchFamily="49" charset="-122"/>
                  <a:ea typeface="黑体" panose="02010609060101010101" pitchFamily="49" charset="-122"/>
                </a:rPr>
                <a:t>长</a:t>
              </a:r>
              <a:endParaRPr lang="zh-CN" altLang="en-US" sz="1350" dirty="0">
                <a:solidFill>
                  <a:srgbClr val="FF0000"/>
                </a:solidFill>
                <a:latin typeface="Times New Roman" panose="02020603050405020304" pitchFamily="18" charset="0"/>
                <a:ea typeface="宋体" panose="02010600030101010101" pitchFamily="2" charset="-122"/>
              </a:endParaRPr>
            </a:p>
          </p:txBody>
        </p:sp>
        <p:sp>
          <p:nvSpPr>
            <p:cNvPr id="19" name="Line 13"/>
            <p:cNvSpPr>
              <a:spLocks noChangeShapeType="1"/>
            </p:cNvSpPr>
            <p:nvPr/>
          </p:nvSpPr>
          <p:spPr bwMode="auto">
            <a:xfrm flipH="1">
              <a:off x="239" y="3649"/>
              <a:ext cx="434" cy="95"/>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0" name="Line 14"/>
            <p:cNvSpPr>
              <a:spLocks noChangeShapeType="1"/>
            </p:cNvSpPr>
            <p:nvPr/>
          </p:nvSpPr>
          <p:spPr bwMode="auto">
            <a:xfrm flipH="1">
              <a:off x="433" y="3840"/>
              <a:ext cx="431" cy="96"/>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1" name="Line 15"/>
            <p:cNvSpPr>
              <a:spLocks noChangeShapeType="1"/>
            </p:cNvSpPr>
            <p:nvPr/>
          </p:nvSpPr>
          <p:spPr bwMode="auto">
            <a:xfrm>
              <a:off x="2327" y="2400"/>
              <a:ext cx="529" cy="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2" name="Line 16"/>
            <p:cNvSpPr>
              <a:spLocks noChangeShapeType="1"/>
            </p:cNvSpPr>
            <p:nvPr/>
          </p:nvSpPr>
          <p:spPr bwMode="auto">
            <a:xfrm>
              <a:off x="2278" y="3505"/>
              <a:ext cx="529" cy="0"/>
            </a:xfrm>
            <a:prstGeom prst="line">
              <a:avLst/>
            </a:prstGeom>
            <a:noFill/>
            <a:ln w="38100">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3" name="Text Box 17"/>
            <p:cNvSpPr txBox="1">
              <a:spLocks noChangeArrowheads="1"/>
            </p:cNvSpPr>
            <p:nvPr/>
          </p:nvSpPr>
          <p:spPr bwMode="auto">
            <a:xfrm>
              <a:off x="2425" y="2702"/>
              <a:ext cx="360" cy="314"/>
            </a:xfrm>
            <a:prstGeom prst="rect">
              <a:avLst/>
            </a:prstGeom>
            <a:noFill/>
            <a:ln w="9525">
              <a:solidFill>
                <a:schemeClr val="tx1"/>
              </a:solidFill>
              <a:miter lim="800000"/>
            </a:ln>
            <a:effectLst>
              <a:outerShdw dist="35921" dir="2700000" algn="ctr" rotWithShape="0">
                <a:srgbClr val="000514"/>
              </a:outerShdw>
            </a:effectLst>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1350" b="1" dirty="0">
                  <a:solidFill>
                    <a:srgbClr val="FF0000"/>
                  </a:solidFill>
                  <a:latin typeface="黑体" panose="02010609060101010101" pitchFamily="49" charset="-122"/>
                  <a:ea typeface="黑体" panose="02010609060101010101" pitchFamily="49" charset="-122"/>
                </a:rPr>
                <a:t>高</a:t>
              </a:r>
              <a:endParaRPr lang="zh-CN" altLang="en-US" sz="1350" dirty="0">
                <a:solidFill>
                  <a:srgbClr val="FF0000"/>
                </a:solidFill>
                <a:latin typeface="Times New Roman" panose="02020603050405020304" pitchFamily="18" charset="0"/>
                <a:ea typeface="宋体" panose="02010600030101010101" pitchFamily="2" charset="-122"/>
              </a:endParaRPr>
            </a:p>
          </p:txBody>
        </p:sp>
        <p:sp>
          <p:nvSpPr>
            <p:cNvPr id="24" name="Text Box 18"/>
            <p:cNvSpPr txBox="1">
              <a:spLocks noChangeArrowheads="1"/>
            </p:cNvSpPr>
            <p:nvPr/>
          </p:nvSpPr>
          <p:spPr bwMode="auto">
            <a:xfrm rot="4516120">
              <a:off x="213" y="3642"/>
              <a:ext cx="335" cy="397"/>
            </a:xfrm>
            <a:prstGeom prst="rect">
              <a:avLst/>
            </a:prstGeom>
            <a:noFill/>
            <a:ln w="38100">
              <a:solidFill>
                <a:schemeClr val="tx1"/>
              </a:solidFill>
              <a:miter lim="800000"/>
            </a:ln>
            <a:effectLst>
              <a:outerShdw dist="35921" dir="2700000" algn="ctr" rotWithShape="0">
                <a:srgbClr val="000514"/>
              </a:outerShdw>
            </a:effectLst>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zh-CN" altLang="en-US" sz="1350" b="1" dirty="0">
                  <a:solidFill>
                    <a:srgbClr val="FF0000"/>
                  </a:solidFill>
                  <a:latin typeface="黑体" panose="02010609060101010101" pitchFamily="49" charset="-122"/>
                  <a:ea typeface="黑体" panose="02010609060101010101" pitchFamily="49" charset="-122"/>
                </a:rPr>
                <a:t>宽</a:t>
              </a:r>
              <a:endParaRPr lang="zh-CN" altLang="en-US" sz="1350" dirty="0">
                <a:solidFill>
                  <a:srgbClr val="FF0000"/>
                </a:solidFill>
                <a:latin typeface="Times New Roman" panose="02020603050405020304" pitchFamily="18" charset="0"/>
                <a:ea typeface="宋体" panose="02010600030101010101" pitchFamily="2" charset="-122"/>
              </a:endParaRPr>
            </a:p>
          </p:txBody>
        </p:sp>
        <p:sp>
          <p:nvSpPr>
            <p:cNvPr id="25" name="Line 19"/>
            <p:cNvSpPr>
              <a:spLocks noChangeShapeType="1"/>
            </p:cNvSpPr>
            <p:nvPr/>
          </p:nvSpPr>
          <p:spPr bwMode="auto">
            <a:xfrm flipH="1" flipV="1">
              <a:off x="625" y="3935"/>
              <a:ext cx="192" cy="192"/>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6" name="Line 20"/>
            <p:cNvSpPr>
              <a:spLocks noChangeShapeType="1"/>
            </p:cNvSpPr>
            <p:nvPr/>
          </p:nvSpPr>
          <p:spPr bwMode="auto">
            <a:xfrm>
              <a:off x="145" y="3455"/>
              <a:ext cx="239" cy="241"/>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7" name="Line 21"/>
            <p:cNvSpPr>
              <a:spLocks noChangeShapeType="1"/>
            </p:cNvSpPr>
            <p:nvPr/>
          </p:nvSpPr>
          <p:spPr bwMode="auto">
            <a:xfrm flipH="1">
              <a:off x="1105" y="3888"/>
              <a:ext cx="623" cy="144"/>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8" name="Line 22"/>
            <p:cNvSpPr>
              <a:spLocks noChangeShapeType="1"/>
            </p:cNvSpPr>
            <p:nvPr/>
          </p:nvSpPr>
          <p:spPr bwMode="auto">
            <a:xfrm flipV="1">
              <a:off x="1968" y="3685"/>
              <a:ext cx="480" cy="144"/>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9" name="Line 23"/>
            <p:cNvSpPr>
              <a:spLocks noChangeShapeType="1"/>
            </p:cNvSpPr>
            <p:nvPr/>
          </p:nvSpPr>
          <p:spPr bwMode="auto">
            <a:xfrm>
              <a:off x="2592" y="3024"/>
              <a:ext cx="0" cy="480"/>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30" name="Line 24"/>
            <p:cNvSpPr>
              <a:spLocks noChangeShapeType="1"/>
            </p:cNvSpPr>
            <p:nvPr/>
          </p:nvSpPr>
          <p:spPr bwMode="auto">
            <a:xfrm flipV="1">
              <a:off x="2581" y="2400"/>
              <a:ext cx="0" cy="289"/>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015"/>
            </a:p>
          </p:txBody>
        </p:sp>
      </p:gr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2150"/>
                                        </p:tgtEl>
                                        <p:attrNameLst>
                                          <p:attrName>style.visibility</p:attrName>
                                        </p:attrNameLst>
                                      </p:cBhvr>
                                      <p:to>
                                        <p:strVal val="visible"/>
                                      </p:to>
                                    </p:set>
                                    <p:animEffect transition="in" filter="blinds(horizontal)">
                                      <p:cBhvr>
                                        <p:cTn id="7" dur="500"/>
                                        <p:tgtEl>
                                          <p:spTgt spid="26215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par>
                                <p:cTn id="13" presetID="3" presetClass="entr" presetSubtype="1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50" grpId="0"/>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3" name="Text Box 7"/>
          <p:cNvSpPr txBox="1">
            <a:spLocks noChangeArrowheads="1"/>
          </p:cNvSpPr>
          <p:nvPr/>
        </p:nvSpPr>
        <p:spPr bwMode="auto">
          <a:xfrm>
            <a:off x="1206124" y="1707908"/>
            <a:ext cx="794419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spcBef>
                <a:spcPct val="50000"/>
              </a:spcBef>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时间和空间离不开物质的运动，离开物质运动的时间和空间是不存在的。</a:t>
            </a:r>
          </a:p>
        </p:txBody>
      </p:sp>
      <p:sp>
        <p:nvSpPr>
          <p:cNvPr id="2" name="矩形 1"/>
          <p:cNvSpPr>
            <a:spLocks noChangeArrowheads="1"/>
          </p:cNvSpPr>
          <p:nvPr/>
        </p:nvSpPr>
        <p:spPr bwMode="auto">
          <a:xfrm>
            <a:off x="1316832" y="3111688"/>
            <a:ext cx="79180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时间</a:t>
            </a:r>
            <a:r>
              <a:rPr lang="zh-CN" altLang="en-US" sz="2800" b="1" dirty="0">
                <a:latin typeface="楷体" panose="02010609060101010101" pitchFamily="49" charset="-122"/>
                <a:ea typeface="楷体" panose="02010609060101010101" pitchFamily="49" charset="-122"/>
              </a:rPr>
              <a:t>以物质在空间的运动来度量（年月日）</a:t>
            </a:r>
          </a:p>
        </p:txBody>
      </p:sp>
      <p:sp>
        <p:nvSpPr>
          <p:cNvPr id="3" name="矩形 2"/>
          <p:cNvSpPr>
            <a:spLocks noChangeArrowheads="1"/>
          </p:cNvSpPr>
          <p:nvPr/>
        </p:nvSpPr>
        <p:spPr bwMode="auto">
          <a:xfrm>
            <a:off x="1316832" y="3705819"/>
            <a:ext cx="82345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空间</a:t>
            </a:r>
            <a:r>
              <a:rPr lang="zh-CN" altLang="en-US" sz="2800" b="1" dirty="0">
                <a:latin typeface="楷体" panose="02010609060101010101" pitchFamily="49" charset="-122"/>
                <a:ea typeface="楷体" panose="02010609060101010101" pitchFamily="49" charset="-122"/>
              </a:rPr>
              <a:t>是以物质在时间上的运动来度量（光年）</a:t>
            </a:r>
          </a:p>
        </p:txBody>
      </p:sp>
      <p:sp>
        <p:nvSpPr>
          <p:cNvPr id="6" name="Rectangle 6"/>
          <p:cNvSpPr>
            <a:spLocks noChangeArrowheads="1"/>
          </p:cNvSpPr>
          <p:nvPr/>
        </p:nvSpPr>
        <p:spPr bwMode="auto">
          <a:xfrm>
            <a:off x="1094751" y="943581"/>
            <a:ext cx="81669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zh-CN" sz="3200" b="1" dirty="0" smtClean="0">
                <a:latin typeface="华文新魏" panose="02010800040101010101" charset="-122"/>
                <a:ea typeface="华文新魏" panose="02010800040101010101" charset="-122"/>
              </a:rPr>
              <a:t>2</a:t>
            </a:r>
            <a:r>
              <a:rPr lang="en-US" altLang="zh-CN" sz="3200" b="1" dirty="0">
                <a:latin typeface="华文新魏" panose="02010800040101010101" charset="-122"/>
                <a:ea typeface="华文新魏" panose="02010800040101010101" charset="-122"/>
              </a:rPr>
              <a:t>.</a:t>
            </a:r>
            <a:r>
              <a:rPr lang="zh-CN" altLang="en-US" sz="3200" b="1" dirty="0" smtClean="0">
                <a:latin typeface="华文新魏" panose="02010800040101010101" charset="-122"/>
                <a:ea typeface="华文新魏" panose="02010800040101010101" charset="-122"/>
              </a:rPr>
              <a:t>时空与物质运动不可分</a:t>
            </a:r>
            <a:endParaRPr lang="zh-CN" altLang="en-US" sz="3200" b="1" dirty="0">
              <a:latin typeface="华文新魏" panose="02010800040101010101" charset="-122"/>
              <a:ea typeface="华文新魏" panose="02010800040101010101" charset="-122"/>
            </a:endParaRPr>
          </a:p>
        </p:txBody>
      </p:sp>
      <p:sp>
        <p:nvSpPr>
          <p:cNvPr id="7" name="Rectangle 7"/>
          <p:cNvSpPr>
            <a:spLocks noChangeArrowheads="1"/>
          </p:cNvSpPr>
          <p:nvPr/>
        </p:nvSpPr>
        <p:spPr bwMode="auto">
          <a:xfrm>
            <a:off x="-1669290" y="255309"/>
            <a:ext cx="7719026"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（二）物质运动的存在形式</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5223">
                                            <p:txEl>
                                              <p:pRg st="0" end="0"/>
                                            </p:txEl>
                                          </p:spTgt>
                                        </p:tgtEl>
                                        <p:attrNameLst>
                                          <p:attrName>style.visibility</p:attrName>
                                        </p:attrNameLst>
                                      </p:cBhvr>
                                      <p:to>
                                        <p:strVal val="visible"/>
                                      </p:to>
                                    </p:set>
                                    <p:animEffect transition="in" filter="blinds(horizontal)">
                                      <p:cBhvr>
                                        <p:cTn id="12" dur="500"/>
                                        <p:tgtEl>
                                          <p:spTgt spid="2652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3" name="Text Box 7"/>
          <p:cNvSpPr txBox="1">
            <a:spLocks noChangeArrowheads="1"/>
          </p:cNvSpPr>
          <p:nvPr/>
        </p:nvSpPr>
        <p:spPr bwMode="auto">
          <a:xfrm>
            <a:off x="1293069" y="1604378"/>
            <a:ext cx="794419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Wingdings" panose="05000000000000000000" pitchFamily="2" charset="2"/>
              <a:buChar char="Ø"/>
              <a:defRPr/>
            </a:pPr>
            <a:r>
              <a:rPr lang="zh-CN" altLang="en-US" sz="2800" b="1" dirty="0">
                <a:latin typeface="楷体" panose="02010609060101010101" pitchFamily="49" charset="-122"/>
                <a:ea typeface="楷体" panose="02010609060101010101" pitchFamily="49" charset="-122"/>
              </a:rPr>
              <a:t>物质运动离不开时间和空间，离开时间和空间的物质运动也是不存在的。</a:t>
            </a:r>
          </a:p>
        </p:txBody>
      </p:sp>
      <p:sp>
        <p:nvSpPr>
          <p:cNvPr id="6" name="Rectangle 6"/>
          <p:cNvSpPr>
            <a:spLocks noChangeArrowheads="1"/>
          </p:cNvSpPr>
          <p:nvPr/>
        </p:nvSpPr>
        <p:spPr bwMode="auto">
          <a:xfrm>
            <a:off x="1181696" y="848583"/>
            <a:ext cx="81669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zh-CN" sz="3200" b="1" dirty="0" smtClean="0">
                <a:latin typeface="华文新魏" panose="02010800040101010101" charset="-122"/>
                <a:ea typeface="华文新魏" panose="02010800040101010101" charset="-122"/>
              </a:rPr>
              <a:t>2.</a:t>
            </a:r>
            <a:r>
              <a:rPr lang="zh-CN" altLang="en-US" sz="3200" b="1" dirty="0" smtClean="0">
                <a:latin typeface="华文新魏" panose="02010800040101010101" charset="-122"/>
                <a:ea typeface="华文新魏" panose="02010800040101010101" charset="-122"/>
              </a:rPr>
              <a:t>时空与物质运动不可分</a:t>
            </a:r>
            <a:endParaRPr lang="zh-CN" altLang="en-US" sz="3200" b="1" dirty="0">
              <a:latin typeface="华文新魏" panose="02010800040101010101" charset="-122"/>
              <a:ea typeface="华文新魏" panose="02010800040101010101" charset="-122"/>
            </a:endParaRPr>
          </a:p>
        </p:txBody>
      </p:sp>
      <p:sp>
        <p:nvSpPr>
          <p:cNvPr id="7" name="Rectangle 7"/>
          <p:cNvSpPr>
            <a:spLocks noChangeArrowheads="1"/>
          </p:cNvSpPr>
          <p:nvPr/>
        </p:nvSpPr>
        <p:spPr bwMode="auto">
          <a:xfrm>
            <a:off x="-474436" y="199560"/>
            <a:ext cx="657315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（二）物质运动的存在形式</a:t>
            </a:r>
            <a:endParaRPr lang="zh-CN" altLang="en-US" sz="3600" b="1" dirty="0">
              <a:latin typeface="华文新魏" panose="02010800040101010101" charset="-122"/>
              <a:ea typeface="华文新魏" panose="02010800040101010101" charset="-122"/>
            </a:endParaRPr>
          </a:p>
        </p:txBody>
      </p:sp>
      <p:sp>
        <p:nvSpPr>
          <p:cNvPr id="11" name="矩形 10"/>
          <p:cNvSpPr>
            <a:spLocks noChangeArrowheads="1"/>
          </p:cNvSpPr>
          <p:nvPr/>
        </p:nvSpPr>
        <p:spPr bwMode="auto">
          <a:xfrm>
            <a:off x="1465495" y="3438095"/>
            <a:ext cx="80406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运动总是同空间相联系（微观客体）</a:t>
            </a:r>
            <a:endParaRPr lang="zh-CN" altLang="en-US" sz="2800" dirty="0">
              <a:latin typeface="楷体" panose="02010609060101010101" pitchFamily="49" charset="-122"/>
              <a:ea typeface="楷体" panose="02010609060101010101" pitchFamily="49" charset="-122"/>
            </a:endParaRPr>
          </a:p>
        </p:txBody>
      </p:sp>
      <p:sp>
        <p:nvSpPr>
          <p:cNvPr id="12" name="矩形 11"/>
          <p:cNvSpPr>
            <a:spLocks noChangeArrowheads="1"/>
          </p:cNvSpPr>
          <p:nvPr/>
        </p:nvSpPr>
        <p:spPr bwMode="auto">
          <a:xfrm>
            <a:off x="1465495" y="2914875"/>
            <a:ext cx="42530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物质</a:t>
            </a:r>
            <a:r>
              <a:rPr lang="zh-CN" altLang="en-US" sz="2800" b="1" dirty="0">
                <a:latin typeface="楷体" panose="02010609060101010101" pitchFamily="49" charset="-122"/>
                <a:ea typeface="楷体" panose="02010609060101010101" pitchFamily="49" charset="-122"/>
              </a:rPr>
              <a:t>运动总要经历时间</a:t>
            </a:r>
          </a:p>
        </p:txBody>
      </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5223">
                                            <p:txEl>
                                              <p:pRg st="0" end="0"/>
                                            </p:txEl>
                                          </p:spTgt>
                                        </p:tgtEl>
                                        <p:attrNameLst>
                                          <p:attrName>style.visibility</p:attrName>
                                        </p:attrNameLst>
                                      </p:cBhvr>
                                      <p:to>
                                        <p:strVal val="visible"/>
                                      </p:to>
                                    </p:set>
                                    <p:animEffect transition="in" filter="blinds(horizontal)">
                                      <p:cBhvr>
                                        <p:cTn id="12" dur="500"/>
                                        <p:tgtEl>
                                          <p:spTgt spid="2652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fade">
                                      <p:cBhvr>
                                        <p:cTn id="17" dur="1000"/>
                                        <p:tgtEl>
                                          <p:spTgt spid="12">
                                            <p:txEl>
                                              <p:pRg st="0" end="0"/>
                                            </p:txEl>
                                          </p:spTgt>
                                        </p:tgtEl>
                                      </p:cBhvr>
                                    </p:animEffect>
                                    <p:anim calcmode="lin" valueType="num">
                                      <p:cBhvr>
                                        <p:cTn id="1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6" name="Text Box 8"/>
          <p:cNvSpPr txBox="1">
            <a:spLocks noChangeArrowheads="1"/>
          </p:cNvSpPr>
          <p:nvPr/>
        </p:nvSpPr>
        <p:spPr bwMode="auto">
          <a:xfrm>
            <a:off x="1411623" y="1752217"/>
            <a:ext cx="8348013"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客观性</a:t>
            </a:r>
            <a:endParaRPr lang="zh-CN" altLang="en-US" sz="2800" b="1" dirty="0">
              <a:latin typeface="楷体" panose="02010609060101010101" pitchFamily="49" charset="-122"/>
              <a:ea typeface="楷体" panose="02010609060101010101" pitchFamily="49" charset="-122"/>
            </a:endParaRPr>
          </a:p>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绝对性</a:t>
            </a:r>
            <a:r>
              <a:rPr lang="zh-CN" altLang="en-US" sz="2800" b="1" dirty="0">
                <a:latin typeface="楷体" panose="02010609060101010101" pitchFamily="49" charset="-122"/>
                <a:ea typeface="楷体" panose="02010609060101010101" pitchFamily="49" charset="-122"/>
              </a:rPr>
              <a:t>和相对性</a:t>
            </a:r>
          </a:p>
          <a:p>
            <a:pPr>
              <a:spcBef>
                <a:spcPct val="50000"/>
              </a:spcBef>
            </a:pPr>
            <a:r>
              <a:rPr lang="zh-CN" altLang="en-US" sz="2800" b="1" dirty="0">
                <a:latin typeface="楷体" panose="02010609060101010101" pitchFamily="49" charset="-122"/>
                <a:ea typeface="楷体" panose="02010609060101010101" pitchFamily="49" charset="-122"/>
              </a:rPr>
              <a:t>    客观实在性是不变的、无条件的；</a:t>
            </a:r>
          </a:p>
          <a:p>
            <a:pPr>
              <a:spcBef>
                <a:spcPct val="50000"/>
              </a:spcBef>
            </a:pPr>
            <a:r>
              <a:rPr lang="zh-CN" altLang="en-US" sz="2800" b="1" dirty="0">
                <a:latin typeface="楷体" panose="02010609060101010101" pitchFamily="49" charset="-122"/>
                <a:ea typeface="楷体" panose="02010609060101010101" pitchFamily="49" charset="-122"/>
              </a:rPr>
              <a:t>    受物质运动特性的限制，时空的具体特性是变化的</a:t>
            </a:r>
            <a:r>
              <a:rPr lang="zh-CN" altLang="en-US" sz="2800" b="1" dirty="0" smtClean="0">
                <a:latin typeface="楷体" panose="02010609060101010101" pitchFamily="49" charset="-122"/>
                <a:ea typeface="楷体" panose="02010609060101010101" pitchFamily="49" charset="-122"/>
              </a:rPr>
              <a:t>、有</a:t>
            </a:r>
            <a:r>
              <a:rPr lang="zh-CN" altLang="en-US" sz="2800" b="1" dirty="0">
                <a:latin typeface="楷体" panose="02010609060101010101" pitchFamily="49" charset="-122"/>
                <a:ea typeface="楷体" panose="02010609060101010101" pitchFamily="49" charset="-122"/>
              </a:rPr>
              <a:t>条件的</a:t>
            </a:r>
            <a:r>
              <a:rPr lang="zh-CN" altLang="en-US" sz="2800" b="1" dirty="0" smtClean="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4" name="Rectangle 6"/>
          <p:cNvSpPr>
            <a:spLocks noChangeArrowheads="1"/>
          </p:cNvSpPr>
          <p:nvPr/>
        </p:nvSpPr>
        <p:spPr bwMode="auto">
          <a:xfrm>
            <a:off x="1094751" y="964404"/>
            <a:ext cx="81669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zh-CN" sz="3200" b="1" dirty="0" smtClean="0">
                <a:latin typeface="华文新魏" panose="02010800040101010101" charset="-122"/>
                <a:ea typeface="华文新魏" panose="02010800040101010101" charset="-122"/>
              </a:rPr>
              <a:t>3.</a:t>
            </a:r>
            <a:r>
              <a:rPr lang="zh-CN" altLang="en-US" sz="3200" b="1" dirty="0" smtClean="0">
                <a:latin typeface="华文新魏" panose="02010800040101010101" charset="-122"/>
                <a:ea typeface="华文新魏" panose="02010800040101010101" charset="-122"/>
              </a:rPr>
              <a:t>时空特征</a:t>
            </a:r>
            <a:endParaRPr lang="zh-CN" altLang="en-US" sz="3200" b="1" dirty="0">
              <a:latin typeface="华文新魏" panose="02010800040101010101" charset="-122"/>
              <a:ea typeface="华文新魏" panose="02010800040101010101" charset="-122"/>
            </a:endParaRPr>
          </a:p>
        </p:txBody>
      </p:sp>
      <p:sp>
        <p:nvSpPr>
          <p:cNvPr id="5" name="Rectangle 7"/>
          <p:cNvSpPr>
            <a:spLocks noChangeArrowheads="1"/>
          </p:cNvSpPr>
          <p:nvPr/>
        </p:nvSpPr>
        <p:spPr bwMode="auto">
          <a:xfrm>
            <a:off x="-787548" y="259186"/>
            <a:ext cx="6567861"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200" b="1" dirty="0" smtClean="0">
                <a:latin typeface="华文中宋" panose="02010600040101010101" pitchFamily="2" charset="-122"/>
                <a:ea typeface="华文中宋" panose="02010600040101010101" pitchFamily="2" charset="-122"/>
              </a:rPr>
              <a:t>（</a:t>
            </a:r>
            <a:r>
              <a:rPr lang="zh-CN" altLang="en-US" sz="3600" b="1" dirty="0" smtClean="0">
                <a:latin typeface="华文新魏" panose="02010800040101010101" charset="-122"/>
                <a:ea typeface="华文新魏" panose="02010800040101010101" charset="-122"/>
              </a:rPr>
              <a:t>二）物质运动的存在形式</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3176">
                                            <p:txEl>
                                              <p:pRg st="0" end="0"/>
                                            </p:txEl>
                                          </p:spTgt>
                                        </p:tgtEl>
                                        <p:attrNameLst>
                                          <p:attrName>style.visibility</p:attrName>
                                        </p:attrNameLst>
                                      </p:cBhvr>
                                      <p:to>
                                        <p:strVal val="visible"/>
                                      </p:to>
                                    </p:set>
                                    <p:animEffect transition="in" filter="blinds(horizontal)">
                                      <p:cBhvr>
                                        <p:cTn id="12" dur="500"/>
                                        <p:tgtEl>
                                          <p:spTgt spid="26317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63176">
                                            <p:txEl>
                                              <p:pRg st="1" end="1"/>
                                            </p:txEl>
                                          </p:spTgt>
                                        </p:tgtEl>
                                        <p:attrNameLst>
                                          <p:attrName>style.visibility</p:attrName>
                                        </p:attrNameLst>
                                      </p:cBhvr>
                                      <p:to>
                                        <p:strVal val="visible"/>
                                      </p:to>
                                    </p:set>
                                    <p:animEffect transition="in" filter="box(in)">
                                      <p:cBhvr>
                                        <p:cTn id="17" dur="500"/>
                                        <p:tgtEl>
                                          <p:spTgt spid="263176">
                                            <p:txEl>
                                              <p:pRg st="1" end="1"/>
                                            </p:txEl>
                                          </p:spTgt>
                                        </p:tgtEl>
                                      </p:cBhvr>
                                    </p:animEffect>
                                  </p:childTnLst>
                                </p:cTn>
                              </p:par>
                              <p:par>
                                <p:cTn id="18" presetID="4" presetClass="entr" presetSubtype="16" fill="hold" nodeType="withEffect">
                                  <p:stCondLst>
                                    <p:cond delay="0"/>
                                  </p:stCondLst>
                                  <p:childTnLst>
                                    <p:set>
                                      <p:cBhvr>
                                        <p:cTn id="19" dur="1" fill="hold">
                                          <p:stCondLst>
                                            <p:cond delay="0"/>
                                          </p:stCondLst>
                                        </p:cTn>
                                        <p:tgtEl>
                                          <p:spTgt spid="263176">
                                            <p:txEl>
                                              <p:pRg st="2" end="2"/>
                                            </p:txEl>
                                          </p:spTgt>
                                        </p:tgtEl>
                                        <p:attrNameLst>
                                          <p:attrName>style.visibility</p:attrName>
                                        </p:attrNameLst>
                                      </p:cBhvr>
                                      <p:to>
                                        <p:strVal val="visible"/>
                                      </p:to>
                                    </p:set>
                                    <p:animEffect transition="in" filter="box(in)">
                                      <p:cBhvr>
                                        <p:cTn id="20" dur="500"/>
                                        <p:tgtEl>
                                          <p:spTgt spid="263176">
                                            <p:txEl>
                                              <p:pRg st="2" end="2"/>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263176">
                                            <p:txEl>
                                              <p:pRg st="3" end="3"/>
                                            </p:txEl>
                                          </p:spTgt>
                                        </p:tgtEl>
                                        <p:attrNameLst>
                                          <p:attrName>style.visibility</p:attrName>
                                        </p:attrNameLst>
                                      </p:cBhvr>
                                      <p:to>
                                        <p:strVal val="visible"/>
                                      </p:to>
                                    </p:set>
                                    <p:animEffect transition="in" filter="box(in)">
                                      <p:cBhvr>
                                        <p:cTn id="23" dur="500"/>
                                        <p:tgtEl>
                                          <p:spTgt spid="26317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6" name="Text Box 8"/>
          <p:cNvSpPr txBox="1">
            <a:spLocks noChangeArrowheads="1"/>
          </p:cNvSpPr>
          <p:nvPr/>
        </p:nvSpPr>
        <p:spPr bwMode="auto">
          <a:xfrm>
            <a:off x="1266965" y="1703616"/>
            <a:ext cx="840213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457200" indent="-457200">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无限性</a:t>
            </a:r>
            <a:r>
              <a:rPr lang="zh-CN" altLang="en-US" sz="2800" b="1" dirty="0">
                <a:latin typeface="楷体" panose="02010609060101010101" pitchFamily="49" charset="-122"/>
                <a:ea typeface="楷体" panose="02010609060101010101" pitchFamily="49" charset="-122"/>
              </a:rPr>
              <a:t>和有限性</a:t>
            </a:r>
          </a:p>
          <a:p>
            <a:pPr>
              <a:spcBef>
                <a:spcPct val="50000"/>
              </a:spcBef>
            </a:pPr>
            <a:r>
              <a:rPr lang="zh-CN" altLang="en-US" sz="2800" b="1" dirty="0">
                <a:latin typeface="楷体" panose="02010609060101010101" pitchFamily="49" charset="-122"/>
                <a:ea typeface="楷体" panose="02010609060101010101" pitchFamily="49" charset="-122"/>
              </a:rPr>
              <a:t>    承认了物质的无限性，运动的永恒性，就必然要承认时间和空间的无限性。 “时间上的永恒性，空间上的无限性，本来就是，而且按照简单的字义也是：没有一个方向是有终点的，不论是向前或向后，向上或向下，向左或向右。”</a:t>
            </a:r>
            <a:endParaRPr lang="en-US" altLang="zh-CN" sz="2800" b="1" dirty="0">
              <a:latin typeface="楷体" panose="02010609060101010101" pitchFamily="49" charset="-122"/>
              <a:ea typeface="楷体" panose="02010609060101010101" pitchFamily="49" charset="-122"/>
            </a:endParaRPr>
          </a:p>
          <a:p>
            <a:pPr>
              <a:spcBef>
                <a:spcPct val="50000"/>
              </a:spcBef>
            </a:pPr>
            <a:r>
              <a:rPr lang="en-US" altLang="zh-CN" sz="2800" b="1" dirty="0">
                <a:latin typeface="楷体" panose="02010609060101010101" pitchFamily="49" charset="-122"/>
                <a:ea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恩格斯    </a:t>
            </a:r>
            <a:endParaRPr lang="zh-CN" altLang="en-US" sz="2800" b="1" dirty="0">
              <a:latin typeface="楷体" panose="02010609060101010101" pitchFamily="49" charset="-122"/>
              <a:ea typeface="楷体" panose="02010609060101010101" pitchFamily="49" charset="-122"/>
            </a:endParaRPr>
          </a:p>
        </p:txBody>
      </p:sp>
      <p:sp>
        <p:nvSpPr>
          <p:cNvPr id="4" name="Rectangle 6"/>
          <p:cNvSpPr>
            <a:spLocks noChangeArrowheads="1"/>
          </p:cNvSpPr>
          <p:nvPr/>
        </p:nvSpPr>
        <p:spPr bwMode="auto">
          <a:xfrm>
            <a:off x="1168229" y="927819"/>
            <a:ext cx="81669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zh-CN" sz="3200" b="1" dirty="0" smtClean="0">
                <a:latin typeface="+mn-ea"/>
              </a:rPr>
              <a:t>3.</a:t>
            </a:r>
            <a:r>
              <a:rPr lang="zh-CN" altLang="en-US" sz="3200" b="1" dirty="0" smtClean="0">
                <a:latin typeface="+mn-ea"/>
              </a:rPr>
              <a:t>时空特征</a:t>
            </a:r>
            <a:endParaRPr lang="zh-CN" altLang="en-US" sz="3200" b="1" dirty="0">
              <a:latin typeface="+mn-ea"/>
            </a:endParaRPr>
          </a:p>
        </p:txBody>
      </p:sp>
      <p:sp>
        <p:nvSpPr>
          <p:cNvPr id="5" name="Rectangle 7"/>
          <p:cNvSpPr>
            <a:spLocks noChangeArrowheads="1"/>
          </p:cNvSpPr>
          <p:nvPr/>
        </p:nvSpPr>
        <p:spPr bwMode="auto">
          <a:xfrm>
            <a:off x="-1485900" y="308172"/>
            <a:ext cx="734785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r"/>
            <a:r>
              <a:rPr lang="zh-CN" altLang="en-US" sz="3600" b="1" dirty="0" smtClean="0">
                <a:latin typeface="华文新魏" panose="02010800040101010101" charset="-122"/>
                <a:ea typeface="华文新魏" panose="02010800040101010101" charset="-122"/>
              </a:rPr>
              <a:t>（二）物质运动的存在形式</a:t>
            </a:r>
            <a:endParaRPr lang="zh-CN" altLang="en-US" sz="3600" b="1" dirty="0">
              <a:latin typeface="华文新魏" panose="02010800040101010101" charset="-122"/>
              <a:ea typeface="华文新魏" panose="02010800040101010101" charset="-122"/>
            </a:endParaRPr>
          </a:p>
        </p:txBody>
      </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63176">
                                            <p:txEl>
                                              <p:pRg st="0" end="0"/>
                                            </p:txEl>
                                          </p:spTgt>
                                        </p:tgtEl>
                                        <p:attrNameLst>
                                          <p:attrName>style.visibility</p:attrName>
                                        </p:attrNameLst>
                                      </p:cBhvr>
                                      <p:to>
                                        <p:strVal val="visible"/>
                                      </p:to>
                                    </p:set>
                                    <p:animEffect transition="in" filter="box(in)">
                                      <p:cBhvr>
                                        <p:cTn id="7" dur="500"/>
                                        <p:tgtEl>
                                          <p:spTgt spid="263176">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63176">
                                            <p:txEl>
                                              <p:pRg st="1" end="1"/>
                                            </p:txEl>
                                          </p:spTgt>
                                        </p:tgtEl>
                                        <p:attrNameLst>
                                          <p:attrName>style.visibility</p:attrName>
                                        </p:attrNameLst>
                                      </p:cBhvr>
                                      <p:to>
                                        <p:strVal val="visible"/>
                                      </p:to>
                                    </p:set>
                                    <p:animEffect transition="in" filter="box(in)">
                                      <p:cBhvr>
                                        <p:cTn id="10" dur="500"/>
                                        <p:tgtEl>
                                          <p:spTgt spid="263176">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63176">
                                            <p:txEl>
                                              <p:pRg st="2" end="2"/>
                                            </p:txEl>
                                          </p:spTgt>
                                        </p:tgtEl>
                                        <p:attrNameLst>
                                          <p:attrName>style.visibility</p:attrName>
                                        </p:attrNameLst>
                                      </p:cBhvr>
                                      <p:to>
                                        <p:strVal val="visible"/>
                                      </p:to>
                                    </p:set>
                                    <p:animEffect transition="in" filter="box(in)">
                                      <p:cBhvr>
                                        <p:cTn id="13" dur="500"/>
                                        <p:tgtEl>
                                          <p:spTgt spid="26317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932502" y="1758484"/>
            <a:ext cx="774143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3200" b="1" dirty="0" smtClean="0">
                <a:latin typeface="楷体" panose="02010609060101010101" pitchFamily="49" charset="-122"/>
                <a:ea typeface="楷体" panose="02010609060101010101" pitchFamily="49" charset="-122"/>
              </a:rPr>
              <a:t>物质、运动、时间、空间具有内在的统一性，它要求我们想问题、办事情都要以具体时间、地点和条件为转移。</a:t>
            </a:r>
            <a:endParaRPr lang="zh-CN" altLang="en-US" sz="3200" b="1" dirty="0">
              <a:latin typeface="楷体" panose="02010609060101010101" pitchFamily="49" charset="-122"/>
              <a:ea typeface="楷体" panose="02010609060101010101" pitchFamily="49" charset="-122"/>
            </a:endParaRPr>
          </a:p>
        </p:txBody>
      </p:sp>
      <p:grpSp>
        <p:nvGrpSpPr>
          <p:cNvPr id="8" name="组合 7"/>
          <p:cNvGrpSpPr/>
          <p:nvPr/>
        </p:nvGrpSpPr>
        <p:grpSpPr>
          <a:xfrm>
            <a:off x="310563" y="430050"/>
            <a:ext cx="5328299" cy="691467"/>
            <a:chOff x="4268394" y="4341729"/>
            <a:chExt cx="4722099" cy="691467"/>
          </a:xfrm>
        </p:grpSpPr>
        <p:sp>
          <p:nvSpPr>
            <p:cNvPr id="9" name="任意多边形 8"/>
            <p:cNvSpPr/>
            <p:nvPr/>
          </p:nvSpPr>
          <p:spPr>
            <a:xfrm rot="5400000">
              <a:off x="6283710" y="2326413"/>
              <a:ext cx="691467" cy="4722099"/>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10" name="文本框 9"/>
            <p:cNvSpPr txBox="1"/>
            <p:nvPr/>
          </p:nvSpPr>
          <p:spPr>
            <a:xfrm>
              <a:off x="4350341" y="4364298"/>
              <a:ext cx="4339650" cy="646331"/>
            </a:xfrm>
            <a:prstGeom prst="rect">
              <a:avLst/>
            </a:prstGeom>
            <a:noFill/>
          </p:spPr>
          <p:txBody>
            <a:bodyPr wrap="none" rtlCol="0">
              <a:spAutoFit/>
              <a:scene3d>
                <a:camera prst="orthographicFront"/>
                <a:lightRig rig="threePt" dir="t"/>
              </a:scene3d>
              <a:sp3d contourW="12700"/>
            </a:bodyPr>
            <a:lstStyle/>
            <a:p>
              <a:pPr lvl="0">
                <a:defRPr/>
              </a:pPr>
              <a:r>
                <a:rPr lang="zh-CN" altLang="en-US" sz="3600" b="1" dirty="0" smtClean="0">
                  <a:solidFill>
                    <a:schemeClr val="tx1"/>
                  </a:solidFill>
                  <a:latin typeface="+mn-ea"/>
                  <a:cs typeface="经典综艺体简" panose="02010609000101010101" pitchFamily="49" charset="-122"/>
                </a:rPr>
                <a:t>三、物质的存在形式</a:t>
              </a:r>
              <a:endParaRPr kumimoji="0" lang="zh-CN" altLang="en-US" sz="3600" b="1" i="0" u="none" strike="noStrike" kern="1200" cap="none" spc="0" normalizeH="0" baseline="0" noProof="0" dirty="0" smtClean="0">
                <a:ln>
                  <a:noFill/>
                </a:ln>
                <a:solidFill>
                  <a:schemeClr val="tx1"/>
                </a:solidFill>
                <a:effectLst/>
                <a:uLnTx/>
                <a:uFillTx/>
                <a:latin typeface="+mn-ea"/>
                <a:cs typeface="经典综艺体简" panose="02010609000101010101" pitchFamily="49" charset="-122"/>
              </a:endParaRPr>
            </a:p>
          </p:txBody>
        </p:sp>
      </p:grpSp>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4038600" y="428625"/>
            <a:ext cx="4114800" cy="2143125"/>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195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custDataLst>
              <p:tags r:id="rId3"/>
            </p:custDataLst>
          </p:nvPr>
        </p:nvSpPr>
        <p:spPr>
          <a:xfrm>
            <a:off x="2060739" y="3170707"/>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客观性</a:t>
            </a:r>
          </a:p>
        </p:txBody>
      </p:sp>
      <p:sp>
        <p:nvSpPr>
          <p:cNvPr id="5" name="矩形 4"/>
          <p:cNvSpPr/>
          <p:nvPr>
            <p:custDataLst>
              <p:tags r:id="rId4"/>
            </p:custDataLst>
          </p:nvPr>
        </p:nvSpPr>
        <p:spPr>
          <a:xfrm>
            <a:off x="2060739" y="4027957"/>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有限性</a:t>
            </a:r>
          </a:p>
        </p:txBody>
      </p:sp>
      <p:sp>
        <p:nvSpPr>
          <p:cNvPr id="6" name="矩形 5"/>
          <p:cNvSpPr/>
          <p:nvPr>
            <p:custDataLst>
              <p:tags r:id="rId5"/>
            </p:custDataLst>
          </p:nvPr>
        </p:nvSpPr>
        <p:spPr>
          <a:xfrm>
            <a:off x="2060739" y="4885207"/>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相对性</a:t>
            </a:r>
          </a:p>
        </p:txBody>
      </p:sp>
      <p:sp>
        <p:nvSpPr>
          <p:cNvPr id="7" name="矩形 6"/>
          <p:cNvSpPr/>
          <p:nvPr>
            <p:custDataLst>
              <p:tags r:id="rId6"/>
            </p:custDataLst>
          </p:nvPr>
        </p:nvSpPr>
        <p:spPr>
          <a:xfrm>
            <a:off x="2060739" y="5742457"/>
            <a:ext cx="3600450" cy="64293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一维性</a:t>
            </a:r>
          </a:p>
        </p:txBody>
      </p:sp>
      <p:sp>
        <p:nvSpPr>
          <p:cNvPr id="8" name="椭圆 7"/>
          <p:cNvSpPr>
            <a:spLocks noChangeAspect="1"/>
          </p:cNvSpPr>
          <p:nvPr>
            <p:custDataLst>
              <p:tags r:id="rId7"/>
            </p:custDataLst>
          </p:nvPr>
        </p:nvSpPr>
        <p:spPr>
          <a:xfrm>
            <a:off x="1597587" y="3286199"/>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a:spLocks noChangeAspect="1"/>
          </p:cNvSpPr>
          <p:nvPr>
            <p:custDataLst>
              <p:tags r:id="rId8"/>
            </p:custDataLst>
          </p:nvPr>
        </p:nvSpPr>
        <p:spPr>
          <a:xfrm>
            <a:off x="1597587" y="4143449"/>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custDataLst>
              <p:tags r:id="rId9"/>
            </p:custDataLst>
          </p:nvPr>
        </p:nvSpPr>
        <p:spPr>
          <a:xfrm>
            <a:off x="1597587" y="5000699"/>
            <a:ext cx="411956" cy="411956"/>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a:spLocks noChangeAspect="1"/>
          </p:cNvSpPr>
          <p:nvPr>
            <p:custDataLst>
              <p:tags r:id="rId10"/>
            </p:custDataLst>
          </p:nvPr>
        </p:nvSpPr>
        <p:spPr>
          <a:xfrm>
            <a:off x="1597587" y="5857949"/>
            <a:ext cx="411956" cy="411956"/>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圆角矩形 11"/>
          <p:cNvSpPr/>
          <p:nvPr>
            <p:custDataLst>
              <p:tags r:id="rId11"/>
            </p:custDataLst>
          </p:nvPr>
        </p:nvSpPr>
        <p:spPr>
          <a:xfrm>
            <a:off x="7067550" y="5697141"/>
            <a:ext cx="919163" cy="378619"/>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sp>
        <p:nvSpPr>
          <p:cNvPr id="12300" name="矩形 18"/>
          <p:cNvSpPr>
            <a:spLocks noChangeArrowheads="1"/>
          </p:cNvSpPr>
          <p:nvPr/>
        </p:nvSpPr>
        <p:spPr bwMode="auto">
          <a:xfrm>
            <a:off x="369576" y="389551"/>
            <a:ext cx="9395717"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spcBef>
                <a:spcPct val="50000"/>
              </a:spcBef>
              <a:buSzPct val="80000"/>
            </a:pPr>
            <a:r>
              <a:rPr lang="en-US" altLang="zh-CN" sz="3200" b="1" dirty="0" smtClean="0">
                <a:latin typeface="楷体" panose="02010609060101010101" pitchFamily="49" charset="-122"/>
                <a:ea typeface="楷体" panose="02010609060101010101" pitchFamily="49" charset="-122"/>
              </a:rPr>
              <a:t>4. </a:t>
            </a:r>
            <a:r>
              <a:rPr lang="zh-CN" altLang="en-US" sz="3200" b="1" dirty="0">
                <a:latin typeface="楷体" panose="02010609060101010101" pitchFamily="49" charset="-122"/>
                <a:ea typeface="楷体" panose="02010609060101010101" pitchFamily="49" charset="-122"/>
              </a:rPr>
              <a:t>最近，由多国科学家组成的团队利用一台粒子加速器，让两束原子在一个圆环轨道上做高速运动，发现这些原子自身的时间确实比外界时间慢了。这项实验进一步证明了作为物质运动存在形式的时间具有</a:t>
            </a:r>
          </a:p>
        </p:txBody>
      </p:sp>
      <p:grpSp>
        <p:nvGrpSpPr>
          <p:cNvPr id="12301" name="组合 16"/>
          <p:cNvGrpSpPr/>
          <p:nvPr>
            <p:custDataLst>
              <p:tags r:id="rId12"/>
            </p:custDataLst>
          </p:nvPr>
        </p:nvGrpSpPr>
        <p:grpSpPr bwMode="auto">
          <a:xfrm>
            <a:off x="0" y="0"/>
            <a:ext cx="5143500" cy="490221"/>
            <a:chOff x="-48913" y="-63500"/>
            <a:chExt cx="6858000" cy="653627"/>
          </a:xfrm>
        </p:grpSpPr>
        <p:sp>
          <p:nvSpPr>
            <p:cNvPr id="13" name="TitleBackground"/>
            <p:cNvSpPr/>
            <p:nvPr>
              <p:custDataLst>
                <p:tags r:id="rId14"/>
              </p:custDataLst>
            </p:nvPr>
          </p:nvSpPr>
          <p:spPr>
            <a:xfrm>
              <a:off x="-48913" y="-63500"/>
              <a:ext cx="6858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4" name="ColorBlock"/>
            <p:cNvSpPr/>
            <p:nvPr>
              <p:custDataLst>
                <p:tags r:id="rId15"/>
              </p:custDataLst>
            </p:nvPr>
          </p:nvSpPr>
          <p:spPr>
            <a:xfrm>
              <a:off x="-48913" y="-6350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5" name="TypeText"/>
            <p:cNvSpPr/>
            <p:nvPr>
              <p:custDataLst>
                <p:tags r:id="rId16"/>
              </p:custDataLst>
            </p:nvPr>
          </p:nvSpPr>
          <p:spPr>
            <a:xfrm>
              <a:off x="289754" y="-6350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defRPr/>
              </a:pPr>
              <a:r>
                <a:rPr lang="zh-CN" altLang="en-US" sz="19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16" name="TipText"/>
            <p:cNvSpPr/>
            <p:nvPr>
              <p:custDataLst>
                <p:tags r:id="rId17"/>
              </p:custDataLst>
            </p:nvPr>
          </p:nvSpPr>
          <p:spPr>
            <a:xfrm>
              <a:off x="1524194" y="82126"/>
              <a:ext cx="2286000" cy="50800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nchorCtr="0">
              <a:noAutofit/>
            </a:bodyPr>
            <a:lstStyle/>
            <a:p>
              <a:pPr lvl="0" algn="l">
                <a:buNone/>
                <a:defRPr/>
              </a:pPr>
              <a:r>
                <a:rPr lang="en-US" altLang="zh-CN" sz="2000" dirty="0">
                  <a:solidFill>
                    <a:srgbClr val="80808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1分</a:t>
              </a:r>
            </a:p>
          </p:txBody>
        </p:sp>
      </p:grpSp>
      <p:pic>
        <p:nvPicPr>
          <p:cNvPr id="2" name="图片 1"/>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Line 5"/>
          <p:cNvSpPr>
            <a:spLocks noChangeShapeType="1"/>
          </p:cNvSpPr>
          <p:nvPr/>
        </p:nvSpPr>
        <p:spPr bwMode="auto">
          <a:xfrm flipH="1">
            <a:off x="6285308" y="2273451"/>
            <a:ext cx="1" cy="339787"/>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10245" name="Rectangle 7"/>
          <p:cNvSpPr>
            <a:spLocks noChangeArrowheads="1"/>
          </p:cNvSpPr>
          <p:nvPr/>
        </p:nvSpPr>
        <p:spPr bwMode="auto">
          <a:xfrm>
            <a:off x="4801801" y="2421625"/>
            <a:ext cx="39623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人类社会也统一于物质</a:t>
            </a:r>
            <a:endParaRPr lang="en-US" altLang="zh-CN" sz="2800" b="1" dirty="0">
              <a:latin typeface="楷体" panose="02010609060101010101" pitchFamily="49" charset="-122"/>
              <a:ea typeface="楷体" panose="02010609060101010101" pitchFamily="49" charset="-122"/>
            </a:endParaRPr>
          </a:p>
        </p:txBody>
      </p:sp>
      <p:sp>
        <p:nvSpPr>
          <p:cNvPr id="10246" name="Rectangle 8"/>
          <p:cNvSpPr>
            <a:spLocks noChangeArrowheads="1"/>
          </p:cNvSpPr>
          <p:nvPr/>
        </p:nvSpPr>
        <p:spPr bwMode="auto">
          <a:xfrm>
            <a:off x="3399257" y="1532802"/>
            <a:ext cx="30700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a:latin typeface="楷体" panose="02010609060101010101" pitchFamily="49" charset="-122"/>
                <a:ea typeface="楷体" panose="02010609060101010101" pitchFamily="49" charset="-122"/>
              </a:rPr>
              <a:t>世界的物质统一性</a:t>
            </a:r>
          </a:p>
        </p:txBody>
      </p:sp>
      <p:sp>
        <p:nvSpPr>
          <p:cNvPr id="6152" name="Line 9"/>
          <p:cNvSpPr>
            <a:spLocks noChangeShapeType="1"/>
          </p:cNvSpPr>
          <p:nvPr/>
        </p:nvSpPr>
        <p:spPr bwMode="auto">
          <a:xfrm>
            <a:off x="4998960" y="1955414"/>
            <a:ext cx="2410" cy="28323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10248" name="Rectangle 10"/>
          <p:cNvSpPr>
            <a:spLocks noChangeArrowheads="1"/>
          </p:cNvSpPr>
          <p:nvPr/>
        </p:nvSpPr>
        <p:spPr bwMode="auto">
          <a:xfrm>
            <a:off x="1971546" y="2432523"/>
            <a:ext cx="2709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意识统一于物质</a:t>
            </a:r>
            <a:endParaRPr lang="zh-CN" altLang="en-US" sz="2800" b="1" dirty="0">
              <a:latin typeface="楷体" panose="02010609060101010101" pitchFamily="49" charset="-122"/>
              <a:ea typeface="楷体" panose="02010609060101010101" pitchFamily="49" charset="-122"/>
            </a:endParaRPr>
          </a:p>
        </p:txBody>
      </p:sp>
      <p:sp>
        <p:nvSpPr>
          <p:cNvPr id="6154" name="Line 11"/>
          <p:cNvSpPr>
            <a:spLocks noChangeShapeType="1"/>
          </p:cNvSpPr>
          <p:nvPr/>
        </p:nvSpPr>
        <p:spPr bwMode="auto">
          <a:xfrm flipH="1">
            <a:off x="3318293" y="2256047"/>
            <a:ext cx="2967016" cy="0"/>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55" name="Line 12"/>
          <p:cNvSpPr>
            <a:spLocks noChangeShapeType="1"/>
          </p:cNvSpPr>
          <p:nvPr/>
        </p:nvSpPr>
        <p:spPr bwMode="auto">
          <a:xfrm flipH="1">
            <a:off x="3318292" y="2256047"/>
            <a:ext cx="2" cy="369271"/>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56" name="Line 13"/>
          <p:cNvSpPr>
            <a:spLocks noChangeShapeType="1"/>
          </p:cNvSpPr>
          <p:nvPr/>
        </p:nvSpPr>
        <p:spPr bwMode="auto">
          <a:xfrm flipH="1">
            <a:off x="6277357" y="2857412"/>
            <a:ext cx="7951" cy="397293"/>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57" name="Line 14"/>
          <p:cNvSpPr>
            <a:spLocks noChangeShapeType="1"/>
          </p:cNvSpPr>
          <p:nvPr/>
        </p:nvSpPr>
        <p:spPr bwMode="auto">
          <a:xfrm flipH="1">
            <a:off x="5518204" y="3250937"/>
            <a:ext cx="3474719" cy="34125"/>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58" name="Line 15"/>
          <p:cNvSpPr>
            <a:spLocks noChangeShapeType="1"/>
          </p:cNvSpPr>
          <p:nvPr/>
        </p:nvSpPr>
        <p:spPr bwMode="auto">
          <a:xfrm flipH="1">
            <a:off x="5513307" y="3265372"/>
            <a:ext cx="1" cy="437321"/>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59" name="Line 16"/>
          <p:cNvSpPr>
            <a:spLocks noChangeShapeType="1"/>
          </p:cNvSpPr>
          <p:nvPr/>
        </p:nvSpPr>
        <p:spPr bwMode="auto">
          <a:xfrm flipV="1">
            <a:off x="7328659" y="3285063"/>
            <a:ext cx="3878" cy="459374"/>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60" name="Line 17"/>
          <p:cNvSpPr>
            <a:spLocks noChangeShapeType="1"/>
          </p:cNvSpPr>
          <p:nvPr/>
        </p:nvSpPr>
        <p:spPr bwMode="auto">
          <a:xfrm>
            <a:off x="8960157" y="3275252"/>
            <a:ext cx="0" cy="478555"/>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6161" name="Line 18"/>
          <p:cNvSpPr>
            <a:spLocks noChangeShapeType="1"/>
          </p:cNvSpPr>
          <p:nvPr/>
        </p:nvSpPr>
        <p:spPr bwMode="auto">
          <a:xfrm flipH="1" flipV="1">
            <a:off x="5851922" y="5089923"/>
            <a:ext cx="446484" cy="119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1750">
                <a:solidFill>
                  <a:srgbClr val="000000"/>
                </a:solidFill>
                <a:round/>
              </a14:hiddenLine>
            </a:ext>
          </a:extLst>
        </p:spPr>
        <p:txBody>
          <a:bodyPr/>
          <a:lstStyle/>
          <a:p>
            <a:pPr>
              <a:defRPr/>
            </a:pPr>
            <a:endParaRPr lang="zh-CN" altLang="en-US" sz="1015"/>
          </a:p>
        </p:txBody>
      </p:sp>
      <p:sp>
        <p:nvSpPr>
          <p:cNvPr id="10257" name="Rectangle 19"/>
          <p:cNvSpPr>
            <a:spLocks noChangeArrowheads="1"/>
          </p:cNvSpPr>
          <p:nvPr/>
        </p:nvSpPr>
        <p:spPr bwMode="auto">
          <a:xfrm>
            <a:off x="4749460" y="3572340"/>
            <a:ext cx="1805486"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人类社会是物质世界的组成部分</a:t>
            </a:r>
            <a:endParaRPr lang="zh-CN" altLang="en-US" sz="2800" b="1" dirty="0">
              <a:latin typeface="楷体" panose="02010609060101010101" pitchFamily="49" charset="-122"/>
              <a:ea typeface="楷体" panose="02010609060101010101" pitchFamily="49" charset="-122"/>
            </a:endParaRPr>
          </a:p>
        </p:txBody>
      </p:sp>
      <p:sp>
        <p:nvSpPr>
          <p:cNvPr id="10258" name="Rectangle 20"/>
          <p:cNvSpPr>
            <a:spLocks noChangeArrowheads="1"/>
          </p:cNvSpPr>
          <p:nvPr/>
        </p:nvSpPr>
        <p:spPr bwMode="auto">
          <a:xfrm>
            <a:off x="6457379" y="3589012"/>
            <a:ext cx="191671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人类获取生活资料的活动是物质性活动。</a:t>
            </a:r>
            <a:endParaRPr lang="zh-CN" altLang="en-US" sz="2800" b="1" dirty="0">
              <a:latin typeface="楷体" panose="02010609060101010101" pitchFamily="49" charset="-122"/>
              <a:ea typeface="楷体" panose="02010609060101010101" pitchFamily="49" charset="-122"/>
            </a:endParaRPr>
          </a:p>
        </p:txBody>
      </p:sp>
      <p:sp>
        <p:nvSpPr>
          <p:cNvPr id="10259" name="Rectangle 21"/>
          <p:cNvSpPr>
            <a:spLocks noChangeArrowheads="1"/>
          </p:cNvSpPr>
          <p:nvPr/>
        </p:nvSpPr>
        <p:spPr bwMode="auto">
          <a:xfrm>
            <a:off x="8026719" y="3583154"/>
            <a:ext cx="2212181"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人</a:t>
            </a:r>
            <a:r>
              <a:rPr lang="zh-CN" altLang="en-US" sz="2800" b="1" dirty="0">
                <a:latin typeface="楷体" panose="02010609060101010101" pitchFamily="49" charset="-122"/>
                <a:ea typeface="楷体" panose="02010609060101010101" pitchFamily="49" charset="-122"/>
              </a:rPr>
              <a:t>类社会存在和发展的基础</a:t>
            </a:r>
            <a:r>
              <a:rPr lang="zh-CN" altLang="en-US" sz="2800" b="1" dirty="0" smtClean="0">
                <a:latin typeface="楷体" panose="02010609060101010101" pitchFamily="49" charset="-122"/>
                <a:ea typeface="楷体" panose="02010609060101010101" pitchFamily="49" charset="-122"/>
              </a:rPr>
              <a:t>，是物质资料的生产方式</a:t>
            </a:r>
            <a:endParaRPr lang="zh-CN" altLang="en-US" sz="2800" b="1" dirty="0">
              <a:latin typeface="楷体" panose="02010609060101010101" pitchFamily="49" charset="-122"/>
              <a:ea typeface="楷体" panose="02010609060101010101" pitchFamily="49" charset="-122"/>
            </a:endParaRPr>
          </a:p>
        </p:txBody>
      </p:sp>
      <p:sp>
        <p:nvSpPr>
          <p:cNvPr id="10260" name="Rectangle 22"/>
          <p:cNvSpPr>
            <a:spLocks noChangeArrowheads="1"/>
          </p:cNvSpPr>
          <p:nvPr/>
        </p:nvSpPr>
        <p:spPr bwMode="auto">
          <a:xfrm>
            <a:off x="6285310" y="4876659"/>
            <a:ext cx="184731" cy="334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zh-CN" altLang="en-US" sz="1575" b="1">
              <a:latin typeface="Times New Roman" panose="02020603050405020304" pitchFamily="18" charset="0"/>
              <a:ea typeface="宋体" panose="02010600030101010101" pitchFamily="2" charset="-122"/>
            </a:endParaRPr>
          </a:p>
        </p:txBody>
      </p:sp>
      <p:pic>
        <p:nvPicPr>
          <p:cNvPr id="10261" name="Picture 24" descr="20070518154601847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5063940">
            <a:off x="10234144" y="3400050"/>
            <a:ext cx="590046" cy="48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itle Placeholder 1"/>
          <p:cNvSpPr txBox="1"/>
          <p:nvPr/>
        </p:nvSpPr>
        <p:spPr>
          <a:xfrm>
            <a:off x="805340" y="117929"/>
            <a:ext cx="5341018" cy="804422"/>
          </a:xfrm>
          <a:prstGeom prst="rect">
            <a:avLst/>
          </a:prstGeom>
        </p:spPr>
        <p:txBody>
          <a:bodyPr vert="horz" lIns="91440" tIns="45720" rIns="91440" bIns="45720" rtlCol="0" anchor="t">
            <a:noAutofit/>
          </a:bodyPr>
          <a:lstStyle>
            <a:lvl1pPr algn="l" defTabSz="457200" rtl="0" eaLnBrk="1" latinLnBrk="0" hangingPunct="1">
              <a:spcBef>
                <a:spcPct val="0"/>
              </a:spcBef>
              <a:buNone/>
              <a:defRPr sz="3200" kern="1200">
                <a:solidFill>
                  <a:schemeClr val="accent1"/>
                </a:solidFill>
                <a:latin typeface="+mn-ea"/>
                <a:ea typeface="+mn-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3600" dirty="0" smtClean="0">
                <a:solidFill>
                  <a:schemeClr val="accent2">
                    <a:lumMod val="75000"/>
                  </a:schemeClr>
                </a:solidFill>
              </a:rPr>
              <a:t>唯物论基本知识框架结构</a:t>
            </a:r>
          </a:p>
        </p:txBody>
      </p:sp>
      <p:sp>
        <p:nvSpPr>
          <p:cNvPr id="23" name="Line 13"/>
          <p:cNvSpPr>
            <a:spLocks noChangeShapeType="1"/>
          </p:cNvSpPr>
          <p:nvPr/>
        </p:nvSpPr>
        <p:spPr bwMode="auto">
          <a:xfrm>
            <a:off x="3307742" y="2870422"/>
            <a:ext cx="10550" cy="380516"/>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4" name="Line 14"/>
          <p:cNvSpPr>
            <a:spLocks noChangeShapeType="1"/>
          </p:cNvSpPr>
          <p:nvPr/>
        </p:nvSpPr>
        <p:spPr bwMode="auto">
          <a:xfrm flipH="1">
            <a:off x="1790179" y="3254774"/>
            <a:ext cx="2251355" cy="40955"/>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5" name="Line 15"/>
          <p:cNvSpPr>
            <a:spLocks noChangeShapeType="1"/>
          </p:cNvSpPr>
          <p:nvPr/>
        </p:nvSpPr>
        <p:spPr bwMode="auto">
          <a:xfrm flipH="1">
            <a:off x="1790179" y="3307116"/>
            <a:ext cx="1" cy="437321"/>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6" name="Line 15"/>
          <p:cNvSpPr>
            <a:spLocks noChangeShapeType="1"/>
          </p:cNvSpPr>
          <p:nvPr/>
        </p:nvSpPr>
        <p:spPr bwMode="auto">
          <a:xfrm flipH="1">
            <a:off x="2815349" y="3316486"/>
            <a:ext cx="1" cy="437321"/>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7" name="Line 15"/>
          <p:cNvSpPr>
            <a:spLocks noChangeShapeType="1"/>
          </p:cNvSpPr>
          <p:nvPr/>
        </p:nvSpPr>
        <p:spPr bwMode="auto">
          <a:xfrm flipH="1">
            <a:off x="4016512" y="3250937"/>
            <a:ext cx="1" cy="437321"/>
          </a:xfrm>
          <a:prstGeom prst="line">
            <a:avLst/>
          </a:prstGeom>
          <a:noFill/>
          <a:ln w="31750">
            <a:solidFill>
              <a:srgbClr val="FF0000"/>
            </a:solidFill>
            <a:miter lim="800000"/>
          </a:ln>
          <a:extLst>
            <a:ext uri="{909E8E84-426E-40DD-AFC4-6F175D3DCCD1}">
              <a14:hiddenFill xmlns:a14="http://schemas.microsoft.com/office/drawing/2010/main">
                <a:noFill/>
              </a14:hiddenFill>
            </a:ext>
          </a:extLst>
        </p:spPr>
        <p:txBody>
          <a:bodyPr/>
          <a:lstStyle/>
          <a:p>
            <a:pPr>
              <a:defRPr/>
            </a:pPr>
            <a:endParaRPr lang="zh-CN" altLang="en-US" sz="1015"/>
          </a:p>
        </p:txBody>
      </p:sp>
      <p:sp>
        <p:nvSpPr>
          <p:cNvPr id="28" name="Rectangle 19"/>
          <p:cNvSpPr>
            <a:spLocks noChangeArrowheads="1"/>
          </p:cNvSpPr>
          <p:nvPr/>
        </p:nvSpPr>
        <p:spPr bwMode="auto">
          <a:xfrm>
            <a:off x="959673" y="3692950"/>
            <a:ext cx="1442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意识的起源</a:t>
            </a:r>
            <a:endParaRPr lang="zh-CN" altLang="en-US" sz="2800" b="1" dirty="0">
              <a:latin typeface="楷体" panose="02010609060101010101" pitchFamily="49" charset="-122"/>
              <a:ea typeface="楷体" panose="02010609060101010101" pitchFamily="49" charset="-122"/>
            </a:endParaRPr>
          </a:p>
        </p:txBody>
      </p:sp>
      <p:sp>
        <p:nvSpPr>
          <p:cNvPr id="29" name="Rectangle 19"/>
          <p:cNvSpPr>
            <a:spLocks noChangeArrowheads="1"/>
          </p:cNvSpPr>
          <p:nvPr/>
        </p:nvSpPr>
        <p:spPr bwMode="auto">
          <a:xfrm>
            <a:off x="2076842" y="3686494"/>
            <a:ext cx="126809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意识的本质</a:t>
            </a:r>
            <a:endParaRPr lang="zh-CN" altLang="en-US" sz="2800" b="1" dirty="0">
              <a:latin typeface="楷体" panose="02010609060101010101" pitchFamily="49" charset="-122"/>
              <a:ea typeface="楷体" panose="02010609060101010101" pitchFamily="49" charset="-122"/>
            </a:endParaRPr>
          </a:p>
        </p:txBody>
      </p:sp>
      <p:sp>
        <p:nvSpPr>
          <p:cNvPr id="30" name="Rectangle 19"/>
          <p:cNvSpPr>
            <a:spLocks noChangeArrowheads="1"/>
          </p:cNvSpPr>
          <p:nvPr/>
        </p:nvSpPr>
        <p:spPr bwMode="auto">
          <a:xfrm>
            <a:off x="3167067" y="3686203"/>
            <a:ext cx="164694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zh-CN" altLang="en-US" sz="2800" b="1" dirty="0" smtClean="0">
                <a:latin typeface="楷体" panose="02010609060101010101" pitchFamily="49" charset="-122"/>
                <a:ea typeface="楷体" panose="02010609060101010101" pitchFamily="49" charset="-122"/>
              </a:rPr>
              <a:t>意识的能动作用</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spd="med">
    <p:randomBar/>
    <p:sndAc>
      <p:stSnd>
        <p:snd r:embed="rId2" name="click.wav"/>
      </p:st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9043" y="1503723"/>
            <a:ext cx="5542190" cy="367039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744846" y="2005204"/>
            <a:ext cx="6110560" cy="730455"/>
            <a:chOff x="4242039" y="2123573"/>
            <a:chExt cx="4894984" cy="730455"/>
          </a:xfrm>
        </p:grpSpPr>
        <p:sp>
          <p:nvSpPr>
            <p:cNvPr id="5" name="任意多边形 4"/>
            <p:cNvSpPr/>
            <p:nvPr/>
          </p:nvSpPr>
          <p:spPr>
            <a:xfrm rot="5400000">
              <a:off x="6354214" y="32231"/>
              <a:ext cx="691467" cy="4874151"/>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6" name="文本框 5"/>
            <p:cNvSpPr txBox="1"/>
            <p:nvPr/>
          </p:nvSpPr>
          <p:spPr>
            <a:xfrm>
              <a:off x="4242039" y="2207697"/>
              <a:ext cx="4578594" cy="646331"/>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latin typeface="+mn-ea"/>
                  <a:cs typeface="经典综艺体简" panose="02010609000101010101" pitchFamily="49" charset="-122"/>
                </a:rPr>
                <a:t>一、哲学与哲学的基本问题</a:t>
              </a:r>
              <a:endParaRPr kumimoji="0" lang="zh-CN" altLang="en-US" sz="3600" b="1" i="0" u="none" strike="noStrike" kern="1200" cap="none" spc="0" normalizeH="0" baseline="0" noProof="0" dirty="0" smtClean="0">
                <a:ln>
                  <a:noFill/>
                </a:ln>
                <a:effectLst/>
                <a:uLnTx/>
                <a:uFillTx/>
                <a:latin typeface="+mn-ea"/>
                <a:cs typeface="经典综艺体简" panose="02010609000101010101" pitchFamily="49" charset="-122"/>
              </a:endParaRPr>
            </a:p>
          </p:txBody>
        </p:sp>
      </p:grpSp>
      <p:grpSp>
        <p:nvGrpSpPr>
          <p:cNvPr id="7" name="组合 6"/>
          <p:cNvGrpSpPr/>
          <p:nvPr/>
        </p:nvGrpSpPr>
        <p:grpSpPr>
          <a:xfrm>
            <a:off x="3770851" y="3049694"/>
            <a:ext cx="6084555" cy="727827"/>
            <a:chOff x="4262873" y="3136609"/>
            <a:chExt cx="4809568" cy="727827"/>
          </a:xfrm>
        </p:grpSpPr>
        <p:sp>
          <p:nvSpPr>
            <p:cNvPr id="8" name="任意多边形 7"/>
            <p:cNvSpPr/>
            <p:nvPr/>
          </p:nvSpPr>
          <p:spPr>
            <a:xfrm rot="5400000">
              <a:off x="6321923" y="1077559"/>
              <a:ext cx="691467" cy="4809568"/>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9" name="文本框 8"/>
            <p:cNvSpPr txBox="1"/>
            <p:nvPr/>
          </p:nvSpPr>
          <p:spPr>
            <a:xfrm>
              <a:off x="4293739" y="3218105"/>
              <a:ext cx="4627626" cy="646331"/>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latin typeface="+mn-ea"/>
                  <a:cs typeface="经典综艺体简" panose="02010609000101010101" pitchFamily="49" charset="-122"/>
                </a:rPr>
                <a:t>二、物质的客观实在性</a:t>
              </a:r>
              <a:endParaRPr kumimoji="0" lang="zh-CN" altLang="en-US" sz="3600" b="1" i="0" u="none" strike="noStrike" kern="1200" cap="none" spc="0" normalizeH="0" baseline="0" noProof="0" dirty="0" smtClean="0">
                <a:ln>
                  <a:noFill/>
                </a:ln>
                <a:effectLst/>
                <a:uLnTx/>
                <a:uFillTx/>
                <a:latin typeface="+mn-ea"/>
                <a:cs typeface="经典综艺体简" panose="02010609000101010101" pitchFamily="49" charset="-122"/>
              </a:endParaRPr>
            </a:p>
          </p:txBody>
        </p:sp>
      </p:grpSp>
      <p:grpSp>
        <p:nvGrpSpPr>
          <p:cNvPr id="10" name="组合 9"/>
          <p:cNvGrpSpPr/>
          <p:nvPr/>
        </p:nvGrpSpPr>
        <p:grpSpPr>
          <a:xfrm>
            <a:off x="3744847" y="4149646"/>
            <a:ext cx="6110558" cy="713802"/>
            <a:chOff x="4226180" y="4149646"/>
            <a:chExt cx="4846260" cy="713802"/>
          </a:xfrm>
        </p:grpSpPr>
        <p:sp>
          <p:nvSpPr>
            <p:cNvPr id="11" name="任意多边形 10"/>
            <p:cNvSpPr/>
            <p:nvPr/>
          </p:nvSpPr>
          <p:spPr>
            <a:xfrm rot="5400000">
              <a:off x="6297804" y="2078022"/>
              <a:ext cx="703011" cy="4846260"/>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12" name="文本框 11"/>
            <p:cNvSpPr txBox="1"/>
            <p:nvPr/>
          </p:nvSpPr>
          <p:spPr>
            <a:xfrm>
              <a:off x="4395608" y="4217117"/>
              <a:ext cx="3441760" cy="646331"/>
            </a:xfrm>
            <a:prstGeom prst="rect">
              <a:avLst/>
            </a:prstGeom>
            <a:noFill/>
          </p:spPr>
          <p:txBody>
            <a:bodyPr wrap="none" rtlCol="0">
              <a:spAutoFit/>
              <a:scene3d>
                <a:camera prst="orthographicFront"/>
                <a:lightRig rig="threePt" dir="t"/>
              </a:scene3d>
              <a:sp3d contourW="12700"/>
            </a:bodyPr>
            <a:lstStyle/>
            <a:p>
              <a:pPr lvl="0">
                <a:defRPr/>
              </a:pPr>
              <a:r>
                <a:rPr lang="zh-CN" altLang="en-US" sz="3600" b="1" dirty="0" smtClean="0">
                  <a:latin typeface="+mn-ea"/>
                  <a:cs typeface="经典综艺体简" panose="02010609000101010101" pitchFamily="49" charset="-122"/>
                </a:rPr>
                <a:t>三、物质的存在形式</a:t>
              </a:r>
              <a:endParaRPr kumimoji="0" lang="zh-CN" altLang="en-US" sz="3600" b="1" i="0" u="none" strike="noStrike" kern="1200" cap="none" spc="0" normalizeH="0" baseline="0" noProof="0" dirty="0" smtClean="0">
                <a:ln>
                  <a:noFill/>
                </a:ln>
                <a:effectLst/>
                <a:uLnTx/>
                <a:uFillTx/>
                <a:latin typeface="+mn-ea"/>
                <a:cs typeface="经典综艺体简" panose="02010609000101010101" pitchFamily="49" charset="-122"/>
              </a:endParaRPr>
            </a:p>
          </p:txBody>
        </p:sp>
      </p:grpSp>
      <p:sp>
        <p:nvSpPr>
          <p:cNvPr id="13" name="文本框 12"/>
          <p:cNvSpPr txBox="1"/>
          <p:nvPr/>
        </p:nvSpPr>
        <p:spPr>
          <a:xfrm>
            <a:off x="1403359" y="1766162"/>
            <a:ext cx="1569660"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dirty="0" smtClean="0">
                <a:ln>
                  <a:noFill/>
                </a:ln>
                <a:solidFill>
                  <a:prstClr val="black"/>
                </a:solidFill>
                <a:effectLst/>
                <a:uLnTx/>
                <a:uFillTx/>
                <a:latin typeface="+mn-ea"/>
                <a:cs typeface="经典综艺体简" panose="02010609000101010101" pitchFamily="49" charset="-122"/>
              </a:rPr>
              <a:t>目录</a:t>
            </a: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380" y="3866700"/>
            <a:ext cx="1971916" cy="1971916"/>
          </a:xfrm>
          <a:prstGeom prst="rect">
            <a:avLst/>
          </a:prstGeom>
        </p:spPr>
      </p:pic>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359" y="4639639"/>
            <a:ext cx="2066887" cy="1437536"/>
          </a:xfrm>
          <a:prstGeom prst="rect">
            <a:avLst/>
          </a:prstGeom>
        </p:spPr>
      </p:pic>
    </p:spTree>
  </p:cSld>
  <p:clrMapOvr>
    <a:masterClrMapping/>
  </p:clrMapOvr>
  <p:transition spd="med">
    <p:randomBar/>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692509" y="1643102"/>
            <a:ext cx="6298131" cy="1554179"/>
          </a:xfrm>
          <a:prstGeom prst="rect">
            <a:avLst/>
          </a:prstGeom>
          <a:noFill/>
          <a:ln w="19050" cap="rnd"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smtClean="0">
                <a:solidFill>
                  <a:schemeClr val="tx1">
                    <a:lumMod val="95000"/>
                    <a:lumOff val="5000"/>
                  </a:schemeClr>
                </a:solidFill>
                <a:latin typeface="楷体" panose="02010609060101010101" pitchFamily="49" charset="-122"/>
                <a:ea typeface="楷体" panose="02010609060101010101" pitchFamily="49" charset="-122"/>
                <a:sym typeface="微软雅黑" panose="020B0503020204020204" pitchFamily="34" charset="-122"/>
              </a:rPr>
              <a:t>请问你对哲学有哪些认识？</a:t>
            </a:r>
            <a:endParaRPr lang="zh-CN" altLang="en-US" sz="3200" dirty="0">
              <a:solidFill>
                <a:schemeClr val="tx1">
                  <a:lumMod val="95000"/>
                  <a:lumOff val="5000"/>
                </a:schemeClr>
              </a:solidFill>
              <a:latin typeface="楷体" panose="02010609060101010101" pitchFamily="49" charset="-122"/>
              <a:ea typeface="楷体" panose="02010609060101010101" pitchFamily="49" charset="-122"/>
              <a:sym typeface="微软雅黑" panose="020B0503020204020204" pitchFamily="34" charset="-122"/>
            </a:endParaRPr>
          </a:p>
        </p:txBody>
      </p:sp>
      <p:sp>
        <p:nvSpPr>
          <p:cNvPr id="4" name="圆角矩形 3"/>
          <p:cNvSpPr/>
          <p:nvPr>
            <p:custDataLst>
              <p:tags r:id="rId3"/>
            </p:custDataLst>
          </p:nvPr>
        </p:nvSpPr>
        <p:spPr>
          <a:xfrm>
            <a:off x="7035305" y="6330810"/>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作答</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 name="组合 13"/>
          <p:cNvGrpSpPr/>
          <p:nvPr/>
        </p:nvGrpSpPr>
        <p:grpSpPr>
          <a:xfrm>
            <a:off x="692509" y="867510"/>
            <a:ext cx="6389222" cy="730455"/>
            <a:chOff x="99409" y="744220"/>
            <a:chExt cx="4894984" cy="730455"/>
          </a:xfrm>
        </p:grpSpPr>
        <p:sp>
          <p:nvSpPr>
            <p:cNvPr id="12" name="任意多边形 11"/>
            <p:cNvSpPr/>
            <p:nvPr/>
          </p:nvSpPr>
          <p:spPr>
            <a:xfrm rot="5400000">
              <a:off x="2211584" y="-1347122"/>
              <a:ext cx="691467" cy="4874151"/>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1" fmla="*/ 72631 w 3034597"/>
                <a:gd name="connsiteY0-2" fmla="*/ 105041 h 4140013"/>
                <a:gd name="connsiteX1-3" fmla="*/ 943488 w 3034597"/>
                <a:gd name="connsiteY1-4" fmla="*/ 3441 h 4140013"/>
                <a:gd name="connsiteX2-5" fmla="*/ 1988516 w 3034597"/>
                <a:gd name="connsiteY2-6" fmla="*/ 90527 h 4140013"/>
                <a:gd name="connsiteX3-7" fmla="*/ 2815831 w 3034597"/>
                <a:gd name="connsiteY3-8" fmla="*/ 3441 h 4140013"/>
                <a:gd name="connsiteX4-9" fmla="*/ 3033545 w 3034597"/>
                <a:gd name="connsiteY4-10" fmla="*/ 235670 h 4140013"/>
                <a:gd name="connsiteX5-11" fmla="*/ 2902916 w 3034597"/>
                <a:gd name="connsiteY5-12" fmla="*/ 1222641 h 4140013"/>
                <a:gd name="connsiteX6-13" fmla="*/ 3004516 w 3034597"/>
                <a:gd name="connsiteY6-14" fmla="*/ 2340241 h 4140013"/>
                <a:gd name="connsiteX7-15" fmla="*/ 2931945 w 3034597"/>
                <a:gd name="connsiteY7-16" fmla="*/ 3370756 h 4140013"/>
                <a:gd name="connsiteX8-17" fmla="*/ 2960973 w 3034597"/>
                <a:gd name="connsiteY8-18" fmla="*/ 3994870 h 4140013"/>
                <a:gd name="connsiteX9-19" fmla="*/ 2699716 w 3034597"/>
                <a:gd name="connsiteY9-20" fmla="*/ 4096470 h 4140013"/>
                <a:gd name="connsiteX10-21" fmla="*/ 2061088 w 3034597"/>
                <a:gd name="connsiteY10-22" fmla="*/ 4067441 h 4140013"/>
                <a:gd name="connsiteX11-23" fmla="*/ 1422459 w 3034597"/>
                <a:gd name="connsiteY11-24" fmla="*/ 4140013 h 4140013"/>
                <a:gd name="connsiteX12-25" fmla="*/ 450002 w 3034597"/>
                <a:gd name="connsiteY12-26" fmla="*/ 4067441 h 4140013"/>
                <a:gd name="connsiteX13-27" fmla="*/ 130688 w 3034597"/>
                <a:gd name="connsiteY13-28" fmla="*/ 4023898 h 4140013"/>
                <a:gd name="connsiteX14-29" fmla="*/ 116173 w 3034597"/>
                <a:gd name="connsiteY14-30" fmla="*/ 3356241 h 4140013"/>
                <a:gd name="connsiteX15-31" fmla="*/ 43602 w 3034597"/>
                <a:gd name="connsiteY15-32" fmla="*/ 2528927 h 4140013"/>
                <a:gd name="connsiteX16-33" fmla="*/ 145202 w 3034597"/>
                <a:gd name="connsiteY16-34" fmla="*/ 1498413 h 4140013"/>
                <a:gd name="connsiteX17-35" fmla="*/ 58116 w 3034597"/>
                <a:gd name="connsiteY17-36" fmla="*/ 598527 h 4140013"/>
                <a:gd name="connsiteX18-37" fmla="*/ 72631 w 3034597"/>
                <a:gd name="connsiteY18-38" fmla="*/ 105041 h 4140013"/>
                <a:gd name="connsiteX0-39" fmla="*/ 68354 w 3044834"/>
                <a:gd name="connsiteY0-40" fmla="*/ 47486 h 4184058"/>
                <a:gd name="connsiteX1-41" fmla="*/ 953725 w 3044834"/>
                <a:gd name="connsiteY1-42" fmla="*/ 47486 h 4184058"/>
                <a:gd name="connsiteX2-43" fmla="*/ 1998753 w 3044834"/>
                <a:gd name="connsiteY2-44" fmla="*/ 134572 h 4184058"/>
                <a:gd name="connsiteX3-45" fmla="*/ 2826068 w 3044834"/>
                <a:gd name="connsiteY3-46" fmla="*/ 47486 h 4184058"/>
                <a:gd name="connsiteX4-47" fmla="*/ 3043782 w 3044834"/>
                <a:gd name="connsiteY4-48" fmla="*/ 279715 h 4184058"/>
                <a:gd name="connsiteX5-49" fmla="*/ 2913153 w 3044834"/>
                <a:gd name="connsiteY5-50" fmla="*/ 1266686 h 4184058"/>
                <a:gd name="connsiteX6-51" fmla="*/ 3014753 w 3044834"/>
                <a:gd name="connsiteY6-52" fmla="*/ 2384286 h 4184058"/>
                <a:gd name="connsiteX7-53" fmla="*/ 2942182 w 3044834"/>
                <a:gd name="connsiteY7-54" fmla="*/ 3414801 h 4184058"/>
                <a:gd name="connsiteX8-55" fmla="*/ 2971210 w 3044834"/>
                <a:gd name="connsiteY8-56" fmla="*/ 4038915 h 4184058"/>
                <a:gd name="connsiteX9-57" fmla="*/ 2709953 w 3044834"/>
                <a:gd name="connsiteY9-58" fmla="*/ 4140515 h 4184058"/>
                <a:gd name="connsiteX10-59" fmla="*/ 2071325 w 3044834"/>
                <a:gd name="connsiteY10-60" fmla="*/ 4111486 h 4184058"/>
                <a:gd name="connsiteX11-61" fmla="*/ 1432696 w 3044834"/>
                <a:gd name="connsiteY11-62" fmla="*/ 4184058 h 4184058"/>
                <a:gd name="connsiteX12-63" fmla="*/ 460239 w 3044834"/>
                <a:gd name="connsiteY12-64" fmla="*/ 4111486 h 4184058"/>
                <a:gd name="connsiteX13-65" fmla="*/ 140925 w 3044834"/>
                <a:gd name="connsiteY13-66" fmla="*/ 4067943 h 4184058"/>
                <a:gd name="connsiteX14-67" fmla="*/ 126410 w 3044834"/>
                <a:gd name="connsiteY14-68" fmla="*/ 3400286 h 4184058"/>
                <a:gd name="connsiteX15-69" fmla="*/ 53839 w 3044834"/>
                <a:gd name="connsiteY15-70" fmla="*/ 2572972 h 4184058"/>
                <a:gd name="connsiteX16-71" fmla="*/ 155439 w 3044834"/>
                <a:gd name="connsiteY16-72" fmla="*/ 1542458 h 4184058"/>
                <a:gd name="connsiteX17-73" fmla="*/ 68353 w 3044834"/>
                <a:gd name="connsiteY17-74" fmla="*/ 642572 h 4184058"/>
                <a:gd name="connsiteX18-75" fmla="*/ 68354 w 3044834"/>
                <a:gd name="connsiteY18-76" fmla="*/ 47486 h 418405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rgbClr val="79A55B"/>
            </a:solidFill>
            <a:ln w="19050">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smtClean="0">
                <a:ln>
                  <a:noFill/>
                </a:ln>
                <a:solidFill>
                  <a:prstClr val="white"/>
                </a:solidFill>
                <a:effectLst/>
                <a:uLnTx/>
                <a:uFillTx/>
                <a:latin typeface="+mn-ea"/>
                <a:cs typeface="+mn-cs"/>
              </a:endParaRPr>
            </a:p>
          </p:txBody>
        </p:sp>
        <p:sp>
          <p:nvSpPr>
            <p:cNvPr id="13" name="文本框 12"/>
            <p:cNvSpPr txBox="1"/>
            <p:nvPr/>
          </p:nvSpPr>
          <p:spPr>
            <a:xfrm>
              <a:off x="99409" y="828344"/>
              <a:ext cx="4578594" cy="646331"/>
            </a:xfrm>
            <a:prstGeom prst="rect">
              <a:avLst/>
            </a:prstGeom>
            <a:noFill/>
          </p:spPr>
          <p:txBody>
            <a:bodyPr wrap="square" rtlCol="0">
              <a:spAutoFit/>
              <a:scene3d>
                <a:camera prst="orthographicFront"/>
                <a:lightRig rig="threePt" dir="t"/>
              </a:scene3d>
              <a:sp3d contourW="12700"/>
            </a:bodyPr>
            <a:lstStyle/>
            <a:p>
              <a:pPr lvl="0">
                <a:defRPr/>
              </a:pPr>
              <a:r>
                <a:rPr lang="zh-CN" altLang="en-US" sz="3600" b="1" dirty="0" smtClean="0">
                  <a:latin typeface="+mn-ea"/>
                  <a:cs typeface="经典综艺体简" panose="02010609000101010101" pitchFamily="49" charset="-122"/>
                </a:rPr>
                <a:t>一、哲学与哲学的基本问题</a:t>
              </a:r>
              <a:endParaRPr kumimoji="0" lang="zh-CN" altLang="en-US" sz="3600" b="1" i="0" u="none" strike="noStrike" kern="1200" cap="none" spc="0" normalizeH="0" baseline="0" noProof="0" dirty="0" smtClean="0">
                <a:ln>
                  <a:noFill/>
                </a:ln>
                <a:effectLst/>
                <a:uLnTx/>
                <a:uFillTx/>
                <a:latin typeface="+mn-ea"/>
                <a:cs typeface="经典综艺体简" panose="02010609000101010101" pitchFamily="49" charset="-122"/>
              </a:endParaRPr>
            </a:p>
          </p:txBody>
        </p:sp>
      </p:grpSp>
      <p:grpSp>
        <p:nvGrpSpPr>
          <p:cNvPr id="9" name="组合 8"/>
          <p:cNvGrpSpPr/>
          <p:nvPr>
            <p:custDataLst>
              <p:tags r:id="rId4"/>
            </p:custDataLst>
          </p:nvPr>
        </p:nvGrpSpPr>
        <p:grpSpPr>
          <a:xfrm>
            <a:off x="0" y="0"/>
            <a:ext cx="12192000" cy="635000"/>
            <a:chOff x="0" y="0"/>
            <a:chExt cx="12192000" cy="635000"/>
          </a:xfrm>
        </p:grpSpPr>
        <p:sp>
          <p:nvSpPr>
            <p:cNvPr id="5" name="TitleBackground"/>
            <p:cNvSpPr/>
            <p:nvPr>
              <p:custDataLst>
                <p:tags r:id="rId6"/>
              </p:custDataLst>
            </p:nvPr>
          </p:nvSpPr>
          <p:spPr>
            <a:xfrm>
              <a:off x="0" y="0"/>
              <a:ext cx="12192000" cy="635000"/>
            </a:xfrm>
            <a:prstGeom prst="rect">
              <a:avLst/>
            </a:prstGeom>
            <a:solidFill>
              <a:srgbClr val="F6F7F8"/>
            </a:solidFill>
            <a:ln w="19050" cap="rnd" cmpd="sng" algn="ctr">
              <a:noFill/>
              <a:prstDash val="solid"/>
            </a:ln>
            <a:effectLst/>
            <a:extLst>
              <a:ext uri="{91240B29-F687-4F45-9708-019B960494DF}">
                <a14:hiddenLine xmlns:a14="http://schemas.microsoft.com/office/drawing/2010/main" w="1905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p:cNvSpPr/>
            <p:nvPr>
              <p:custDataLst>
                <p:tags r:id="rId7"/>
              </p:custDataLst>
            </p:nvPr>
          </p:nvSpPr>
          <p:spPr>
            <a:xfrm>
              <a:off x="0" y="0"/>
              <a:ext cx="190500" cy="635000"/>
            </a:xfrm>
            <a:prstGeom prst="rect">
              <a:avLst/>
            </a:prstGeom>
            <a:solidFill>
              <a:srgbClr val="639EF4"/>
            </a:solidFill>
            <a:ln w="19050" cap="rnd" cmpd="sng" algn="ctr">
              <a:noFill/>
              <a:prstDash val="solid"/>
            </a:ln>
            <a:effectLst/>
            <a:extLst>
              <a:ext uri="{91240B29-F687-4F45-9708-019B960494DF}">
                <a14:hiddenLine xmlns:a14="http://schemas.microsoft.com/office/drawing/2010/main" w="1905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p:cNvSpPr/>
            <p:nvPr>
              <p:custDataLst>
                <p:tags r:id="rId8"/>
              </p:custDataLst>
            </p:nvPr>
          </p:nvSpPr>
          <p:spPr>
            <a:xfrm>
              <a:off x="254000" y="0"/>
              <a:ext cx="1905000" cy="635000"/>
            </a:xfrm>
            <a:prstGeom prst="rect">
              <a:avLst/>
            </a:prstGeom>
            <a:noFill/>
            <a:ln w="19050" cap="rnd"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主观题</a:t>
              </a:r>
              <a:endParaRPr lang="zh-CN" altLang="en-US" sz="2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ipText"/>
            <p:cNvSpPr/>
            <p:nvPr>
              <p:custDataLst>
                <p:tags r:id="rId9"/>
              </p:custDataLst>
            </p:nvPr>
          </p:nvSpPr>
          <p:spPr>
            <a:xfrm>
              <a:off x="1427480" y="109220"/>
              <a:ext cx="2286000" cy="508000"/>
            </a:xfrm>
            <a:prstGeom prst="rect">
              <a:avLst/>
            </a:prstGeom>
            <a:noFill/>
            <a:ln w="19050" cap="rnd"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200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endParaRPr lang="zh-CN" altLang="en-US"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2" name="图片 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06" name="Rectangle 26"/>
          <p:cNvSpPr>
            <a:spLocks noChangeArrowheads="1"/>
          </p:cNvSpPr>
          <p:nvPr/>
        </p:nvSpPr>
        <p:spPr bwMode="auto">
          <a:xfrm>
            <a:off x="809068" y="865921"/>
            <a:ext cx="8285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457200" indent="-457200" eaLnBrk="1" hangingPunct="1">
              <a:spcBef>
                <a:spcPct val="50000"/>
              </a:spcBef>
              <a:buFont typeface="Wingdings" panose="05000000000000000000" pitchFamily="2" charset="2"/>
              <a:buChar char="Ø"/>
            </a:pPr>
            <a:r>
              <a:rPr lang="zh-CN" altLang="en-US" sz="2800" b="1" dirty="0" smtClean="0">
                <a:latin typeface="楷体" panose="02010609060101010101" pitchFamily="49" charset="-122"/>
                <a:ea typeface="楷体" panose="02010609060101010101" pitchFamily="49" charset="-122"/>
              </a:rPr>
              <a:t>从</a:t>
            </a:r>
            <a:r>
              <a:rPr lang="zh-CN" altLang="en-US" sz="2800" b="1" dirty="0">
                <a:latin typeface="楷体" panose="02010609060101010101" pitchFamily="49" charset="-122"/>
                <a:ea typeface="楷体" panose="02010609060101010101" pitchFamily="49" charset="-122"/>
              </a:rPr>
              <a:t>字面意义上讲：哲学就是智慧之学。</a:t>
            </a:r>
          </a:p>
        </p:txBody>
      </p:sp>
      <p:sp>
        <p:nvSpPr>
          <p:cNvPr id="97307" name="Rectangle 27"/>
          <p:cNvSpPr>
            <a:spLocks noChangeArrowheads="1"/>
          </p:cNvSpPr>
          <p:nvPr/>
        </p:nvSpPr>
        <p:spPr bwMode="auto">
          <a:xfrm>
            <a:off x="1171492" y="1418463"/>
            <a:ext cx="51286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r>
              <a:rPr lang="zh-CN" altLang="en-US" sz="2800" b="1" dirty="0">
                <a:solidFill>
                  <a:srgbClr val="FF0000"/>
                </a:solidFill>
                <a:latin typeface="楷体" panose="02010609060101010101" pitchFamily="49" charset="-122"/>
                <a:ea typeface="楷体" panose="02010609060101010101" pitchFamily="49" charset="-122"/>
              </a:rPr>
              <a:t>哲学与具体科学的区别：</a:t>
            </a:r>
          </a:p>
        </p:txBody>
      </p:sp>
      <p:sp>
        <p:nvSpPr>
          <p:cNvPr id="97308" name="Rectangle 28"/>
          <p:cNvSpPr>
            <a:spLocks noChangeArrowheads="1"/>
          </p:cNvSpPr>
          <p:nvPr/>
        </p:nvSpPr>
        <p:spPr bwMode="auto">
          <a:xfrm>
            <a:off x="1240527" y="2014562"/>
            <a:ext cx="67783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457200" indent="-457200" eaLnBrk="1" hangingPunct="1">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表现</a:t>
            </a:r>
            <a:r>
              <a:rPr lang="zh-CN" altLang="en-US" sz="2800" b="1" dirty="0">
                <a:latin typeface="楷体" panose="02010609060101010101" pitchFamily="49" charset="-122"/>
                <a:ea typeface="楷体" panose="02010609060101010101" pitchFamily="49" charset="-122"/>
              </a:rPr>
              <a:t>在研究对象不同。</a:t>
            </a:r>
          </a:p>
          <a:p>
            <a:pPr marL="457200" indent="-457200" eaLnBrk="1" hangingPunct="1">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表现</a:t>
            </a:r>
            <a:r>
              <a:rPr lang="zh-CN" altLang="en-US" sz="2800" b="1" dirty="0">
                <a:latin typeface="楷体" panose="02010609060101010101" pitchFamily="49" charset="-122"/>
                <a:ea typeface="楷体" panose="02010609060101010101" pitchFamily="49" charset="-122"/>
              </a:rPr>
              <a:t>在思维方式不同。</a:t>
            </a:r>
          </a:p>
        </p:txBody>
      </p:sp>
      <p:sp>
        <p:nvSpPr>
          <p:cNvPr id="97310" name="Rectangle 30"/>
          <p:cNvSpPr>
            <a:spLocks noChangeArrowheads="1"/>
          </p:cNvSpPr>
          <p:nvPr/>
        </p:nvSpPr>
        <p:spPr bwMode="auto">
          <a:xfrm>
            <a:off x="1171492" y="2922498"/>
            <a:ext cx="57287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eaLnBrk="1" hangingPunct="1"/>
            <a:r>
              <a:rPr lang="zh-CN" altLang="en-US" sz="2800" b="1" dirty="0">
                <a:solidFill>
                  <a:srgbClr val="FF0000"/>
                </a:solidFill>
                <a:latin typeface="华文楷体" panose="02010600040101010101" pitchFamily="2" charset="-122"/>
                <a:ea typeface="华文楷体" panose="02010600040101010101" pitchFamily="2" charset="-122"/>
              </a:rPr>
              <a:t>哲学与具体科学的联系：</a:t>
            </a:r>
          </a:p>
        </p:txBody>
      </p:sp>
      <p:sp>
        <p:nvSpPr>
          <p:cNvPr id="12" name="Rectangle 11"/>
          <p:cNvSpPr>
            <a:spLocks noChangeArrowheads="1"/>
          </p:cNvSpPr>
          <p:nvPr/>
        </p:nvSpPr>
        <p:spPr bwMode="auto">
          <a:xfrm>
            <a:off x="1286096" y="3445719"/>
            <a:ext cx="769351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457200" indent="-457200" eaLnBrk="1" hangingPunct="1">
              <a:spcBef>
                <a:spcPct val="50000"/>
              </a:spcBef>
              <a:buFont typeface="Arial" panose="020B0604020202020204" pitchFamily="34" charset="0"/>
              <a:buChar char="•"/>
            </a:pPr>
            <a:r>
              <a:rPr lang="zh-CN" altLang="en-US" sz="2800" b="1" dirty="0">
                <a:latin typeface="楷体" panose="02010609060101010101" pitchFamily="49" charset="-122"/>
                <a:ea typeface="楷体" panose="02010609060101010101" pitchFamily="49" charset="-122"/>
              </a:rPr>
              <a:t>哲学是建立在各门具体科学的基础之上</a:t>
            </a:r>
            <a:r>
              <a:rPr lang="zh-CN" altLang="en-US" sz="2800" b="1" dirty="0" smtClean="0">
                <a:latin typeface="楷体" panose="02010609060101010101" pitchFamily="49" charset="-122"/>
                <a:ea typeface="楷体" panose="02010609060101010101" pitchFamily="49" charset="-122"/>
              </a:rPr>
              <a:t>。各</a:t>
            </a:r>
            <a:r>
              <a:rPr lang="zh-CN" altLang="en-US" sz="2800" b="1" dirty="0">
                <a:latin typeface="楷体" panose="02010609060101010101" pitchFamily="49" charset="-122"/>
                <a:ea typeface="楷体" panose="02010609060101010101" pitchFamily="49" charset="-122"/>
              </a:rPr>
              <a:t>门具体科学为哲学的发展与丰富提供新滋养与新论据 。</a:t>
            </a:r>
          </a:p>
        </p:txBody>
      </p:sp>
      <p:sp>
        <p:nvSpPr>
          <p:cNvPr id="13" name="Rectangle 13"/>
          <p:cNvSpPr>
            <a:spLocks noChangeArrowheads="1"/>
          </p:cNvSpPr>
          <p:nvPr/>
        </p:nvSpPr>
        <p:spPr bwMode="auto">
          <a:xfrm>
            <a:off x="1286096" y="4900767"/>
            <a:ext cx="742241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457200" indent="-457200" eaLnBrk="1" hangingPunct="1">
              <a:spcBef>
                <a:spcPct val="50000"/>
              </a:spcBef>
              <a:buFont typeface="Arial" panose="020B0604020202020204" pitchFamily="34" charset="0"/>
              <a:buChar char="•"/>
            </a:pPr>
            <a:r>
              <a:rPr lang="zh-CN" altLang="en-US" sz="2800" b="1" dirty="0" smtClean="0">
                <a:latin typeface="楷体" panose="02010609060101010101" pitchFamily="49" charset="-122"/>
                <a:ea typeface="楷体" panose="02010609060101010101" pitchFamily="49" charset="-122"/>
              </a:rPr>
              <a:t>哲学</a:t>
            </a:r>
            <a:r>
              <a:rPr lang="zh-CN" altLang="en-US" sz="2800" b="1" dirty="0">
                <a:latin typeface="楷体" panose="02010609060101010101" pitchFamily="49" charset="-122"/>
                <a:ea typeface="楷体" panose="02010609060101010101" pitchFamily="49" charset="-122"/>
              </a:rPr>
              <a:t>研究水平的高低，则直接影响制约着各门具体科学的发展。</a:t>
            </a:r>
          </a:p>
        </p:txBody>
      </p:sp>
      <p:sp>
        <p:nvSpPr>
          <p:cNvPr id="14" name="Rectangle 26"/>
          <p:cNvSpPr>
            <a:spLocks noChangeArrowheads="1"/>
          </p:cNvSpPr>
          <p:nvPr/>
        </p:nvSpPr>
        <p:spPr bwMode="auto">
          <a:xfrm>
            <a:off x="286154" y="142826"/>
            <a:ext cx="6490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marL="342900" indent="-342900">
              <a:defRPr sz="2000">
                <a:solidFill>
                  <a:schemeClr val="tx1"/>
                </a:solidFill>
                <a:latin typeface="Times" panose="02020603050405020304" pitchFamily="18" charset="0"/>
              </a:defRPr>
            </a:lvl1pPr>
            <a:lvl2pPr marL="742950" indent="-285750">
              <a:defRPr sz="2000">
                <a:solidFill>
                  <a:schemeClr val="tx1"/>
                </a:solidFill>
                <a:latin typeface="Times" panose="02020603050405020304" pitchFamily="18" charset="0"/>
              </a:defRPr>
            </a:lvl2pPr>
            <a:lvl3pPr marL="1143000" indent="-228600">
              <a:defRPr sz="2000">
                <a:solidFill>
                  <a:schemeClr val="tx1"/>
                </a:solidFill>
                <a:latin typeface="Times" panose="02020603050405020304" pitchFamily="18" charset="0"/>
              </a:defRPr>
            </a:lvl3pPr>
            <a:lvl4pPr marL="1600200" indent="-228600">
              <a:defRPr sz="2000">
                <a:solidFill>
                  <a:schemeClr val="tx1"/>
                </a:solidFill>
                <a:latin typeface="Times" panose="02020603050405020304" pitchFamily="18" charset="0"/>
              </a:defRPr>
            </a:lvl4pPr>
            <a:lvl5pPr marL="2057400" indent="-228600">
              <a:defRPr sz="2000">
                <a:solidFill>
                  <a:schemeClr val="tx1"/>
                </a:solidFill>
                <a:latin typeface="Times" panose="02020603050405020304" pitchFamily="18" charset="0"/>
              </a:defRPr>
            </a:lvl5pPr>
            <a:lvl6pPr marL="2514600" indent="-228600" eaLnBrk="0" fontAlgn="base" hangingPunct="0">
              <a:spcBef>
                <a:spcPct val="0"/>
              </a:spcBef>
              <a:spcAft>
                <a:spcPct val="0"/>
              </a:spcAft>
              <a:defRPr sz="2000">
                <a:solidFill>
                  <a:schemeClr val="tx1"/>
                </a:solidFill>
                <a:latin typeface="Times" panose="02020603050405020304" pitchFamily="18" charset="0"/>
              </a:defRPr>
            </a:lvl6pPr>
            <a:lvl7pPr marL="2971800" indent="-228600" eaLnBrk="0" fontAlgn="base" hangingPunct="0">
              <a:spcBef>
                <a:spcPct val="0"/>
              </a:spcBef>
              <a:spcAft>
                <a:spcPct val="0"/>
              </a:spcAft>
              <a:defRPr sz="2000">
                <a:solidFill>
                  <a:schemeClr val="tx1"/>
                </a:solidFill>
                <a:latin typeface="Times" panose="02020603050405020304" pitchFamily="18" charset="0"/>
              </a:defRPr>
            </a:lvl7pPr>
            <a:lvl8pPr marL="3429000" indent="-228600" eaLnBrk="0" fontAlgn="base" hangingPunct="0">
              <a:spcBef>
                <a:spcPct val="0"/>
              </a:spcBef>
              <a:spcAft>
                <a:spcPct val="0"/>
              </a:spcAft>
              <a:defRPr sz="2000">
                <a:solidFill>
                  <a:schemeClr val="tx1"/>
                </a:solidFill>
                <a:latin typeface="Times" panose="02020603050405020304" pitchFamily="18" charset="0"/>
              </a:defRPr>
            </a:lvl8pPr>
            <a:lvl9pPr marL="3886200" indent="-228600" eaLnBrk="0" fontAlgn="base" hangingPunct="0">
              <a:spcBef>
                <a:spcPct val="0"/>
              </a:spcBef>
              <a:spcAft>
                <a:spcPct val="0"/>
              </a:spcAft>
              <a:defRPr sz="2000">
                <a:solidFill>
                  <a:schemeClr val="tx1"/>
                </a:solidFill>
                <a:latin typeface="Times" panose="02020603050405020304" pitchFamily="18" charset="0"/>
              </a:defRPr>
            </a:lvl9pPr>
          </a:lstStyle>
          <a:p>
            <a:pPr marL="0" indent="0" eaLnBrk="1" hangingPunct="1">
              <a:spcBef>
                <a:spcPct val="50000"/>
              </a:spcBef>
            </a:pPr>
            <a:r>
              <a:rPr lang="zh-CN" altLang="en-US" sz="3600" b="1" dirty="0" smtClean="0">
                <a:latin typeface="+mn-ea"/>
              </a:rPr>
              <a:t>（一） 哲学的含义</a:t>
            </a:r>
            <a:endParaRPr lang="zh-CN" altLang="en-US" sz="3600" b="1" dirty="0">
              <a:latin typeface="+mn-ea"/>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7306"/>
                                        </p:tgtEl>
                                        <p:attrNameLst>
                                          <p:attrName>style.visibility</p:attrName>
                                        </p:attrNameLst>
                                      </p:cBhvr>
                                      <p:to>
                                        <p:strVal val="visible"/>
                                      </p:to>
                                    </p:set>
                                    <p:animEffect transition="in" filter="wipe(left)">
                                      <p:cBhvr>
                                        <p:cTn id="12" dur="500"/>
                                        <p:tgtEl>
                                          <p:spTgt spid="9730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7307"/>
                                        </p:tgtEl>
                                        <p:attrNameLst>
                                          <p:attrName>style.visibility</p:attrName>
                                        </p:attrNameLst>
                                      </p:cBhvr>
                                      <p:to>
                                        <p:strVal val="visible"/>
                                      </p:to>
                                    </p:set>
                                    <p:animEffect transition="in" filter="wipe(left)">
                                      <p:cBhvr>
                                        <p:cTn id="17" dur="500"/>
                                        <p:tgtEl>
                                          <p:spTgt spid="9730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7308"/>
                                        </p:tgtEl>
                                        <p:attrNameLst>
                                          <p:attrName>style.visibility</p:attrName>
                                        </p:attrNameLst>
                                      </p:cBhvr>
                                      <p:to>
                                        <p:strVal val="visible"/>
                                      </p:to>
                                    </p:set>
                                    <p:animEffect transition="in" filter="wipe(left)">
                                      <p:cBhvr>
                                        <p:cTn id="22" dur="500"/>
                                        <p:tgtEl>
                                          <p:spTgt spid="9730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7310"/>
                                        </p:tgtEl>
                                        <p:attrNameLst>
                                          <p:attrName>style.visibility</p:attrName>
                                        </p:attrNameLst>
                                      </p:cBhvr>
                                      <p:to>
                                        <p:strVal val="visible"/>
                                      </p:to>
                                    </p:set>
                                    <p:animEffect transition="in" filter="wipe(left)">
                                      <p:cBhvr>
                                        <p:cTn id="27" dur="500"/>
                                        <p:tgtEl>
                                          <p:spTgt spid="973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06" grpId="0"/>
      <p:bldP spid="97307" grpId="0"/>
      <p:bldP spid="97308" grpId="0"/>
      <p:bldP spid="97310" grpId="0"/>
      <p:bldP spid="12" grpId="0"/>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RAINPROBLEM" val="ShortAnswer"/>
  <p:tag name="PROBLEMSCORE" val="5.0"/>
  <p:tag name="PROBLEMVOICEALLOWED" val="True"/>
</p:tagLst>
</file>

<file path=ppt/tags/tag10.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SCORE" val="1.0"/>
</p:tagLst>
</file>

<file path=ppt/tags/tag1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19.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MA"/>
</p:tagLst>
</file>

<file path=ppt/tags/tag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2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2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3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3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3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4.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4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4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5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5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3.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5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5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0.xml><?xml version="1.0" encoding="utf-8"?>
<p:tagLst xmlns:a="http://schemas.openxmlformats.org/drawingml/2006/main" xmlns:r="http://schemas.openxmlformats.org/officeDocument/2006/relationships" xmlns:p="http://schemas.openxmlformats.org/presentationml/2006/main">
  <p:tag name="RAINPROBLEM" val="MultipleChoice"/>
  <p:tag name="PROBLEMSCORE" val="2.0"/>
</p:tagLst>
</file>

<file path=ppt/tags/tag6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6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6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0.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7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2859</Words>
  <Application>Microsoft Office PowerPoint</Application>
  <PresentationFormat>宽屏</PresentationFormat>
  <Paragraphs>334</Paragraphs>
  <Slides>60</Slides>
  <Notes>0</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1</vt:i4>
      </vt:variant>
      <vt:variant>
        <vt:lpstr>幻灯片标题</vt:lpstr>
      </vt:variant>
      <vt:variant>
        <vt:i4>60</vt:i4>
      </vt:variant>
    </vt:vector>
  </HeadingPairs>
  <TitlesOfParts>
    <vt:vector size="81" baseType="lpstr">
      <vt:lpstr>等线</vt:lpstr>
      <vt:lpstr>方正大黑简体</vt:lpstr>
      <vt:lpstr>黑体</vt:lpstr>
      <vt:lpstr>华文彩云</vt:lpstr>
      <vt:lpstr>华文楷体</vt:lpstr>
      <vt:lpstr>华文新魏</vt:lpstr>
      <vt:lpstr>华文中宋</vt:lpstr>
      <vt:lpstr>经典综艺体简</vt:lpstr>
      <vt:lpstr>楷体</vt:lpstr>
      <vt:lpstr>楷体_GB2312</vt:lpstr>
      <vt:lpstr>宋体</vt:lpstr>
      <vt:lpstr>微软雅黑</vt:lpstr>
      <vt:lpstr>Arial</vt:lpstr>
      <vt:lpstr>Times</vt:lpstr>
      <vt:lpstr>Times New Roman</vt:lpstr>
      <vt:lpstr>Trebuchet MS</vt:lpstr>
      <vt:lpstr>Verdana</vt:lpstr>
      <vt:lpstr>Wingdings</vt:lpstr>
      <vt:lpstr>Wingdings 3</vt:lpstr>
      <vt:lpstr>平面</vt:lpstr>
      <vt:lpstr>Photoshop.Image.6</vt:lpstr>
      <vt:lpstr>专题二     唯物论 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lisali</dc:creator>
  <cp:lastModifiedBy>lisali</cp:lastModifiedBy>
  <cp:revision>73</cp:revision>
  <dcterms:created xsi:type="dcterms:W3CDTF">2018-07-12T02:39:00Z</dcterms:created>
  <dcterms:modified xsi:type="dcterms:W3CDTF">2018-11-08T11:07:24Z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2052-10.1.0.7521</vt:lpwstr>
  </property>
</Properties>
</file>