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1829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E6AE1-99C9-4B6C-AE15-B7A235061C7D}" type="datetimeFigureOut">
              <a:rPr lang="zh-CN" altLang="en-US" smtClean="0"/>
              <a:pPr/>
              <a:t>2019/2/22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18CA3-41CF-471F-B3EC-62A46C09F2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5.jpeg"/><Relationship Id="rId4" Type="http://schemas.openxmlformats.org/officeDocument/2006/relationships/image" Target="../media/image1.jpe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8.jpeg"/><Relationship Id="rId4" Type="http://schemas.openxmlformats.org/officeDocument/2006/relationships/image" Target="../media/image1.jpe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草原生态系统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6858000"/>
            <a:ext cx="6858000" cy="171450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2160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z="2160" smtClean="0">
                <a:solidFill>
                  <a:srgbClr val="F84F41"/>
                </a:solidFill>
              </a:rPr>
              <a:t>配合</a:t>
            </a:r>
            <a:r>
              <a:rPr lang="en-US" altLang="zh-CN" sz="2160" smtClean="0">
                <a:solidFill>
                  <a:srgbClr val="F84F41"/>
                </a:solidFill>
              </a:rPr>
              <a:t>2.0</a:t>
            </a:r>
            <a:r>
              <a:rPr lang="zh-CN" altLang="en-US" sz="2160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z="2160" smtClean="0">
                <a:solidFill>
                  <a:srgbClr val="F84F41"/>
                </a:solidFill>
              </a:rPr>
              <a:t>ykt.io/download</a:t>
            </a:r>
            <a:r>
              <a:rPr lang="zh-CN" altLang="en-US" sz="2160" smtClean="0">
                <a:solidFill>
                  <a:srgbClr val="F84F41"/>
                </a:solidFill>
              </a:rPr>
              <a:t>下载最新版本</a:t>
            </a:r>
            <a:endParaRPr lang="zh-CN" altLang="en-US" sz="2160">
              <a:solidFill>
                <a:srgbClr val="F84F4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34634" y="4187958"/>
            <a:ext cx="6642738" cy="24962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386" name="Picture 2" descr="https://timgsa.baidu.com/timg?image&amp;quality=80&amp;size=b9999_10000&amp;sec=1491219788474&amp;di=04ab7eca6caddcdc139d02089de8d210&amp;imgtype=0&amp;src=http%3A%2F%2Fpic36.nipic.com%2F20131130%2F12728082_215927011308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84235"/>
            <a:ext cx="6858000" cy="2459765"/>
          </a:xfrm>
          <a:prstGeom prst="rect">
            <a:avLst/>
          </a:prstGeom>
          <a:noFill/>
        </p:spPr>
      </p:pic>
      <p:sp>
        <p:nvSpPr>
          <p:cNvPr id="5" name="圆角矩形 4"/>
          <p:cNvSpPr/>
          <p:nvPr/>
        </p:nvSpPr>
        <p:spPr>
          <a:xfrm>
            <a:off x="4995174" y="8412427"/>
            <a:ext cx="1350150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生产者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390" name="Picture 6" descr="http://a0.att.hudong.com/50/22/313005426312341408592218391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0839" y="4850712"/>
            <a:ext cx="1188132" cy="1698848"/>
          </a:xfrm>
          <a:prstGeom prst="rect">
            <a:avLst/>
          </a:prstGeom>
          <a:noFill/>
        </p:spPr>
      </p:pic>
      <p:pic>
        <p:nvPicPr>
          <p:cNvPr id="16388" name="Picture 4" descr="https://timgsa.baidu.com/timg?image&amp;quality=80&amp;size=b9999_10000&amp;sec=1491219971442&amp;di=fab2e58a84ab1814d87d53470cab4d55&amp;imgtype=0&amp;src=http%3A%2F%2Fc.3wmm.cc%2F81%2Fb6%2F81b6d964890510a9983cdc226752ada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646" y="4908483"/>
            <a:ext cx="1134126" cy="1514556"/>
          </a:xfrm>
          <a:prstGeom prst="rect">
            <a:avLst/>
          </a:prstGeom>
          <a:noFill/>
        </p:spPr>
      </p:pic>
      <p:pic>
        <p:nvPicPr>
          <p:cNvPr id="16394" name="Picture 10" descr="https://timgsa.baidu.com/timg?image&amp;quality=80&amp;size=b9999_10000&amp;sec=1491220297963&amp;di=5cb5edcb0c27f410a30b8e96d7aa92f2&amp;imgtype=0&amp;src=http%3A%2F%2Fpic2.cxtuku.com%2F00%2F10%2F80%2Fb7893577cd6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73216" y="4842975"/>
            <a:ext cx="810090" cy="1341749"/>
          </a:xfrm>
          <a:prstGeom prst="rect">
            <a:avLst/>
          </a:prstGeom>
          <a:noFill/>
        </p:spPr>
      </p:pic>
      <p:pic>
        <p:nvPicPr>
          <p:cNvPr id="16398" name="Picture 14" descr="https://timgsa.baidu.com/timg?image&amp;quality=80&amp;size=b9999_10000&amp;sec=1491220642074&amp;di=659668f271b887c339a5a6a93dd50f78&amp;imgtype=0&amp;src=http%3A%2F%2Fuploads.cnfla.com%2Fallimg%2F201602%2F7-1602261Q10L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5264" y="4860033"/>
            <a:ext cx="1104935" cy="1632180"/>
          </a:xfrm>
          <a:prstGeom prst="rect">
            <a:avLst/>
          </a:prstGeom>
          <a:noFill/>
        </p:spPr>
      </p:pic>
      <p:sp>
        <p:nvSpPr>
          <p:cNvPr id="10" name="圆角矩形 9"/>
          <p:cNvSpPr/>
          <p:nvPr/>
        </p:nvSpPr>
        <p:spPr>
          <a:xfrm>
            <a:off x="4887162" y="5916150"/>
            <a:ext cx="1700808" cy="7680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初级消费者</a:t>
            </a:r>
          </a:p>
        </p:txBody>
      </p:sp>
      <p:pic>
        <p:nvPicPr>
          <p:cNvPr id="16400" name="Picture 16" descr="https://timgsa.baidu.com/timg?image&amp;quality=80&amp;size=b9999_10000&amp;sec=1491220735005&amp;di=d73d2272238dd7caf61c3bc4ba00f94d&amp;imgtype=0&amp;src=http%3A%2F%2Fpic2.ooopic.com%2F12%2F84%2F09%2F75bOOOPICd4_102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56892" y="1691680"/>
            <a:ext cx="1833972" cy="2445296"/>
          </a:xfrm>
          <a:prstGeom prst="rect">
            <a:avLst/>
          </a:prstGeom>
          <a:noFill/>
        </p:spPr>
      </p:pic>
      <p:sp>
        <p:nvSpPr>
          <p:cNvPr id="15" name="圆角矩形 14"/>
          <p:cNvSpPr/>
          <p:nvPr/>
        </p:nvSpPr>
        <p:spPr>
          <a:xfrm>
            <a:off x="4725144" y="3323862"/>
            <a:ext cx="1674186" cy="7680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次级消费者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8670" y="4283968"/>
            <a:ext cx="702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田鼠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86862" y="4091947"/>
            <a:ext cx="810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黄羊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61048" y="4187957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羊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19210" y="4187957"/>
            <a:ext cx="864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兔子</a:t>
            </a:r>
          </a:p>
        </p:txBody>
      </p:sp>
      <p:cxnSp>
        <p:nvCxnSpPr>
          <p:cNvPr id="22" name="直接箭头连接符 21"/>
          <p:cNvCxnSpPr/>
          <p:nvPr/>
        </p:nvCxnSpPr>
        <p:spPr>
          <a:xfrm flipV="1">
            <a:off x="1106742" y="3131840"/>
            <a:ext cx="1782198" cy="182420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2780928" y="3323861"/>
            <a:ext cx="324036" cy="153617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 flipV="1">
            <a:off x="3591018" y="3419872"/>
            <a:ext cx="162018" cy="163218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 flipV="1">
            <a:off x="3915054" y="3131840"/>
            <a:ext cx="1458162" cy="211223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标注 20"/>
          <p:cNvSpPr/>
          <p:nvPr/>
        </p:nvSpPr>
        <p:spPr>
          <a:xfrm>
            <a:off x="3915054" y="1211627"/>
            <a:ext cx="2322258" cy="1440160"/>
          </a:xfrm>
          <a:prstGeom prst="wedgeRoundRectCallout">
            <a:avLst>
              <a:gd name="adj1" fmla="val -56657"/>
              <a:gd name="adj2" fmla="val 4630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哈哈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好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多吃的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6858000"/>
            <a:ext cx="6858000" cy="171450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2160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z="2160" smtClean="0">
                <a:solidFill>
                  <a:srgbClr val="F84F41"/>
                </a:solidFill>
              </a:rPr>
              <a:t>配合</a:t>
            </a:r>
            <a:r>
              <a:rPr lang="en-US" altLang="zh-CN" sz="2160" smtClean="0">
                <a:solidFill>
                  <a:srgbClr val="F84F41"/>
                </a:solidFill>
              </a:rPr>
              <a:t>2.0</a:t>
            </a:r>
            <a:r>
              <a:rPr lang="zh-CN" altLang="en-US" sz="2160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z="2160" smtClean="0">
                <a:solidFill>
                  <a:srgbClr val="F84F41"/>
                </a:solidFill>
              </a:rPr>
              <a:t>ykt.io/download</a:t>
            </a:r>
            <a:r>
              <a:rPr lang="zh-CN" altLang="en-US" sz="2160" smtClean="0">
                <a:solidFill>
                  <a:srgbClr val="F84F41"/>
                </a:solidFill>
              </a:rPr>
              <a:t>下载最新版本</a:t>
            </a:r>
            <a:endParaRPr lang="zh-CN" altLang="en-US" sz="2160">
              <a:solidFill>
                <a:srgbClr val="F84F4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5" grpId="0" animBg="1"/>
      <p:bldP spid="16" grpId="0"/>
      <p:bldP spid="17" grpId="0"/>
      <p:bldP spid="19" grpId="0"/>
      <p:bldP spid="20" grpId="0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34634" y="4187958"/>
            <a:ext cx="6642738" cy="24962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386" name="Picture 2" descr="https://timgsa.baidu.com/timg?image&amp;quality=80&amp;size=b9999_10000&amp;sec=1491219788474&amp;di=04ab7eca6caddcdc139d02089de8d210&amp;imgtype=0&amp;src=http%3A%2F%2Fpic36.nipic.com%2F20131130%2F12728082_215927011308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84235"/>
            <a:ext cx="6858000" cy="2459765"/>
          </a:xfrm>
          <a:prstGeom prst="rect">
            <a:avLst/>
          </a:prstGeom>
          <a:noFill/>
        </p:spPr>
      </p:pic>
      <p:sp>
        <p:nvSpPr>
          <p:cNvPr id="5" name="圆角矩形 4"/>
          <p:cNvSpPr/>
          <p:nvPr/>
        </p:nvSpPr>
        <p:spPr>
          <a:xfrm>
            <a:off x="4995174" y="8412427"/>
            <a:ext cx="1350150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生产者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390" name="Picture 6" descr="http://a0.att.hudong.com/50/22/313005426312341408592218391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0839" y="4850712"/>
            <a:ext cx="1188132" cy="1698848"/>
          </a:xfrm>
          <a:prstGeom prst="rect">
            <a:avLst/>
          </a:prstGeom>
          <a:noFill/>
        </p:spPr>
      </p:pic>
      <p:pic>
        <p:nvPicPr>
          <p:cNvPr id="16388" name="Picture 4" descr="https://timgsa.baidu.com/timg?image&amp;quality=80&amp;size=b9999_10000&amp;sec=1491219971442&amp;di=fab2e58a84ab1814d87d53470cab4d55&amp;imgtype=0&amp;src=http%3A%2F%2Fc.3wmm.cc%2F81%2Fb6%2F81b6d964890510a9983cdc226752ada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646" y="4908483"/>
            <a:ext cx="1134126" cy="1514556"/>
          </a:xfrm>
          <a:prstGeom prst="rect">
            <a:avLst/>
          </a:prstGeom>
          <a:noFill/>
        </p:spPr>
      </p:pic>
      <p:pic>
        <p:nvPicPr>
          <p:cNvPr id="16394" name="Picture 10" descr="https://timgsa.baidu.com/timg?image&amp;quality=80&amp;size=b9999_10000&amp;sec=1491220297963&amp;di=5cb5edcb0c27f410a30b8e96d7aa92f2&amp;imgtype=0&amp;src=http%3A%2F%2Fpic2.cxtuku.com%2F00%2F10%2F80%2Fb7893577cd6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73216" y="4842975"/>
            <a:ext cx="810090" cy="1341749"/>
          </a:xfrm>
          <a:prstGeom prst="rect">
            <a:avLst/>
          </a:prstGeom>
          <a:noFill/>
        </p:spPr>
      </p:pic>
      <p:sp>
        <p:nvSpPr>
          <p:cNvPr id="10" name="圆角矩形 9"/>
          <p:cNvSpPr/>
          <p:nvPr/>
        </p:nvSpPr>
        <p:spPr>
          <a:xfrm>
            <a:off x="4887162" y="5916150"/>
            <a:ext cx="1700808" cy="7680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初级消费者</a:t>
            </a:r>
          </a:p>
        </p:txBody>
      </p:sp>
      <p:pic>
        <p:nvPicPr>
          <p:cNvPr id="16400" name="Picture 16" descr="https://timgsa.baidu.com/timg?image&amp;quality=80&amp;size=b9999_10000&amp;sec=1491220735005&amp;di=d73d2272238dd7caf61c3bc4ba00f94d&amp;imgtype=0&amp;src=http%3A%2F%2Fpic2.ooopic.com%2F12%2F84%2F09%2F75bOOOPICd4_102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56892" y="1691680"/>
            <a:ext cx="1833972" cy="2445296"/>
          </a:xfrm>
          <a:prstGeom prst="rect">
            <a:avLst/>
          </a:prstGeom>
          <a:noFill/>
        </p:spPr>
      </p:pic>
      <p:sp>
        <p:nvSpPr>
          <p:cNvPr id="15" name="圆角矩形 14"/>
          <p:cNvSpPr/>
          <p:nvPr/>
        </p:nvSpPr>
        <p:spPr>
          <a:xfrm>
            <a:off x="4725144" y="3323862"/>
            <a:ext cx="1674186" cy="7680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次级消费者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8670" y="4283968"/>
            <a:ext cx="702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田鼠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86862" y="4091947"/>
            <a:ext cx="810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黄羊</a:t>
            </a:r>
          </a:p>
        </p:txBody>
      </p:sp>
      <p:pic>
        <p:nvPicPr>
          <p:cNvPr id="16402" name="Picture 18" descr="https://timgsa.baidu.com/timg?image&amp;quality=80&amp;size=b9999_10000&amp;sec=1491221043170&amp;di=e9fe24a6aa1a8b33949ef86d405d27a1&amp;imgtype=0&amp;src=http%3A%2F%2Fcdns2.freepik.com%2Ffree-photo%2Fperson-walk-relax_318-2956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88940" y="0"/>
            <a:ext cx="1113588" cy="197971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61048" y="4187957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羊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19210" y="4187957"/>
            <a:ext cx="864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兔子</a:t>
            </a:r>
          </a:p>
        </p:txBody>
      </p:sp>
      <p:pic>
        <p:nvPicPr>
          <p:cNvPr id="16398" name="Picture 14" descr="https://timgsa.baidu.com/timg?image&amp;quality=80&amp;size=b9999_10000&amp;sec=1491220642074&amp;di=659668f271b887c339a5a6a93dd50f78&amp;imgtype=0&amp;src=http%3A%2F%2Fuploads.cnfla.com%2Fallimg%2F201602%2F7-1602261Q10L0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37012" y="4956044"/>
            <a:ext cx="1078326" cy="1592873"/>
          </a:xfrm>
          <a:prstGeom prst="rect">
            <a:avLst/>
          </a:prstGeom>
          <a:noFill/>
        </p:spPr>
      </p:pic>
      <p:sp>
        <p:nvSpPr>
          <p:cNvPr id="23" name="圆角矩形标注 22"/>
          <p:cNvSpPr/>
          <p:nvPr/>
        </p:nvSpPr>
        <p:spPr>
          <a:xfrm>
            <a:off x="4293096" y="443541"/>
            <a:ext cx="2214246" cy="2112235"/>
          </a:xfrm>
          <a:prstGeom prst="wedgeRoundRectCallout">
            <a:avLst>
              <a:gd name="adj1" fmla="val -77473"/>
              <a:gd name="adj2" fmla="val -5460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狼会吃羊，是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羊的大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敌，要消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灭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狼保护羊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6858000"/>
            <a:ext cx="6858000" cy="171450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2160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z="2160" smtClean="0">
                <a:solidFill>
                  <a:srgbClr val="F84F41"/>
                </a:solidFill>
              </a:rPr>
              <a:t>配合</a:t>
            </a:r>
            <a:r>
              <a:rPr lang="en-US" altLang="zh-CN" sz="2160" smtClean="0">
                <a:solidFill>
                  <a:srgbClr val="F84F41"/>
                </a:solidFill>
              </a:rPr>
              <a:t>2.0</a:t>
            </a:r>
            <a:r>
              <a:rPr lang="zh-CN" altLang="en-US" sz="2160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z="2160" smtClean="0">
                <a:solidFill>
                  <a:srgbClr val="F84F41"/>
                </a:solidFill>
              </a:rPr>
              <a:t>ykt.io/download</a:t>
            </a:r>
            <a:r>
              <a:rPr lang="zh-CN" altLang="en-US" sz="2160" smtClean="0">
                <a:solidFill>
                  <a:srgbClr val="F84F41"/>
                </a:solidFill>
              </a:rPr>
              <a:t>下载最新版本</a:t>
            </a:r>
            <a:endParaRPr lang="zh-CN" altLang="en-US" sz="2160">
              <a:solidFill>
                <a:srgbClr val="F84F4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34634" y="4187958"/>
            <a:ext cx="6642738" cy="24962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386" name="Picture 2" descr="https://timgsa.baidu.com/timg?image&amp;quality=80&amp;size=b9999_10000&amp;sec=1491219788474&amp;di=04ab7eca6caddcdc139d02089de8d210&amp;imgtype=0&amp;src=http%3A%2F%2Fpic36.nipic.com%2F20131130%2F12728082_215927011308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84235"/>
            <a:ext cx="6858000" cy="2459765"/>
          </a:xfrm>
          <a:prstGeom prst="rect">
            <a:avLst/>
          </a:prstGeom>
          <a:noFill/>
        </p:spPr>
      </p:pic>
      <p:sp>
        <p:nvSpPr>
          <p:cNvPr id="5" name="圆角矩形 4"/>
          <p:cNvSpPr/>
          <p:nvPr/>
        </p:nvSpPr>
        <p:spPr>
          <a:xfrm>
            <a:off x="4995174" y="8412427"/>
            <a:ext cx="1350150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生产者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390" name="Picture 6" descr="http://a0.att.hudong.com/50/22/313005426312341408592218391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0839" y="4850712"/>
            <a:ext cx="1188132" cy="1698848"/>
          </a:xfrm>
          <a:prstGeom prst="rect">
            <a:avLst/>
          </a:prstGeom>
          <a:noFill/>
        </p:spPr>
      </p:pic>
      <p:pic>
        <p:nvPicPr>
          <p:cNvPr id="16388" name="Picture 4" descr="https://timgsa.baidu.com/timg?image&amp;quality=80&amp;size=b9999_10000&amp;sec=1491219971442&amp;di=fab2e58a84ab1814d87d53470cab4d55&amp;imgtype=0&amp;src=http%3A%2F%2Fc.3wmm.cc%2F81%2Fb6%2F81b6d964890510a9983cdc226752ada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646" y="4908483"/>
            <a:ext cx="1134126" cy="1514556"/>
          </a:xfrm>
          <a:prstGeom prst="rect">
            <a:avLst/>
          </a:prstGeom>
          <a:noFill/>
        </p:spPr>
      </p:pic>
      <p:pic>
        <p:nvPicPr>
          <p:cNvPr id="16394" name="Picture 10" descr="https://timgsa.baidu.com/timg?image&amp;quality=80&amp;size=b9999_10000&amp;sec=1491220297963&amp;di=5cb5edcb0c27f410a30b8e96d7aa92f2&amp;imgtype=0&amp;src=http%3A%2F%2Fpic2.cxtuku.com%2F00%2F10%2F80%2Fb7893577cd6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73216" y="4842975"/>
            <a:ext cx="810090" cy="1341749"/>
          </a:xfrm>
          <a:prstGeom prst="rect">
            <a:avLst/>
          </a:prstGeom>
          <a:noFill/>
        </p:spPr>
      </p:pic>
      <p:pic>
        <p:nvPicPr>
          <p:cNvPr id="16398" name="Picture 14" descr="https://timgsa.baidu.com/timg?image&amp;quality=80&amp;size=b9999_10000&amp;sec=1491220642074&amp;di=659668f271b887c339a5a6a93dd50f78&amp;imgtype=0&amp;src=http%3A%2F%2Fuploads.cnfla.com%2Fallimg%2F201602%2F7-1602261Q10L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5264" y="4860033"/>
            <a:ext cx="1104935" cy="1632180"/>
          </a:xfrm>
          <a:prstGeom prst="rect">
            <a:avLst/>
          </a:prstGeom>
          <a:noFill/>
        </p:spPr>
      </p:pic>
      <p:sp>
        <p:nvSpPr>
          <p:cNvPr id="10" name="圆角矩形 9"/>
          <p:cNvSpPr/>
          <p:nvPr/>
        </p:nvSpPr>
        <p:spPr>
          <a:xfrm>
            <a:off x="4887162" y="5916150"/>
            <a:ext cx="1700808" cy="7680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初级消费者</a:t>
            </a:r>
          </a:p>
        </p:txBody>
      </p:sp>
      <p:pic>
        <p:nvPicPr>
          <p:cNvPr id="16400" name="Picture 16" descr="https://timgsa.baidu.com/timg?image&amp;quality=80&amp;size=b9999_10000&amp;sec=1491220735005&amp;di=d73d2272238dd7caf61c3bc4ba00f94d&amp;imgtype=0&amp;src=http%3A%2F%2Fpic2.ooopic.com%2F12%2F84%2F09%2F75bOOOPICd4_102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56892" y="1691680"/>
            <a:ext cx="1833972" cy="2445296"/>
          </a:xfrm>
          <a:prstGeom prst="rect">
            <a:avLst/>
          </a:prstGeom>
          <a:noFill/>
        </p:spPr>
      </p:pic>
      <p:sp>
        <p:nvSpPr>
          <p:cNvPr id="15" name="圆角矩形 14"/>
          <p:cNvSpPr/>
          <p:nvPr/>
        </p:nvSpPr>
        <p:spPr>
          <a:xfrm>
            <a:off x="4725144" y="3323862"/>
            <a:ext cx="1674186" cy="7680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次级消费者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8670" y="4283968"/>
            <a:ext cx="702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田鼠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86862" y="4091947"/>
            <a:ext cx="810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黄羊</a:t>
            </a:r>
          </a:p>
        </p:txBody>
      </p:sp>
      <p:pic>
        <p:nvPicPr>
          <p:cNvPr id="16402" name="Picture 18" descr="https://timgsa.baidu.com/timg?image&amp;quality=80&amp;size=b9999_10000&amp;sec=1491221043170&amp;di=e9fe24a6aa1a8b33949ef86d405d27a1&amp;imgtype=0&amp;src=http%3A%2F%2Fcdns2.freepik.com%2Ffree-photo%2Fperson-walk-relax_318-2956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88940" y="0"/>
            <a:ext cx="1113588" cy="197971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61048" y="4187957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羊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19210" y="4187957"/>
            <a:ext cx="864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兔子</a:t>
            </a: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6858000"/>
            <a:ext cx="6858000" cy="171450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2160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z="2160" smtClean="0">
                <a:solidFill>
                  <a:srgbClr val="F84F41"/>
                </a:solidFill>
              </a:rPr>
              <a:t>配合</a:t>
            </a:r>
            <a:r>
              <a:rPr lang="en-US" altLang="zh-CN" sz="2160" smtClean="0">
                <a:solidFill>
                  <a:srgbClr val="F84F41"/>
                </a:solidFill>
              </a:rPr>
              <a:t>2.0</a:t>
            </a:r>
            <a:r>
              <a:rPr lang="zh-CN" altLang="en-US" sz="2160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z="2160" smtClean="0">
                <a:solidFill>
                  <a:srgbClr val="F84F41"/>
                </a:solidFill>
              </a:rPr>
              <a:t>ykt.io/download</a:t>
            </a:r>
            <a:r>
              <a:rPr lang="zh-CN" altLang="en-US" sz="2160" smtClean="0">
                <a:solidFill>
                  <a:srgbClr val="F84F41"/>
                </a:solidFill>
              </a:rPr>
              <a:t>下载最新版本</a:t>
            </a:r>
            <a:endParaRPr lang="zh-CN" altLang="en-US" sz="2160">
              <a:solidFill>
                <a:srgbClr val="F84F4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34634" y="4187958"/>
            <a:ext cx="6642738" cy="24962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386" name="Picture 2" descr="https://timgsa.baidu.com/timg?image&amp;quality=80&amp;size=b9999_10000&amp;sec=1491219788474&amp;di=04ab7eca6caddcdc139d02089de8d210&amp;imgtype=0&amp;src=http%3A%2F%2Fpic36.nipic.com%2F20131130%2F12728082_215927011308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84235"/>
            <a:ext cx="6858000" cy="2459765"/>
          </a:xfrm>
          <a:prstGeom prst="rect">
            <a:avLst/>
          </a:prstGeom>
          <a:noFill/>
        </p:spPr>
      </p:pic>
      <p:sp>
        <p:nvSpPr>
          <p:cNvPr id="5" name="圆角矩形 4"/>
          <p:cNvSpPr/>
          <p:nvPr/>
        </p:nvSpPr>
        <p:spPr>
          <a:xfrm>
            <a:off x="4995174" y="8412427"/>
            <a:ext cx="1350150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生产者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390" name="Picture 6" descr="http://a0.att.hudong.com/50/22/313005426312341408592218391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0839" y="4850712"/>
            <a:ext cx="1188132" cy="1698848"/>
          </a:xfrm>
          <a:prstGeom prst="rect">
            <a:avLst/>
          </a:prstGeom>
          <a:noFill/>
        </p:spPr>
      </p:pic>
      <p:pic>
        <p:nvPicPr>
          <p:cNvPr id="16388" name="Picture 4" descr="https://timgsa.baidu.com/timg?image&amp;quality=80&amp;size=b9999_10000&amp;sec=1491219971442&amp;di=fab2e58a84ab1814d87d53470cab4d55&amp;imgtype=0&amp;src=http%3A%2F%2Fc.3wmm.cc%2F81%2Fb6%2F81b6d964890510a9983cdc226752ada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646" y="4908483"/>
            <a:ext cx="1134126" cy="1514556"/>
          </a:xfrm>
          <a:prstGeom prst="rect">
            <a:avLst/>
          </a:prstGeom>
          <a:noFill/>
        </p:spPr>
      </p:pic>
      <p:pic>
        <p:nvPicPr>
          <p:cNvPr id="16394" name="Picture 10" descr="https://timgsa.baidu.com/timg?image&amp;quality=80&amp;size=b9999_10000&amp;sec=1491220297963&amp;di=5cb5edcb0c27f410a30b8e96d7aa92f2&amp;imgtype=0&amp;src=http%3A%2F%2Fpic2.cxtuku.com%2F00%2F10%2F80%2Fb7893577cd6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73216" y="4842975"/>
            <a:ext cx="810090" cy="1341749"/>
          </a:xfrm>
          <a:prstGeom prst="rect">
            <a:avLst/>
          </a:prstGeom>
          <a:noFill/>
        </p:spPr>
      </p:pic>
      <p:pic>
        <p:nvPicPr>
          <p:cNvPr id="16398" name="Picture 14" descr="https://timgsa.baidu.com/timg?image&amp;quality=80&amp;size=b9999_10000&amp;sec=1491220642074&amp;di=659668f271b887c339a5a6a93dd50f78&amp;imgtype=0&amp;src=http%3A%2F%2Fuploads.cnfla.com%2Fallimg%2F201602%2F7-1602261Q10L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45264" y="4860033"/>
            <a:ext cx="1104935" cy="1632180"/>
          </a:xfrm>
          <a:prstGeom prst="rect">
            <a:avLst/>
          </a:prstGeom>
          <a:noFill/>
        </p:spPr>
      </p:pic>
      <p:sp>
        <p:nvSpPr>
          <p:cNvPr id="15" name="圆角矩形 14"/>
          <p:cNvSpPr/>
          <p:nvPr/>
        </p:nvSpPr>
        <p:spPr>
          <a:xfrm>
            <a:off x="188640" y="1979712"/>
            <a:ext cx="6588732" cy="220824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狼口逃生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的田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鼠、野兔、黄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羊等大量繁殖，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将大片的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绿草吃光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，还经常将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草连根拔起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。草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原失去了青青绿草，处处是裸露的黄色肌肤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，许</a:t>
            </a:r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多地方变成了沙漠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8670" y="4283968"/>
            <a:ext cx="702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田鼠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86862" y="4091947"/>
            <a:ext cx="810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黄羊</a:t>
            </a:r>
          </a:p>
        </p:txBody>
      </p:sp>
      <p:pic>
        <p:nvPicPr>
          <p:cNvPr id="16402" name="Picture 18" descr="https://timgsa.baidu.com/timg?image&amp;quality=80&amp;size=b9999_10000&amp;sec=1491221043170&amp;di=e9fe24a6aa1a8b33949ef86d405d27a1&amp;imgtype=0&amp;src=http%3A%2F%2Fcdns2.freepik.com%2Ffree-photo%2Fperson-walk-relax_318-2956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88940" y="0"/>
            <a:ext cx="1113588" cy="197971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861048" y="4187957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羊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19210" y="4187957"/>
            <a:ext cx="864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兔子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4887162" y="5916150"/>
            <a:ext cx="1700808" cy="7680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初级消费者</a:t>
            </a:r>
          </a:p>
        </p:txBody>
      </p:sp>
      <p:pic>
        <p:nvPicPr>
          <p:cNvPr id="17412" name="Picture 4" descr="https://timgsa.baidu.com/timg?image&amp;quality=80&amp;size=b9999_10000&amp;sec=1491223177988&amp;di=0e09976b40e84759ff9e32c2f2b73822&amp;imgtype=0&amp;src=http%3A%2F%2Fstatic01.lvye.com%2Fforum%2F201205%2F02%2F09022640yr0x1aa6wouwzr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" y="6684235"/>
            <a:ext cx="6858000" cy="2459765"/>
          </a:xfrm>
          <a:prstGeom prst="rect">
            <a:avLst/>
          </a:prstGeom>
          <a:noFill/>
        </p:spPr>
      </p:pic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6858000"/>
            <a:ext cx="6858000" cy="171450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2160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z="2160" smtClean="0">
                <a:solidFill>
                  <a:srgbClr val="F84F41"/>
                </a:solidFill>
              </a:rPr>
              <a:t>配合</a:t>
            </a:r>
            <a:r>
              <a:rPr lang="en-US" altLang="zh-CN" sz="2160" smtClean="0">
                <a:solidFill>
                  <a:srgbClr val="F84F41"/>
                </a:solidFill>
              </a:rPr>
              <a:t>2.0</a:t>
            </a:r>
            <a:r>
              <a:rPr lang="zh-CN" altLang="en-US" sz="2160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z="2160" smtClean="0">
                <a:solidFill>
                  <a:srgbClr val="F84F41"/>
                </a:solidFill>
              </a:rPr>
              <a:t>ykt.io/download</a:t>
            </a:r>
            <a:r>
              <a:rPr lang="zh-CN" altLang="en-US" sz="2160" smtClean="0">
                <a:solidFill>
                  <a:srgbClr val="F84F41"/>
                </a:solidFill>
              </a:rPr>
              <a:t>下载最新版本</a:t>
            </a:r>
            <a:endParaRPr lang="zh-CN" altLang="en-US" sz="2160">
              <a:solidFill>
                <a:srgbClr val="F84F4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0748" y="2363756"/>
            <a:ext cx="4428492" cy="29763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整个草原生态系统是有机联系的整体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1646802" y="5724128"/>
            <a:ext cx="4482498" cy="1920213"/>
          </a:xfrm>
          <a:prstGeom prst="wedgeRoundRectCallout">
            <a:avLst>
              <a:gd name="adj1" fmla="val -20108"/>
              <a:gd name="adj2" fmla="val -11270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那么，什</a:t>
            </a:r>
            <a:r>
              <a:rPr lang="zh-CN" altLang="en-US" sz="50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么是联系？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46802" y="4067944"/>
            <a:ext cx="14581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联系</a:t>
            </a: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6858000"/>
            <a:ext cx="6858000" cy="171450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2160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z="2160" smtClean="0">
                <a:solidFill>
                  <a:srgbClr val="F84F41"/>
                </a:solidFill>
              </a:rPr>
              <a:t>配合</a:t>
            </a:r>
            <a:r>
              <a:rPr lang="en-US" altLang="zh-CN" sz="2160" smtClean="0">
                <a:solidFill>
                  <a:srgbClr val="F84F41"/>
                </a:solidFill>
              </a:rPr>
              <a:t>2.0</a:t>
            </a:r>
            <a:r>
              <a:rPr lang="zh-CN" altLang="en-US" sz="2160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z="2160" smtClean="0">
                <a:solidFill>
                  <a:srgbClr val="F84F41"/>
                </a:solidFill>
              </a:rPr>
              <a:t>ykt.io/download</a:t>
            </a:r>
            <a:r>
              <a:rPr lang="zh-CN" altLang="en-US" sz="2160" smtClean="0">
                <a:solidFill>
                  <a:srgbClr val="F84F41"/>
                </a:solidFill>
              </a:rPr>
              <a:t>下载最新版本</a:t>
            </a:r>
            <a:endParaRPr lang="zh-CN" altLang="en-US" sz="2160">
              <a:solidFill>
                <a:srgbClr val="F84F4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0658" y="923595"/>
            <a:ext cx="59406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dirty="0" smtClean="0">
                <a:latin typeface="微软雅黑" pitchFamily="34" charset="-122"/>
                <a:ea typeface="微软雅黑" pitchFamily="34" charset="-122"/>
              </a:rPr>
              <a:t>有一次，汉武帝到上林苑游玩，看见一棵好树，问东方朔叫什么名字，东方朔随口答道：“叫善哉！”汉武帝悄悄记下了。过了几年又见到这棵树，汉武帝又问这棵树叫什么名字，东方朔又随口答道：“叫瞿所！”汉武帝不高兴地说“同一棵树，为什么前后名字不一样？”东方朔答辩道：“马，大的时候叫马，小的时候叫驹；鸡，大的时候叫鸡，小的时候叫雏；牛，大的时候叫牛，小的时候叫犊；人，刚生下不久叫儿，年纪大了称老人；这棵树以前叫善哉，现在叫瞿所，长少生死，万物成败，难道是固定不变的吗？”</a:t>
            </a:r>
            <a:endParaRPr kumimoji="1"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12677" y="7836363"/>
            <a:ext cx="60846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zh-CN" altLang="en-US" sz="2800" dirty="0" smtClean="0">
                <a:latin typeface="微软雅黑" pitchFamily="34" charset="-122"/>
                <a:ea typeface="微软雅黑" pitchFamily="34" charset="-122"/>
              </a:rPr>
              <a:t>思考题：东方</a:t>
            </a:r>
            <a:r>
              <a:rPr kumimoji="1" lang="zh-CN" altLang="en-US" sz="2800" dirty="0">
                <a:latin typeface="微软雅黑" pitchFamily="34" charset="-122"/>
                <a:ea typeface="微软雅黑" pitchFamily="34" charset="-122"/>
              </a:rPr>
              <a:t>朔的论辩说明了什么哲学道理？</a:t>
            </a: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0" y="6858000"/>
            <a:ext cx="6858000" cy="171450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2160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z="2160" smtClean="0">
                <a:solidFill>
                  <a:srgbClr val="F84F41"/>
                </a:solidFill>
              </a:rPr>
              <a:t>配合</a:t>
            </a:r>
            <a:r>
              <a:rPr lang="en-US" altLang="zh-CN" sz="2160" smtClean="0">
                <a:solidFill>
                  <a:srgbClr val="F84F41"/>
                </a:solidFill>
              </a:rPr>
              <a:t>2.0</a:t>
            </a:r>
            <a:r>
              <a:rPr lang="zh-CN" altLang="en-US" sz="2160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z="2160" smtClean="0">
                <a:solidFill>
                  <a:srgbClr val="F84F41"/>
                </a:solidFill>
              </a:rPr>
              <a:t>ykt.io/download</a:t>
            </a:r>
            <a:r>
              <a:rPr lang="zh-CN" altLang="en-US" sz="2160" smtClean="0">
                <a:solidFill>
                  <a:srgbClr val="F84F41"/>
                </a:solidFill>
              </a:rPr>
              <a:t>下载最新版本</a:t>
            </a:r>
            <a:endParaRPr lang="zh-CN" altLang="en-US" sz="2160">
              <a:solidFill>
                <a:srgbClr val="F84F4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zh-CN" altLang="en-US" sz="2800" dirty="0">
                <a:latin typeface="微软雅黑" pitchFamily="34" charset="-122"/>
                <a:ea typeface="微软雅黑" pitchFamily="34" charset="-122"/>
              </a:rPr>
              <a:t>预习教材</a:t>
            </a:r>
            <a:r>
              <a:rPr kumimoji="1" lang="en-US" altLang="zh-CN" sz="2800" dirty="0">
                <a:latin typeface="微软雅黑" pitchFamily="34" charset="-122"/>
                <a:ea typeface="微软雅黑" pitchFamily="34" charset="-122"/>
              </a:rPr>
              <a:t>P30—P36</a:t>
            </a:r>
            <a:endParaRPr kumimoji="1"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0" y="6858000"/>
            <a:ext cx="6858000" cy="171450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2160" smtClean="0">
                <a:solidFill>
                  <a:srgbClr val="F84F41"/>
                </a:solidFill>
              </a:rPr>
              <a:t>本课件为雨课堂出品的智慧教学雨课件，需</a:t>
            </a:r>
          </a:p>
          <a:p>
            <a:r>
              <a:rPr lang="zh-CN" altLang="en-US" sz="2160" smtClean="0">
                <a:solidFill>
                  <a:srgbClr val="F84F41"/>
                </a:solidFill>
              </a:rPr>
              <a:t>配合</a:t>
            </a:r>
            <a:r>
              <a:rPr lang="en-US" altLang="zh-CN" sz="2160" smtClean="0">
                <a:solidFill>
                  <a:srgbClr val="F84F41"/>
                </a:solidFill>
              </a:rPr>
              <a:t>2.0</a:t>
            </a:r>
            <a:r>
              <a:rPr lang="zh-CN" altLang="en-US" sz="2160" smtClean="0">
                <a:solidFill>
                  <a:srgbClr val="F84F41"/>
                </a:solidFill>
              </a:rPr>
              <a:t>或以上版本雨课堂软件使用，请前往</a:t>
            </a:r>
          </a:p>
          <a:p>
            <a:r>
              <a:rPr lang="en-US" altLang="zh-CN" sz="2160" smtClean="0">
                <a:solidFill>
                  <a:srgbClr val="F84F41"/>
                </a:solidFill>
              </a:rPr>
              <a:t>ykt.io/download</a:t>
            </a:r>
            <a:r>
              <a:rPr lang="zh-CN" altLang="en-US" sz="2160" smtClean="0">
                <a:solidFill>
                  <a:srgbClr val="F84F41"/>
                </a:solidFill>
              </a:rPr>
              <a:t>下载最新版本</a:t>
            </a:r>
            <a:endParaRPr lang="zh-CN" altLang="en-US" sz="2160">
              <a:solidFill>
                <a:srgbClr val="F84F4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5152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TADATA" val="d6263a3cdcf64cd688c8d2fe38dad57f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COURSEWARETIP" val="RAINCOURSEWARETIP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534</Words>
  <Application>Microsoft Office PowerPoint</Application>
  <PresentationFormat>全屏显示(4:3)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宋体</vt:lpstr>
      <vt:lpstr>微软雅黑</vt:lpstr>
      <vt:lpstr>Arial</vt:lpstr>
      <vt:lpstr>Calibri</vt:lpstr>
      <vt:lpstr>Office 主题</vt:lpstr>
      <vt:lpstr>草原生态系统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杨慧敏</dc:creator>
  <cp:lastModifiedBy>liuchuntang</cp:lastModifiedBy>
  <cp:revision>17</cp:revision>
  <dcterms:created xsi:type="dcterms:W3CDTF">2017-04-03T08:39:51Z</dcterms:created>
  <dcterms:modified xsi:type="dcterms:W3CDTF">2019-02-22T01:55:01Z</dcterms:modified>
</cp:coreProperties>
</file>