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3"/>
    <p:sldId id="260" r:id="rId4"/>
    <p:sldId id="261" r:id="rId5"/>
  </p:sldIdLst>
  <p:sldSz cx="5715000" cy="9144000" type="screen16x1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452" y="-96"/>
      </p:cViewPr>
      <p:guideLst>
        <p:guide orient="horz" pos="2882"/>
        <p:guide pos="18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28625" y="2840569"/>
            <a:ext cx="485775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57250" y="5181600"/>
            <a:ext cx="40005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8C2D2-8E2C-407B-8E06-F1EBEED4E92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D8BFF-A83A-4DCC-9954-369860AFAD4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9102D-1DB0-4958-A757-10865B9EFD8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9B01C-A4E0-4866-AE2B-BC48F04E115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3107531" y="488951"/>
            <a:ext cx="964407" cy="104013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14313" y="488951"/>
            <a:ext cx="2797969" cy="104013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44587-E778-4584-B859-D8F43DC616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0EA6A-94FF-4621-B8CB-6E1B0B016AA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Ctr="1">
            <a:normAutofit/>
          </a:bodyPr>
          <a:lstStyle>
            <a:lvl1pPr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algn="just">
              <a:spcBef>
                <a:spcPct val="0"/>
              </a:spcBef>
              <a:defRPr sz="3000"/>
            </a:lvl1pPr>
            <a:lvl2pPr algn="just">
              <a:spcBef>
                <a:spcPct val="0"/>
              </a:spcBef>
              <a:defRPr sz="3000"/>
            </a:lvl2pPr>
            <a:lvl3pPr algn="just">
              <a:spcBef>
                <a:spcPct val="0"/>
              </a:spcBef>
              <a:defRPr sz="3000"/>
            </a:lvl3pPr>
            <a:lvl4pPr algn="just">
              <a:spcBef>
                <a:spcPct val="0"/>
              </a:spcBef>
              <a:defRPr sz="3000"/>
            </a:lvl4pPr>
            <a:lvl5pPr algn="just">
              <a:spcBef>
                <a:spcPct val="0"/>
              </a:spcBef>
              <a:defRPr sz="30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anchor="t"/>
          <a:lstStyle>
            <a:lvl1pPr algn="just">
              <a:defRPr sz="3000" smtClean="0"/>
            </a:lvl1pPr>
          </a:lstStyle>
          <a:p>
            <a:pPr>
              <a:defRPr/>
            </a:pPr>
            <a:fld id="{86EDFA9E-6272-4543-A770-D984957EEBF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anchor="t"/>
          <a:lstStyle>
            <a:lvl1pPr algn="just">
              <a:defRPr sz="3000" smtClean="0"/>
            </a:lvl1pPr>
          </a:lstStyle>
          <a:p>
            <a:pPr>
              <a:defRPr/>
            </a:pPr>
            <a:fld id="{491165B6-1475-42CF-AF59-27108892E00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1446" y="5875867"/>
            <a:ext cx="485775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1446" y="3875619"/>
            <a:ext cx="485775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A7DFD-3E3C-4840-9664-A2A72317F62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9F0F1-BD20-4B11-AEAA-6CDB811009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14313" y="2844801"/>
            <a:ext cx="1881188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190750" y="2844801"/>
            <a:ext cx="1881188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8D9B8-7F3E-44D5-B1F1-B0949DD621A4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6B937-5442-4D97-87E6-1FB09F08831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50" y="366184"/>
            <a:ext cx="51435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85750" y="2046817"/>
            <a:ext cx="2525118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85750" y="2899833"/>
            <a:ext cx="2525118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2903141" y="2046817"/>
            <a:ext cx="2526109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2903141" y="2899833"/>
            <a:ext cx="2526109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55F85-C845-45C9-A26D-95F4B4058593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4309B-33DB-405E-AE88-CF9709BF648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953D8-BC3B-4B51-A596-261D6171195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0604E-4D67-4021-968D-1D6124C0F56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300E7-AECE-4EA9-9F72-B2563363F7E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233DE-BD38-4A18-8867-BEA999EFB32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50" y="364067"/>
            <a:ext cx="1880196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34406" y="364068"/>
            <a:ext cx="3194844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85750" y="1913468"/>
            <a:ext cx="1880196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95A9F-BD53-468A-814A-D69F50E07E4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B43EB-3E8B-43B8-BDBA-39AB023B0DF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20180" y="6400801"/>
            <a:ext cx="34290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120180" y="817033"/>
            <a:ext cx="34290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20180" y="7156452"/>
            <a:ext cx="34290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2C0EA-413B-4D7C-A8BA-70684F2D22CC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8B8A4-BF69-4A16-9C8B-7418C77EAE1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285750" y="366713"/>
            <a:ext cx="5143500" cy="1524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285750" y="2133600"/>
            <a:ext cx="5143500" cy="603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285750" y="8475663"/>
            <a:ext cx="13335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6D76EE3-3F9C-4EFB-BC53-A4F257B56E0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1952625" y="8475663"/>
            <a:ext cx="18097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095750" y="8475663"/>
            <a:ext cx="13335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DD8B2CD-5BA9-47ED-B64D-7C79B46DB86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组合 5"/>
          <p:cNvGrpSpPr/>
          <p:nvPr/>
        </p:nvGrpSpPr>
        <p:grpSpPr bwMode="auto">
          <a:xfrm>
            <a:off x="-22225" y="6350"/>
            <a:ext cx="5737225" cy="9139238"/>
            <a:chOff x="-22820" y="6540"/>
            <a:chExt cx="5737820" cy="9139392"/>
          </a:xfrm>
        </p:grpSpPr>
        <p:pic>
          <p:nvPicPr>
            <p:cNvPr id="13316" name="图片 4"/>
            <p:cNvPicPr>
              <a:picLocks noChangeAspect="1"/>
            </p:cNvPicPr>
            <p:nvPr/>
          </p:nvPicPr>
          <p:blipFill>
            <a:blip r:embed="rId1"/>
            <a:srcRect l="56230" t="977" r="-2" b="74248"/>
            <a:stretch>
              <a:fillRect/>
            </a:stretch>
          </p:blipFill>
          <p:spPr bwMode="auto">
            <a:xfrm>
              <a:off x="-22820" y="6540"/>
              <a:ext cx="5737820" cy="2045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7" name="图片 3"/>
            <p:cNvPicPr>
              <a:picLocks noChangeAspect="1"/>
            </p:cNvPicPr>
            <p:nvPr/>
          </p:nvPicPr>
          <p:blipFill>
            <a:blip r:embed="rId1"/>
            <a:srcRect l="56230" t="977" r="-2" b="2"/>
            <a:stretch>
              <a:fillRect/>
            </a:stretch>
          </p:blipFill>
          <p:spPr bwMode="auto">
            <a:xfrm>
              <a:off x="-22820" y="971600"/>
              <a:ext cx="5737820" cy="8174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17513" y="3000375"/>
            <a:ext cx="4857750" cy="823913"/>
          </a:xfrm>
        </p:spPr>
        <p:txBody>
          <a:bodyPr>
            <a:spAutoFit/>
          </a:bodyPr>
          <a:lstStyle/>
          <a:p>
            <a:pPr defTabSz="457200"/>
            <a:r>
              <a:rPr lang="zh-CN" altLang="en-US" sz="4800" smtClean="0">
                <a:solidFill>
                  <a:srgbClr val="59595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实验七  课后</a:t>
            </a:r>
            <a:endParaRPr lang="zh-CN" altLang="en-US" sz="4800" smtClean="0">
              <a:solidFill>
                <a:srgbClr val="59595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标题 1"/>
          <p:cNvSpPr txBox="1"/>
          <p:nvPr/>
        </p:nvSpPr>
        <p:spPr>
          <a:xfrm>
            <a:off x="-22225" y="4683125"/>
            <a:ext cx="5737225" cy="137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defTabSz="457200">
              <a:lnSpc>
                <a:spcPct val="150000"/>
              </a:lnSpc>
            </a:pPr>
            <a:r>
              <a:rPr lang="zh-CN" altLang="en-US" sz="2800">
                <a:solidFill>
                  <a:srgbClr val="7F7F7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河北工业大学</a:t>
            </a:r>
            <a:endParaRPr lang="en-US" altLang="zh-CN" sz="2800">
              <a:solidFill>
                <a:srgbClr val="7F7F7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algn="ctr" defTabSz="457200">
              <a:lnSpc>
                <a:spcPct val="150000"/>
              </a:lnSpc>
            </a:pPr>
            <a:r>
              <a:rPr lang="en-US" altLang="zh-CN" sz="2800">
                <a:solidFill>
                  <a:srgbClr val="7F7F7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A+D Lab</a:t>
            </a:r>
            <a:r>
              <a:rPr lang="zh-CN" altLang="en-US" sz="2800">
                <a:solidFill>
                  <a:srgbClr val="7F7F7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电路实验</a:t>
            </a:r>
            <a:endParaRPr lang="zh-CN" altLang="en-US" sz="2800">
              <a:solidFill>
                <a:srgbClr val="7F7F7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50" y="1104900"/>
            <a:ext cx="5143500" cy="1311275"/>
          </a:xfrm>
        </p:spPr>
        <p:txBody>
          <a:bodyPr anchor="b">
            <a:spAutoFit/>
          </a:bodyPr>
          <a:lstStyle/>
          <a:p>
            <a:pPr defTabSz="457200">
              <a:lnSpc>
                <a:spcPct val="200000"/>
              </a:lnSpc>
            </a:pPr>
            <a:r>
              <a:rPr lang="zh-CN" altLang="en-US" smtClean="0">
                <a:solidFill>
                  <a:srgbClr val="59595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思考题</a:t>
            </a:r>
            <a:endParaRPr lang="zh-CN" altLang="en-US" smtClean="0">
              <a:solidFill>
                <a:srgbClr val="59595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9400" y="2416175"/>
            <a:ext cx="5143500" cy="5561013"/>
          </a:xfrm>
        </p:spPr>
        <p:txBody>
          <a:bodyPr>
            <a:noAutofit/>
          </a:bodyPr>
          <a:lstStyle/>
          <a:p>
            <a:pPr marL="443230" indent="-443230">
              <a:lnSpc>
                <a:spcPct val="125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zh-CN" altLang="en-US" sz="2300" smtClean="0">
                <a:solidFill>
                  <a:srgbClr val="37609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复习一阶、二阶动态电路的过渡过程，思考影响其波形的因素是什么？</a:t>
            </a:r>
            <a:endParaRPr lang="zh-CN" altLang="en-US" sz="2300" smtClean="0">
              <a:solidFill>
                <a:srgbClr val="37609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443230" indent="-443230">
              <a:lnSpc>
                <a:spcPct val="125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zh-CN" altLang="en-US" sz="2300" smtClean="0">
                <a:solidFill>
                  <a:srgbClr val="37609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动态电路出现无阻尼振荡的条件是什么？</a:t>
            </a:r>
            <a:endParaRPr lang="zh-CN" altLang="en-US" sz="2300" smtClean="0">
              <a:solidFill>
                <a:srgbClr val="37609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443230" indent="-443230">
              <a:lnSpc>
                <a:spcPct val="125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zh-CN" altLang="en-US" sz="2300" smtClean="0">
                <a:solidFill>
                  <a:srgbClr val="37609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在串联电路中，是否会出现元件的电压值大于激励的电压值？条件是什么？什么样的元件可能出现这种情况？电阻元件上会出现这种情况吗？</a:t>
            </a:r>
            <a:endParaRPr lang="zh-CN" altLang="en-US" sz="2300" smtClean="0">
              <a:solidFill>
                <a:srgbClr val="37609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443230" indent="-443230">
              <a:lnSpc>
                <a:spcPct val="125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zh-CN" altLang="en-US" sz="2300" smtClean="0">
                <a:solidFill>
                  <a:srgbClr val="37609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比较零状态响应与冲激响应的对应关系。</a:t>
            </a:r>
            <a:endParaRPr lang="en-US" altLang="zh-CN" sz="2300" smtClean="0">
              <a:solidFill>
                <a:srgbClr val="37609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443230" indent="-443230">
              <a:lnSpc>
                <a:spcPct val="125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zh-CN" altLang="en-US" sz="2300" smtClean="0">
                <a:solidFill>
                  <a:srgbClr val="37609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分析</a:t>
            </a:r>
            <a:r>
              <a:rPr lang="en-US" altLang="zh-CN" sz="2300" smtClean="0">
                <a:solidFill>
                  <a:srgbClr val="37609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RL</a:t>
            </a:r>
            <a:r>
              <a:rPr lang="zh-CN" altLang="en-US" sz="2300" smtClean="0">
                <a:solidFill>
                  <a:srgbClr val="376092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电路指数衰减、指数增长、线性增长的特点。</a:t>
            </a:r>
            <a:endParaRPr lang="zh-CN" altLang="en-US" sz="2300" smtClean="0">
              <a:solidFill>
                <a:srgbClr val="376092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0" y="366713"/>
            <a:ext cx="5737225" cy="6397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defTabSz="457200">
              <a:lnSpc>
                <a:spcPct val="150000"/>
              </a:lnSpc>
            </a:pPr>
            <a:r>
              <a:rPr lang="zh-CN" altLang="en-US" sz="2400">
                <a:solidFill>
                  <a:srgbClr val="7F7F7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河北工业大学    </a:t>
            </a:r>
            <a:r>
              <a:rPr lang="en-US" altLang="zh-CN" sz="2400">
                <a:solidFill>
                  <a:srgbClr val="7F7F7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A+D Lab</a:t>
            </a:r>
            <a:r>
              <a:rPr lang="zh-CN" altLang="en-US" sz="2400">
                <a:solidFill>
                  <a:srgbClr val="7F7F7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电路实验</a:t>
            </a:r>
            <a:endParaRPr lang="zh-CN" altLang="en-US" sz="2400">
              <a:solidFill>
                <a:srgbClr val="7F7F7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0" y="1042988"/>
            <a:ext cx="571500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50" y="1409700"/>
            <a:ext cx="5143500" cy="1006475"/>
          </a:xfrm>
        </p:spPr>
        <p:txBody>
          <a:bodyPr anchor="b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mtClean="0">
                <a:solidFill>
                  <a:srgbClr val="59595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实验报告要求</a:t>
            </a:r>
            <a:endParaRPr lang="zh-CN" altLang="en-US" smtClean="0">
              <a:solidFill>
                <a:srgbClr val="59595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9100" y="2700338"/>
            <a:ext cx="4876800" cy="5559425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zh-CN" altLang="en-US" smtClean="0">
                <a:solidFill>
                  <a:srgbClr val="37609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绘制测出的各波形图，注意标明对应的电阻的数值、极点的位置。</a:t>
            </a:r>
            <a:endParaRPr lang="zh-CN" altLang="en-US" smtClean="0">
              <a:solidFill>
                <a:srgbClr val="376092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zh-CN" altLang="en-US" smtClean="0">
                <a:solidFill>
                  <a:srgbClr val="376092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对实验现象、结论进行总结、说明。</a:t>
            </a:r>
            <a:endParaRPr lang="zh-CN" altLang="en-US" smtClean="0">
              <a:solidFill>
                <a:srgbClr val="376092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0" y="366713"/>
            <a:ext cx="5737225" cy="6397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defTabSz="457200">
              <a:lnSpc>
                <a:spcPct val="150000"/>
              </a:lnSpc>
            </a:pPr>
            <a:r>
              <a:rPr lang="zh-CN" altLang="en-US" sz="2400">
                <a:solidFill>
                  <a:srgbClr val="7F7F7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河北工业大学    </a:t>
            </a:r>
            <a:r>
              <a:rPr lang="en-US" altLang="zh-CN" sz="2400">
                <a:solidFill>
                  <a:srgbClr val="7F7F7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A+D Lab</a:t>
            </a:r>
            <a:r>
              <a:rPr lang="zh-CN" altLang="en-US" sz="2400">
                <a:solidFill>
                  <a:srgbClr val="7F7F7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电路实验</a:t>
            </a:r>
            <a:endParaRPr lang="zh-CN" altLang="en-US" sz="2400">
              <a:solidFill>
                <a:srgbClr val="7F7F7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0" y="1042988"/>
            <a:ext cx="571500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273</Words>
  <Application>WPS 演示</Application>
  <PresentationFormat>全屏显示(16:10)</PresentationFormat>
  <Paragraphs>22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5" baseType="lpstr">
      <vt:lpstr>Arial</vt:lpstr>
      <vt:lpstr>宋体</vt:lpstr>
      <vt:lpstr>Wingdings</vt:lpstr>
      <vt:lpstr>Calibri</vt:lpstr>
      <vt:lpstr>楷体</vt:lpstr>
      <vt:lpstr>Times New Roman</vt:lpstr>
      <vt:lpstr>微软雅黑</vt:lpstr>
      <vt:lpstr>Arial Unicode MS</vt:lpstr>
      <vt:lpstr>华文楷体</vt:lpstr>
      <vt:lpstr>Comic Sans MS</vt:lpstr>
      <vt:lpstr>黑体</vt:lpstr>
      <vt:lpstr>Office 主题​​</vt:lpstr>
      <vt:lpstr>实验七  课后</vt:lpstr>
      <vt:lpstr>思考题</vt:lpstr>
      <vt:lpstr>实验报告要求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实验一课后</dc:title>
  <dc:creator>wry</dc:creator>
  <cp:lastModifiedBy>user</cp:lastModifiedBy>
  <cp:revision>15</cp:revision>
  <dcterms:created xsi:type="dcterms:W3CDTF">2018-07-30T05:52:00Z</dcterms:created>
  <dcterms:modified xsi:type="dcterms:W3CDTF">2018-12-02T22:47:08Z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