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5" r:id="rId12"/>
    <p:sldId id="292" r:id="rId13"/>
    <p:sldId id="293" r:id="rId14"/>
    <p:sldId id="294" r:id="rId15"/>
    <p:sldId id="296" r:id="rId16"/>
    <p:sldId id="260" r:id="rId1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/>
        <a:cs typeface="等线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/>
        <a:cs typeface="等线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/>
        <a:cs typeface="等线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/>
        <a:cs typeface="等线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/>
        <a:cs typeface="等线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/>
        <a:cs typeface="等线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/>
        <a:cs typeface="等线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/>
        <a:cs typeface="等线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/>
        <a:cs typeface="等线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114" y="-744"/>
      </p:cViewPr>
      <p:guideLst>
        <p:guide orient="horz" pos="2234"/>
        <p:guide pos="38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9.emf"/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9" Type="http://schemas.openxmlformats.org/officeDocument/2006/relationships/image" Target="../media/image21.wmf"/><Relationship Id="rId8" Type="http://schemas.openxmlformats.org/officeDocument/2006/relationships/image" Target="../media/image20.wmf"/><Relationship Id="rId7" Type="http://schemas.openxmlformats.org/officeDocument/2006/relationships/image" Target="../media/image19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0" Type="http://schemas.openxmlformats.org/officeDocument/2006/relationships/image" Target="../media/image22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7" Type="http://schemas.openxmlformats.org/officeDocument/2006/relationships/image" Target="../media/image31.wmf"/><Relationship Id="rId6" Type="http://schemas.openxmlformats.org/officeDocument/2006/relationships/image" Target="../media/image30.wmf"/><Relationship Id="rId5" Type="http://schemas.openxmlformats.org/officeDocument/2006/relationships/image" Target="../media/image16.wmf"/><Relationship Id="rId4" Type="http://schemas.openxmlformats.org/officeDocument/2006/relationships/image" Target="../media/image19.wmf"/><Relationship Id="rId3" Type="http://schemas.openxmlformats.org/officeDocument/2006/relationships/image" Target="../media/image22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DC1E9A2-DFE2-4965-9B92-755E93582D12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D012601-130C-4429-B2DF-F67FA5C6594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2DE5D-41D8-45A9-80B7-12DEB3F66F85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8EB10-F511-4364-9D36-1B62708629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A485-2892-4F6B-AB82-DC2FE72EBFA9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CB2E6-9C4C-4D2A-9BF3-A7DFB0E552E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439FF-3493-4D3D-867E-3290911148B8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E5586-964B-41E6-9AD1-66E0B19DA4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949DA-D507-48AC-A170-45B1CE3F1065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6553E-3409-4C55-BAD3-480F61DE758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5D647-A60D-4554-AF30-59BCDEE4B60B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EF997-78C9-4293-B6EA-30055210596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B26B4-F6C2-463B-8FFE-B2C19D7A8896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0549F-FE63-4357-9208-9AABE7FE936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AEBE-9BC8-41F9-A646-9B87B8CEE4ED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71B46-599C-4CA1-AD57-5E8B64D676D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7E246-4EF2-4F1B-B0A5-53E7D70BB9B7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B7769-461B-4C44-8B7E-06C290BE59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60A7C-BDFD-4ED0-A276-50671CE54669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095B2-3BF6-4774-BF2C-469BF169CF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302B0-59F2-47BC-B46D-5F1F80799B7A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67F8F-C661-4E09-8ACB-A11D513476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9CDBC-2956-49F6-BF28-4568C18DA8D0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BA27E-A22E-4123-8F7C-42A1D9BEB8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233D346-DD3E-462C-AFA3-DA73E1F52823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0E6B1DB-7FCC-4811-8D2A-41CBBE86DB3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等线 Light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等线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等线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等线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等线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9" Type="http://schemas.openxmlformats.org/officeDocument/2006/relationships/tags" Target="../tags/tag17.xml"/><Relationship Id="rId18" Type="http://schemas.openxmlformats.org/officeDocument/2006/relationships/image" Target="../media/image24.png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image" Target="../media/image23.png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1" Type="http://schemas.openxmlformats.org/officeDocument/2006/relationships/oleObject" Target="../embeddings/oleObject20.bin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7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7.emf"/><Relationship Id="rId3" Type="http://schemas.openxmlformats.org/officeDocument/2006/relationships/oleObject" Target="../embeddings/oleObject22.bin"/><Relationship Id="rId2" Type="http://schemas.openxmlformats.org/officeDocument/2006/relationships/image" Target="../media/image26.emf"/><Relationship Id="rId1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7.bin"/><Relationship Id="rId8" Type="http://schemas.openxmlformats.org/officeDocument/2006/relationships/image" Target="../media/image19.wmf"/><Relationship Id="rId7" Type="http://schemas.openxmlformats.org/officeDocument/2006/relationships/oleObject" Target="../embeddings/oleObject26.bin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9.wmf"/><Relationship Id="rId3" Type="http://schemas.openxmlformats.org/officeDocument/2006/relationships/oleObject" Target="../embeddings/oleObject24.bin"/><Relationship Id="rId2" Type="http://schemas.openxmlformats.org/officeDocument/2006/relationships/image" Target="../media/image28.wmf"/><Relationship Id="rId18" Type="http://schemas.openxmlformats.org/officeDocument/2006/relationships/vmlDrawing" Target="../drawings/vmlDrawing8.vml"/><Relationship Id="rId17" Type="http://schemas.openxmlformats.org/officeDocument/2006/relationships/slideLayout" Target="../slideLayouts/slideLayout2.xml"/><Relationship Id="rId16" Type="http://schemas.openxmlformats.org/officeDocument/2006/relationships/image" Target="../media/image32.wmf"/><Relationship Id="rId15" Type="http://schemas.openxmlformats.org/officeDocument/2006/relationships/oleObject" Target="../embeddings/oleObject30.bin"/><Relationship Id="rId14" Type="http://schemas.openxmlformats.org/officeDocument/2006/relationships/image" Target="../media/image31.wmf"/><Relationship Id="rId13" Type="http://schemas.openxmlformats.org/officeDocument/2006/relationships/oleObject" Target="../embeddings/oleObject29.bin"/><Relationship Id="rId12" Type="http://schemas.openxmlformats.org/officeDocument/2006/relationships/image" Target="../media/image30.wmf"/><Relationship Id="rId11" Type="http://schemas.openxmlformats.org/officeDocument/2006/relationships/oleObject" Target="../embeddings/oleObject28.bin"/><Relationship Id="rId10" Type="http://schemas.openxmlformats.org/officeDocument/2006/relationships/image" Target="../media/image16.wmf"/><Relationship Id="rId1" Type="http://schemas.openxmlformats.org/officeDocument/2006/relationships/oleObject" Target="../embeddings/oleObject23.bin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9" Type="http://schemas.openxmlformats.org/officeDocument/2006/relationships/tags" Target="../tags/tag34.xml"/><Relationship Id="rId18" Type="http://schemas.openxmlformats.org/officeDocument/2006/relationships/image" Target="../media/image34.png"/><Relationship Id="rId17" Type="http://schemas.openxmlformats.org/officeDocument/2006/relationships/tags" Target="../tags/tag33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image" Target="../media/image33.png"/><Relationship Id="rId10" Type="http://schemas.openxmlformats.org/officeDocument/2006/relationships/tags" Target="../tags/tag27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9.emf"/><Relationship Id="rId7" Type="http://schemas.openxmlformats.org/officeDocument/2006/relationships/oleObject" Target="../embeddings/oleObject6.bin"/><Relationship Id="rId6" Type="http://schemas.openxmlformats.org/officeDocument/2006/relationships/image" Target="../media/image8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e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6.e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1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emf"/><Relationship Id="rId3" Type="http://schemas.openxmlformats.org/officeDocument/2006/relationships/oleObject" Target="../embeddings/oleObject9.bin"/><Relationship Id="rId2" Type="http://schemas.openxmlformats.org/officeDocument/2006/relationships/image" Target="../media/image11.emf"/><Relationship Id="rId1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4.bin"/><Relationship Id="rId8" Type="http://schemas.openxmlformats.org/officeDocument/2006/relationships/image" Target="../media/image16.wmf"/><Relationship Id="rId7" Type="http://schemas.openxmlformats.org/officeDocument/2006/relationships/oleObject" Target="../embeddings/oleObject13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11.bin"/><Relationship Id="rId22" Type="http://schemas.openxmlformats.org/officeDocument/2006/relationships/vmlDrawing" Target="../drawings/vmlDrawing5.vml"/><Relationship Id="rId21" Type="http://schemas.openxmlformats.org/officeDocument/2006/relationships/slideLayout" Target="../slideLayouts/slideLayout2.xml"/><Relationship Id="rId20" Type="http://schemas.openxmlformats.org/officeDocument/2006/relationships/image" Target="../media/image22.wmf"/><Relationship Id="rId2" Type="http://schemas.openxmlformats.org/officeDocument/2006/relationships/image" Target="../media/image13.wmf"/><Relationship Id="rId19" Type="http://schemas.openxmlformats.org/officeDocument/2006/relationships/oleObject" Target="../embeddings/oleObject19.bin"/><Relationship Id="rId18" Type="http://schemas.openxmlformats.org/officeDocument/2006/relationships/image" Target="../media/image21.wmf"/><Relationship Id="rId17" Type="http://schemas.openxmlformats.org/officeDocument/2006/relationships/oleObject" Target="../embeddings/oleObject18.bin"/><Relationship Id="rId16" Type="http://schemas.openxmlformats.org/officeDocument/2006/relationships/image" Target="../media/image20.wmf"/><Relationship Id="rId15" Type="http://schemas.openxmlformats.org/officeDocument/2006/relationships/oleObject" Target="../embeddings/oleObject17.bin"/><Relationship Id="rId14" Type="http://schemas.openxmlformats.org/officeDocument/2006/relationships/image" Target="../media/image19.wmf"/><Relationship Id="rId13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11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1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2"/>
          <p:cNvPicPr>
            <a:picLocks noChangeAspect="1"/>
          </p:cNvPicPr>
          <p:nvPr/>
        </p:nvPicPr>
        <p:blipFill>
          <a:blip r:embed="rId1"/>
          <a:srcRect l="23596" t="31752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标题 1"/>
          <p:cNvSpPr>
            <a:spLocks noGrp="1"/>
          </p:cNvSpPr>
          <p:nvPr>
            <p:ph type="ctrTitle"/>
          </p:nvPr>
        </p:nvSpPr>
        <p:spPr>
          <a:xfrm>
            <a:off x="1181100" y="2112963"/>
            <a:ext cx="9829800" cy="1463675"/>
          </a:xfrm>
        </p:spPr>
        <p:txBody>
          <a:bodyPr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zh-CN" altLang="en-US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实验七  复平面的极点分布</a:t>
            </a:r>
            <a:endParaRPr lang="zh-CN" altLang="en-US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7651" name="标题 1"/>
          <p:cNvSpPr txBox="1">
            <a:spLocks noChangeArrowheads="1"/>
          </p:cNvSpPr>
          <p:nvPr/>
        </p:nvSpPr>
        <p:spPr bwMode="auto">
          <a:xfrm>
            <a:off x="1524000" y="0"/>
            <a:ext cx="9144000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zh-CN" altLang="en-US" sz="4000">
                <a:solidFill>
                  <a:srgbClr val="76717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河北工业大学  </a:t>
            </a:r>
            <a:r>
              <a:rPr lang="en-US" altLang="zh-CN" sz="4000">
                <a:solidFill>
                  <a:srgbClr val="76717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A+D Lab</a:t>
            </a:r>
            <a:r>
              <a:rPr lang="zh-CN" altLang="en-US" sz="4000">
                <a:solidFill>
                  <a:srgbClr val="76717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电路实验</a:t>
            </a:r>
            <a:endParaRPr lang="zh-CN" altLang="en-US" sz="4000">
              <a:solidFill>
                <a:srgbClr val="76717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FA2620-D0EF-405A-A41B-2FECFBE6BF2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FDCB7-F4DB-447D-8DA1-5E96A1A4D747}" type="slidenum">
              <a:rPr lang="zh-CN" altLang="en-US"/>
            </a:fld>
            <a:endParaRPr lang="zh-CN" altLang="en-US"/>
          </a:p>
        </p:txBody>
      </p:sp>
      <p:sp>
        <p:nvSpPr>
          <p:cNvPr id="28674" name="文本框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19200" y="428625"/>
            <a:ext cx="9753600" cy="2143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如图所示一阶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RL</a:t>
            </a:r>
            <a:r>
              <a:rPr lang="zh-CN" altLang="en-US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pitchFamily="34" charset="-122"/>
              </a:rPr>
              <a:t>电路，测量电感电压出现的波形（蓝线是电感电压波形，红色是电子开关输入的方波），下面说法正确的是：</a:t>
            </a:r>
            <a:endParaRPr lang="zh-CN" altLang="en-US" sz="26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微软雅黑" panose="020B0503020204020204" pitchFamily="34" charset="-122"/>
            </a:endParaRPr>
          </a:p>
        </p:txBody>
      </p:sp>
      <p:sp>
        <p:nvSpPr>
          <p:cNvPr id="28675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38400" y="2786063"/>
            <a:ext cx="54546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电感电压波形的前半段是指数增长的，所以当前极点在正半轴</a:t>
            </a:r>
            <a:endParaRPr lang="zh-CN" altLang="en-US" sz="2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8676" name="文本框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3643313"/>
            <a:ext cx="54546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电感电压波形出现转折点，所以不能的确定极点的位置</a:t>
            </a:r>
            <a:endParaRPr lang="zh-CN" altLang="en-US" sz="2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8677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4500563"/>
            <a:ext cx="54546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电感电压波形出现转折点是因为极点位置发生改变</a:t>
            </a:r>
            <a:endParaRPr lang="zh-CN" altLang="en-US" sz="2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8678" name="文本框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438400" y="5357813"/>
            <a:ext cx="54546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电感电压波形出现转折点是因为受运算放大器的工作电压限制</a:t>
            </a:r>
            <a:endParaRPr lang="zh-CN" altLang="en-US" sz="2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1571625" y="2849563"/>
            <a:ext cx="514350" cy="51435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571625" y="3706813"/>
            <a:ext cx="514350" cy="51435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矩形 12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571625" y="4564063"/>
            <a:ext cx="514350" cy="51435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矩形 13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1571625" y="5421313"/>
            <a:ext cx="514350" cy="51435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>
            <p:custDataLst>
              <p:tags r:id="rId10"/>
            </p:custDataLst>
          </p:nvPr>
        </p:nvSpPr>
        <p:spPr>
          <a:xfrm>
            <a:off x="8915400" y="6215063"/>
            <a:ext cx="1543050" cy="41116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8684" name="图片 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108950" y="3000375"/>
            <a:ext cx="2630488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85" name="组合 19"/>
          <p:cNvGrpSpPr/>
          <p:nvPr>
            <p:custDataLst>
              <p:tags r:id="rId12"/>
            </p:custDataLst>
          </p:nvPr>
        </p:nvGrpSpPr>
        <p:grpSpPr bwMode="auto">
          <a:xfrm>
            <a:off x="0" y="0"/>
            <a:ext cx="12192000" cy="635000"/>
            <a:chOff x="0" y="0"/>
            <a:chExt cx="12192000" cy="635000"/>
          </a:xfrm>
        </p:grpSpPr>
        <p:sp>
          <p:nvSpPr>
            <p:cNvPr id="16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12192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89" name="TypeText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54000" y="0"/>
              <a:ext cx="1905000" cy="6350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/>
            <a:lstStyle/>
            <a:p>
              <a:r>
                <a:rPr lang="zh-CN" altLang="en-US" sz="2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多选题</a:t>
              </a:r>
              <a:endPara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690" name="TipText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525905" y="109220"/>
              <a:ext cx="2286000" cy="5080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/>
            <a:lstStyle/>
            <a:p>
              <a:r>
                <a:rPr lang="en-US" altLang="zh-CN" sz="2000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28686" name="图片 4"/>
          <p:cNvPicPr/>
          <p:nvPr>
            <p:custDataLst>
              <p:tags r:id="rId17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10642600" y="63500"/>
            <a:ext cx="1422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9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0" name="__TH_L1037"/>
          <p:cNvSpPr>
            <a:spLocks noChangeShapeType="1"/>
          </p:cNvSpPr>
          <p:nvPr/>
        </p:nvSpPr>
        <p:spPr bwMode="auto">
          <a:xfrm>
            <a:off x="5811838" y="4849813"/>
            <a:ext cx="1060450" cy="955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1" name="标题 1"/>
          <p:cNvSpPr>
            <a:spLocks noGrp="1"/>
          </p:cNvSpPr>
          <p:nvPr>
            <p:ph type="title"/>
          </p:nvPr>
        </p:nvSpPr>
        <p:spPr>
          <a:xfrm>
            <a:off x="522288" y="42862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实验内容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35000" y="1490663"/>
            <a:ext cx="10896600" cy="4865687"/>
          </a:xfrm>
          <a:custGeom>
            <a:avLst/>
            <a:gdLst>
              <a:gd name="connsiteX0" fmla="*/ 0 w 4048766"/>
              <a:gd name="connsiteY0" fmla="*/ 0 h 4226560"/>
              <a:gd name="connsiteX1" fmla="*/ 4048766 w 4048766"/>
              <a:gd name="connsiteY1" fmla="*/ 0 h 4226560"/>
              <a:gd name="connsiteX2" fmla="*/ 4048766 w 4048766"/>
              <a:gd name="connsiteY2" fmla="*/ 4226560 h 4226560"/>
              <a:gd name="connsiteX3" fmla="*/ 0 w 4048766"/>
              <a:gd name="connsiteY3" fmla="*/ 4226560 h 4226560"/>
              <a:gd name="connsiteX4" fmla="*/ 0 w 404876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8766" h="4226560">
                <a:moveTo>
                  <a:pt x="0" y="0"/>
                </a:moveTo>
                <a:lnTo>
                  <a:pt x="4048766" y="0"/>
                </a:lnTo>
                <a:lnTo>
                  <a:pt x="404876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ln w="28575"/>
          <a:effectLst>
            <a:outerShdw blurRad="139700" dist="190500" dir="8100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280" tIns="716873" rIns="462280" bIns="462280" spcCol="1270"/>
          <a:lstStyle/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83" name="矩形 21"/>
          <p:cNvSpPr>
            <a:spLocks noChangeArrowheads="1"/>
          </p:cNvSpPr>
          <p:nvPr/>
        </p:nvSpPr>
        <p:spPr bwMode="auto">
          <a:xfrm>
            <a:off x="635000" y="1630363"/>
            <a:ext cx="5783263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533400" indent="-533400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二阶</a:t>
            </a:r>
            <a:r>
              <a:rPr lang="en-US" altLang="zh-CN" sz="2400" i="1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RLC</a:t>
            </a: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电路响应与极点的关系</a:t>
            </a:r>
            <a:endParaRPr lang="zh-CN" altLang="en-US" sz="24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3FBD5-0899-44BE-A896-63C8EDD4ACB8}" type="slidenum">
              <a:rPr lang="zh-CN" altLang="en-US"/>
            </a:fld>
            <a:endParaRPr lang="zh-CN" altLang="en-US"/>
          </a:p>
        </p:txBody>
      </p:sp>
      <p:sp>
        <p:nvSpPr>
          <p:cNvPr id="15385" name="内容占位符 2"/>
          <p:cNvSpPr>
            <a:spLocks noGrp="1"/>
          </p:cNvSpPr>
          <p:nvPr/>
        </p:nvSpPr>
        <p:spPr bwMode="auto">
          <a:xfrm>
            <a:off x="8164513" y="1803400"/>
            <a:ext cx="3568700" cy="3552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12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4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=1.5V</a:t>
            </a:r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=500Ω</a:t>
            </a:r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=10mH</a:t>
            </a:r>
            <a:endParaRPr lang="en-US" altLang="zh-CN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=0.1μF</a:t>
            </a:r>
            <a:endParaRPr lang="en-US" altLang="zh-CN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sz="24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17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是待选电阻</a:t>
            </a:r>
            <a:endParaRPr lang="en-US" altLang="zh-CN" sz="24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</a:rPr>
              <a:t>方波</a:t>
            </a:r>
            <a:r>
              <a:rPr lang="zh-CN" altLang="en-US" sz="2400">
                <a:latin typeface="Times New Roman" panose="02020603050405020304" pitchFamily="18" charset="0"/>
              </a:rPr>
              <a:t>：</a:t>
            </a:r>
            <a:r>
              <a:rPr lang="en-US" altLang="zh-CN" sz="2400" i="1">
                <a:latin typeface="Times New Roman" panose="02020603050405020304" pitchFamily="18" charset="0"/>
              </a:rPr>
              <a:t>f=</a:t>
            </a:r>
            <a:r>
              <a:rPr lang="en-US" altLang="zh-CN" sz="2400">
                <a:latin typeface="Times New Roman" panose="02020603050405020304" pitchFamily="18" charset="0"/>
              </a:rPr>
              <a:t>600Hz</a:t>
            </a:r>
            <a:r>
              <a:rPr lang="zh-CN" altLang="en-US" sz="2400">
                <a:latin typeface="Times New Roman" panose="02020603050405020304" pitchFamily="18" charset="0"/>
              </a:rPr>
              <a:t>，</a:t>
            </a:r>
            <a:r>
              <a:rPr lang="en-US" altLang="zh-CN" sz="2400" i="1">
                <a:latin typeface="Times New Roman" panose="02020603050405020304" pitchFamily="18" charset="0"/>
              </a:rPr>
              <a:t>U</a:t>
            </a:r>
            <a:r>
              <a:rPr lang="en-US" altLang="zh-CN" sz="2400">
                <a:latin typeface="Times New Roman" panose="02020603050405020304" pitchFamily="18" charset="0"/>
              </a:rPr>
              <a:t>=2V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5386" name="内容占位符 2"/>
          <p:cNvSpPr>
            <a:spLocks noGrp="1"/>
          </p:cNvSpPr>
          <p:nvPr/>
        </p:nvSpPr>
        <p:spPr bwMode="auto">
          <a:xfrm>
            <a:off x="5802313" y="5356225"/>
            <a:ext cx="2362200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7-5 </a:t>
            </a:r>
            <a:r>
              <a:rPr lang="en-US" altLang="zh-CN" sz="2000" i="1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RLC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5379" name="Object 19"/>
          <p:cNvGraphicFramePr>
            <a:graphicFrameLocks noChangeAspect="1"/>
          </p:cNvGraphicFramePr>
          <p:nvPr/>
        </p:nvGraphicFramePr>
        <p:xfrm>
          <a:off x="779463" y="2220913"/>
          <a:ext cx="6383337" cy="370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" r:id="rId1" imgW="7518400" imgH="4267200" progId="">
                  <p:embed/>
                </p:oleObj>
              </mc:Choice>
              <mc:Fallback>
                <p:oleObj name="" r:id="rId1" imgW="7518400" imgH="4267200" progId="">
                  <p:embed/>
                  <p:pic>
                    <p:nvPicPr>
                      <p:cNvPr id="0" name="图片 614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79463" y="2220913"/>
                        <a:ext cx="6383337" cy="3706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20" name="__TH_L1037"/>
          <p:cNvSpPr>
            <a:spLocks noChangeShapeType="1"/>
          </p:cNvSpPr>
          <p:nvPr/>
        </p:nvSpPr>
        <p:spPr bwMode="auto">
          <a:xfrm>
            <a:off x="5811838" y="4849813"/>
            <a:ext cx="1060450" cy="955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21" name="标题 1"/>
          <p:cNvSpPr>
            <a:spLocks noGrp="1"/>
          </p:cNvSpPr>
          <p:nvPr>
            <p:ph type="title"/>
          </p:nvPr>
        </p:nvSpPr>
        <p:spPr>
          <a:xfrm>
            <a:off x="522288" y="42862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实验内容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35000" y="1490663"/>
            <a:ext cx="10896600" cy="4865687"/>
          </a:xfrm>
          <a:custGeom>
            <a:avLst/>
            <a:gdLst>
              <a:gd name="connsiteX0" fmla="*/ 0 w 4048766"/>
              <a:gd name="connsiteY0" fmla="*/ 0 h 4226560"/>
              <a:gd name="connsiteX1" fmla="*/ 4048766 w 4048766"/>
              <a:gd name="connsiteY1" fmla="*/ 0 h 4226560"/>
              <a:gd name="connsiteX2" fmla="*/ 4048766 w 4048766"/>
              <a:gd name="connsiteY2" fmla="*/ 4226560 h 4226560"/>
              <a:gd name="connsiteX3" fmla="*/ 0 w 4048766"/>
              <a:gd name="connsiteY3" fmla="*/ 4226560 h 4226560"/>
              <a:gd name="connsiteX4" fmla="*/ 0 w 404876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8766" h="4226560">
                <a:moveTo>
                  <a:pt x="0" y="0"/>
                </a:moveTo>
                <a:lnTo>
                  <a:pt x="4048766" y="0"/>
                </a:lnTo>
                <a:lnTo>
                  <a:pt x="404876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ln w="28575"/>
          <a:effectLst>
            <a:outerShdw blurRad="139700" dist="190500" dir="8100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280" tIns="716873" rIns="462280" bIns="462280" spcCol="1270"/>
          <a:lstStyle/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EEA490-8697-4F9B-8A97-EF1987331C6D}" type="slidenum">
              <a:rPr lang="zh-CN" altLang="en-US"/>
            </a:fld>
            <a:endParaRPr lang="zh-CN" altLang="en-US"/>
          </a:p>
        </p:txBody>
      </p:sp>
      <p:sp>
        <p:nvSpPr>
          <p:cNvPr id="16424" name="矩形 12"/>
          <p:cNvSpPr>
            <a:spLocks noChangeArrowheads="1"/>
          </p:cNvSpPr>
          <p:nvPr/>
        </p:nvSpPr>
        <p:spPr bwMode="auto">
          <a:xfrm>
            <a:off x="1631950" y="4789488"/>
            <a:ext cx="2781300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零输入等效电路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7-5 </a:t>
            </a:r>
            <a:r>
              <a:rPr lang="en-US" altLang="zh-CN" sz="2000" i="1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RLC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defTabSz="457200">
              <a:buFont typeface="Arial" panose="020B0604020202020204" pitchFamily="34" charset="0"/>
              <a:buNone/>
            </a:pP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425" name="矩形 18"/>
          <p:cNvSpPr>
            <a:spLocks noChangeArrowheads="1"/>
          </p:cNvSpPr>
          <p:nvPr/>
        </p:nvSpPr>
        <p:spPr bwMode="auto">
          <a:xfrm>
            <a:off x="6573838" y="4851400"/>
            <a:ext cx="2967037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零状态等效电路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7-5 </a:t>
            </a:r>
            <a:r>
              <a:rPr lang="en-US" altLang="zh-CN" sz="2000" i="1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RLC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426" name="矩形 22"/>
          <p:cNvSpPr>
            <a:spLocks noChangeArrowheads="1"/>
          </p:cNvSpPr>
          <p:nvPr/>
        </p:nvSpPr>
        <p:spPr bwMode="auto">
          <a:xfrm>
            <a:off x="1408113" y="5710238"/>
            <a:ext cx="3319462" cy="503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零输入响应指数衰减 </a:t>
            </a:r>
            <a:endParaRPr lang="zh-CN" altLang="en-US" sz="2000">
              <a:solidFill>
                <a:srgbClr val="2F5597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427" name="矩形 23"/>
          <p:cNvSpPr>
            <a:spLocks noChangeArrowheads="1"/>
          </p:cNvSpPr>
          <p:nvPr/>
        </p:nvSpPr>
        <p:spPr bwMode="auto">
          <a:xfrm>
            <a:off x="4818063" y="5726113"/>
            <a:ext cx="6624637" cy="503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零状态响应，通过改变电阻</a:t>
            </a:r>
            <a:r>
              <a:rPr lang="en-US" altLang="zh-CN" sz="2000" i="1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en-US" altLang="zh-CN" sz="2000" baseline="-2500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</a:t>
            </a:r>
            <a:r>
              <a:rPr lang="zh-CN" altLang="en-US" sz="2000">
                <a:solidFill>
                  <a:srgbClr val="2F5597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可以改变电路的极点位置 </a:t>
            </a:r>
            <a:endParaRPr lang="zh-CN" altLang="en-US" sz="2000">
              <a:solidFill>
                <a:srgbClr val="2F5597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418" name="Object 34"/>
          <p:cNvGraphicFramePr>
            <a:graphicFrameLocks noChangeAspect="1"/>
          </p:cNvGraphicFramePr>
          <p:nvPr/>
        </p:nvGraphicFramePr>
        <p:xfrm>
          <a:off x="1631950" y="1636713"/>
          <a:ext cx="2882900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" name="" r:id="rId1" imgW="2552700" imgH="2565400" progId="">
                  <p:embed/>
                </p:oleObj>
              </mc:Choice>
              <mc:Fallback>
                <p:oleObj name="" r:id="rId1" imgW="2552700" imgH="2565400" progId="">
                  <p:embed/>
                  <p:pic>
                    <p:nvPicPr>
                      <p:cNvPr id="0" name="图片 7168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31950" y="1636713"/>
                        <a:ext cx="2882900" cy="2879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9" name="Object 35"/>
          <p:cNvGraphicFramePr>
            <a:graphicFrameLocks noChangeAspect="1"/>
          </p:cNvGraphicFramePr>
          <p:nvPr/>
        </p:nvGraphicFramePr>
        <p:xfrm>
          <a:off x="5999163" y="1636713"/>
          <a:ext cx="4154487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" r:id="rId3" imgW="3670300" imgH="2578100" progId="">
                  <p:embed/>
                </p:oleObj>
              </mc:Choice>
              <mc:Fallback>
                <p:oleObj name="" r:id="rId3" imgW="3670300" imgH="2578100" progId="">
                  <p:embed/>
                  <p:pic>
                    <p:nvPicPr>
                      <p:cNvPr id="0" name="图片 7169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99163" y="1636713"/>
                        <a:ext cx="4154487" cy="2879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41" name="__TH_L1037"/>
          <p:cNvSpPr>
            <a:spLocks noChangeShapeType="1"/>
          </p:cNvSpPr>
          <p:nvPr/>
        </p:nvSpPr>
        <p:spPr bwMode="auto">
          <a:xfrm>
            <a:off x="5811838" y="4511675"/>
            <a:ext cx="1060450" cy="955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542" name="标题 1"/>
          <p:cNvSpPr>
            <a:spLocks noGrp="1"/>
          </p:cNvSpPr>
          <p:nvPr>
            <p:ph type="title"/>
          </p:nvPr>
        </p:nvSpPr>
        <p:spPr>
          <a:xfrm>
            <a:off x="522288" y="42862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实验内容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35000" y="1490663"/>
            <a:ext cx="10896600" cy="4865687"/>
          </a:xfrm>
          <a:custGeom>
            <a:avLst/>
            <a:gdLst>
              <a:gd name="connsiteX0" fmla="*/ 0 w 4048766"/>
              <a:gd name="connsiteY0" fmla="*/ 0 h 4226560"/>
              <a:gd name="connsiteX1" fmla="*/ 4048766 w 4048766"/>
              <a:gd name="connsiteY1" fmla="*/ 0 h 4226560"/>
              <a:gd name="connsiteX2" fmla="*/ 4048766 w 4048766"/>
              <a:gd name="connsiteY2" fmla="*/ 4226560 h 4226560"/>
              <a:gd name="connsiteX3" fmla="*/ 0 w 4048766"/>
              <a:gd name="connsiteY3" fmla="*/ 4226560 h 4226560"/>
              <a:gd name="connsiteX4" fmla="*/ 0 w 404876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8766" h="4226560">
                <a:moveTo>
                  <a:pt x="0" y="0"/>
                </a:moveTo>
                <a:lnTo>
                  <a:pt x="4048766" y="0"/>
                </a:lnTo>
                <a:lnTo>
                  <a:pt x="404876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ln w="28575"/>
          <a:effectLst>
            <a:outerShdw blurRad="139700" dist="190500" dir="8100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280" tIns="716873" rIns="462280" bIns="462280" spcCol="1270"/>
          <a:lstStyle/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44D616-980E-4B73-9D80-AA0AB2DF3DD9}" type="slidenum">
              <a:rPr lang="zh-CN" altLang="en-US"/>
            </a:fld>
            <a:endParaRPr lang="zh-CN" altLang="en-US"/>
          </a:p>
        </p:txBody>
      </p:sp>
      <p:sp>
        <p:nvSpPr>
          <p:cNvPr id="17545" name="矩形 23"/>
          <p:cNvSpPr>
            <a:spLocks noChangeArrowheads="1"/>
          </p:cNvSpPr>
          <p:nvPr/>
        </p:nvSpPr>
        <p:spPr bwMode="auto">
          <a:xfrm>
            <a:off x="1047750" y="5353050"/>
            <a:ext cx="10394950" cy="1087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观测电感电流波形（即电阻电压波形）和电容电压波形，分析指数衰减振荡、指数增长振荡、等幅振荡的特点。</a:t>
            </a: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sz="2400">
              <a:solidFill>
                <a:srgbClr val="2F5597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546" name="矩形 17"/>
          <p:cNvSpPr>
            <a:spLocks noChangeArrowheads="1"/>
          </p:cNvSpPr>
          <p:nvPr/>
        </p:nvSpPr>
        <p:spPr bwMode="auto">
          <a:xfrm>
            <a:off x="1608138" y="1689100"/>
            <a:ext cx="17843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>
                <a:solidFill>
                  <a:srgbClr val="1F4E7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网络函数 </a:t>
            </a:r>
            <a:endParaRPr lang="zh-CN" altLang="en-US" sz="2800">
              <a:solidFill>
                <a:srgbClr val="1F4E79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547" name="矩形 34"/>
          <p:cNvSpPr>
            <a:spLocks noChangeAspect="1"/>
          </p:cNvSpPr>
          <p:nvPr/>
        </p:nvSpPr>
        <p:spPr bwMode="auto">
          <a:xfrm>
            <a:off x="1938338" y="2646363"/>
            <a:ext cx="9321800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极点为实部小于零的共轭复数，处于负平面上</a:t>
            </a:r>
            <a:endParaRPr lang="en-US" altLang="zh-CN" sz="2800">
              <a:solidFill>
                <a:srgbClr val="1F4E79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800">
                <a:solidFill>
                  <a:srgbClr val="1F4E7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极点为实部为零的共轭虚数，位于虚轴上 </a:t>
            </a:r>
            <a:endParaRPr lang="zh-CN" altLang="en-US" sz="2800">
              <a:solidFill>
                <a:srgbClr val="1F4E79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极点为实部大零的共轭复数，处于正半平面上</a:t>
            </a:r>
            <a:endParaRPr lang="zh-CN" altLang="en-US" sz="2800">
              <a:solidFill>
                <a:srgbClr val="1F4E79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7533" name="Object 125"/>
          <p:cNvGraphicFramePr>
            <a:graphicFrameLocks noChangeAspect="1"/>
          </p:cNvGraphicFramePr>
          <p:nvPr/>
        </p:nvGraphicFramePr>
        <p:xfrm>
          <a:off x="3194050" y="1663700"/>
          <a:ext cx="3389313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" name="" r:id="rId1" imgW="51206400" imgH="14935200" progId="Equation.3">
                  <p:embed/>
                </p:oleObj>
              </mc:Choice>
              <mc:Fallback>
                <p:oleObj name="" r:id="rId1" imgW="51206400" imgH="14935200" progId="Equation.3">
                  <p:embed/>
                  <p:pic>
                    <p:nvPicPr>
                      <p:cNvPr id="0" name="图片 8192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194050" y="1663700"/>
                        <a:ext cx="3389313" cy="9826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34" name="Object 126"/>
          <p:cNvGraphicFramePr>
            <a:graphicFrameLocks noChangeAspect="1"/>
          </p:cNvGraphicFramePr>
          <p:nvPr/>
        </p:nvGraphicFramePr>
        <p:xfrm>
          <a:off x="7080250" y="1512888"/>
          <a:ext cx="3352800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" r:id="rId3" imgW="50901600" imgH="21336000" progId="Equation.3">
                  <p:embed/>
                </p:oleObj>
              </mc:Choice>
              <mc:Fallback>
                <p:oleObj name="" r:id="rId3" imgW="50901600" imgH="21336000" progId="Equation.3">
                  <p:embed/>
                  <p:pic>
                    <p:nvPicPr>
                      <p:cNvPr id="0" name="图片 8193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80250" y="1512888"/>
                        <a:ext cx="3352800" cy="1397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35" name="Object 127"/>
          <p:cNvGraphicFramePr>
            <a:graphicFrameLocks noChangeAspect="1"/>
          </p:cNvGraphicFramePr>
          <p:nvPr/>
        </p:nvGraphicFramePr>
        <p:xfrm>
          <a:off x="9178925" y="4651375"/>
          <a:ext cx="197326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" r:id="rId5" imgW="19202400" imgH="5181600" progId="Equation.3">
                  <p:embed/>
                </p:oleObj>
              </mc:Choice>
              <mc:Fallback>
                <p:oleObj name="" r:id="rId5" imgW="19202400" imgH="5181600" progId="Equation.3">
                  <p:embed/>
                  <p:pic>
                    <p:nvPicPr>
                      <p:cNvPr id="0" name="图片 8194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78925" y="4651375"/>
                        <a:ext cx="1973263" cy="539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36" name="Object 128"/>
          <p:cNvGraphicFramePr>
            <a:graphicFrameLocks noChangeAspect="1"/>
          </p:cNvGraphicFramePr>
          <p:nvPr/>
        </p:nvGraphicFramePr>
        <p:xfrm>
          <a:off x="8524875" y="3771900"/>
          <a:ext cx="190023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" r:id="rId7" imgW="18592800" imgH="5181600" progId="Equation.3">
                  <p:embed/>
                </p:oleObj>
              </mc:Choice>
              <mc:Fallback>
                <p:oleObj name="" r:id="rId7" imgW="18592800" imgH="5181600" progId="Equation.3">
                  <p:embed/>
                  <p:pic>
                    <p:nvPicPr>
                      <p:cNvPr id="0" name="图片 8195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24875" y="3771900"/>
                        <a:ext cx="1900238" cy="539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37" name="Object 129"/>
          <p:cNvGraphicFramePr>
            <a:graphicFrameLocks noChangeAspect="1"/>
          </p:cNvGraphicFramePr>
          <p:nvPr/>
        </p:nvGraphicFramePr>
        <p:xfrm>
          <a:off x="9178925" y="2933700"/>
          <a:ext cx="175736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" r:id="rId9" imgW="17068800" imgH="5181600" progId="Equation.3">
                  <p:embed/>
                </p:oleObj>
              </mc:Choice>
              <mc:Fallback>
                <p:oleObj name="" r:id="rId9" imgW="17068800" imgH="5181600" progId="Equation.3">
                  <p:embed/>
                  <p:pic>
                    <p:nvPicPr>
                      <p:cNvPr id="0" name="图片 8196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178925" y="2933700"/>
                        <a:ext cx="1757363" cy="539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38" name="Object 130"/>
          <p:cNvGraphicFramePr>
            <a:graphicFrameLocks noChangeAspect="1"/>
          </p:cNvGraphicFramePr>
          <p:nvPr/>
        </p:nvGraphicFramePr>
        <p:xfrm>
          <a:off x="928688" y="4427538"/>
          <a:ext cx="1084262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" r:id="rId11" imgW="12192000" imgH="10058400" progId="Equation.3">
                  <p:embed/>
                </p:oleObj>
              </mc:Choice>
              <mc:Fallback>
                <p:oleObj name="" r:id="rId11" imgW="12192000" imgH="10058400" progId="Equation.3">
                  <p:embed/>
                  <p:pic>
                    <p:nvPicPr>
                      <p:cNvPr id="0" name="图片 8197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28688" y="4427538"/>
                        <a:ext cx="1084262" cy="900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39" name="Object 131"/>
          <p:cNvGraphicFramePr>
            <a:graphicFrameLocks noChangeAspect="1"/>
          </p:cNvGraphicFramePr>
          <p:nvPr/>
        </p:nvGraphicFramePr>
        <p:xfrm>
          <a:off x="928688" y="3611563"/>
          <a:ext cx="1065212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" r:id="rId13" imgW="11887200" imgH="10058400" progId="Equation.3">
                  <p:embed/>
                </p:oleObj>
              </mc:Choice>
              <mc:Fallback>
                <p:oleObj name="" r:id="rId13" imgW="11887200" imgH="10058400" progId="Equation.3">
                  <p:embed/>
                  <p:pic>
                    <p:nvPicPr>
                      <p:cNvPr id="0" name="图片 8198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28688" y="3611563"/>
                        <a:ext cx="1065212" cy="900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40" name="Object 132"/>
          <p:cNvGraphicFramePr>
            <a:graphicFrameLocks noChangeAspect="1"/>
          </p:cNvGraphicFramePr>
          <p:nvPr/>
        </p:nvGraphicFramePr>
        <p:xfrm>
          <a:off x="928688" y="2727325"/>
          <a:ext cx="1065212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" r:id="rId15" imgW="11887200" imgH="10058400" progId="Equation.3">
                  <p:embed/>
                </p:oleObj>
              </mc:Choice>
              <mc:Fallback>
                <p:oleObj name="" r:id="rId15" imgW="11887200" imgH="10058400" progId="Equation.3">
                  <p:embed/>
                  <p:pic>
                    <p:nvPicPr>
                      <p:cNvPr id="0" name="图片 8199"/>
                      <p:cNvPicPr>
                        <a:picLocks noChangeAspect="1"/>
                      </p:cNvPicPr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28688" y="2727325"/>
                        <a:ext cx="1065212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95339E-6B70-46F3-BC84-F19043F33413}" type="slidenum">
              <a:rPr lang="zh-CN" altLang="en-US"/>
            </a:fld>
            <a:endParaRPr lang="zh-CN" altLang="en-US"/>
          </a:p>
        </p:txBody>
      </p:sp>
      <p:sp>
        <p:nvSpPr>
          <p:cNvPr id="34818" name="文本框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19200" y="712788"/>
            <a:ext cx="9753600" cy="2143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如图所示，测量二阶电路时的波形，红线是电子开关的输入信号波形，下面关于蓝线的描述正确的是：</a:t>
            </a:r>
            <a:endParaRPr lang="zh-CN" altLang="en-US" sz="2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34819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38400" y="2786063"/>
            <a:ext cx="8534400" cy="642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蓝线是测量电阻电压的波形</a:t>
            </a:r>
            <a:endParaRPr lang="zh-CN" altLang="en-US" sz="2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34820" name="文本框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3643313"/>
            <a:ext cx="8534400" cy="642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蓝线是测量量电感电压的波形</a:t>
            </a:r>
            <a:endParaRPr lang="zh-CN" altLang="en-US" sz="2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34821" name="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4500563"/>
            <a:ext cx="4876800" cy="857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蓝线是增幅振荡，所以此时电路的极点位于负半平面</a:t>
            </a:r>
            <a:endParaRPr lang="zh-CN" altLang="en-US" sz="2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34822" name="文本框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438400" y="5357813"/>
            <a:ext cx="8534400" cy="642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6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通过该波形不能得到正确的信息</a:t>
            </a:r>
            <a:endParaRPr lang="zh-CN" altLang="en-US" sz="26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1571625" y="2849563"/>
            <a:ext cx="514350" cy="51435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571625" y="3706813"/>
            <a:ext cx="514350" cy="51435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571625" y="4564063"/>
            <a:ext cx="514350" cy="51435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1571625" y="5421313"/>
            <a:ext cx="514350" cy="51435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>
            <p:custDataLst>
              <p:tags r:id="rId10"/>
            </p:custDataLst>
          </p:nvPr>
        </p:nvSpPr>
        <p:spPr>
          <a:xfrm>
            <a:off x="8915400" y="6215063"/>
            <a:ext cx="1543050" cy="41116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4828" name="图片 21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58050" y="3284538"/>
            <a:ext cx="430530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9" name="组合 19"/>
          <p:cNvGrpSpPr/>
          <p:nvPr>
            <p:custDataLst>
              <p:tags r:id="rId12"/>
            </p:custDataLst>
          </p:nvPr>
        </p:nvGrpSpPr>
        <p:grpSpPr bwMode="auto">
          <a:xfrm>
            <a:off x="0" y="0"/>
            <a:ext cx="12192000" cy="635000"/>
            <a:chOff x="0" y="0"/>
            <a:chExt cx="12192000" cy="635000"/>
          </a:xfrm>
        </p:grpSpPr>
        <p:sp>
          <p:nvSpPr>
            <p:cNvPr id="16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12192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833" name="TypeText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54000" y="0"/>
              <a:ext cx="1905000" cy="6350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/>
            <a:lstStyle/>
            <a:p>
              <a:r>
                <a:rPr lang="zh-CN" altLang="en-US" sz="2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834" name="TipText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525905" y="109220"/>
              <a:ext cx="2286000" cy="5080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/>
            <a:lstStyle/>
            <a:p>
              <a:r>
                <a:rPr lang="en-US" altLang="zh-CN" sz="2000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34830" name="图片 1"/>
          <p:cNvPicPr/>
          <p:nvPr>
            <p:custDataLst>
              <p:tags r:id="rId17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11709400" y="0"/>
            <a:ext cx="4826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9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93" name="Group 53"/>
          <p:cNvGraphicFramePr>
            <a:graphicFrameLocks noGrp="1"/>
          </p:cNvGraphicFramePr>
          <p:nvPr/>
        </p:nvGraphicFramePr>
        <p:xfrm>
          <a:off x="522288" y="1339850"/>
          <a:ext cx="11110912" cy="5014917"/>
        </p:xfrm>
        <a:graphic>
          <a:graphicData uri="http://schemas.openxmlformats.org/drawingml/2006/table">
            <a:tbl>
              <a:tblPr/>
              <a:tblGrid>
                <a:gridCol w="1500187"/>
                <a:gridCol w="2944813"/>
                <a:gridCol w="2957512"/>
                <a:gridCol w="1485900"/>
                <a:gridCol w="22225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元件名称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参数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备注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校正电容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0.1uF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TDK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电感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10mH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3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TDK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电感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100mH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电位器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5k</a:t>
                      </a:r>
                      <a:r>
                        <a:rPr kumimoji="0" lang="el-GR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Ω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5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电位器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2k</a:t>
                      </a:r>
                      <a:r>
                        <a:rPr kumimoji="0" lang="el-GR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Ω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6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色环电阻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el-G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510</a:t>
                      </a:r>
                      <a:r>
                        <a:rPr kumimoji="0" lang="el-GR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Ω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7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色环电阻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kumimoji="0" lang="el-GR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Ω</a:t>
                      </a:r>
                      <a:r>
                        <a:rPr kumimoji="0" lang="zh-CN" altLang="el-G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或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100</a:t>
                      </a:r>
                      <a:r>
                        <a:rPr kumimoji="0" lang="el-GR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Ω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8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三极管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TIP31C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360F4C-7374-4632-A66D-250FC91A8C0D}" type="slidenum">
              <a:rPr lang="zh-CN" altLang="en-US"/>
            </a:fld>
            <a:endParaRPr lang="zh-CN" altLang="en-US"/>
          </a:p>
        </p:txBody>
      </p:sp>
      <p:sp>
        <p:nvSpPr>
          <p:cNvPr id="35891" name="标题 1"/>
          <p:cNvSpPr>
            <a:spLocks noGrp="1"/>
          </p:cNvSpPr>
          <p:nvPr>
            <p:ph type="title"/>
          </p:nvPr>
        </p:nvSpPr>
        <p:spPr>
          <a:xfrm>
            <a:off x="522288" y="42862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元器件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>
          <a:xfrm>
            <a:off x="838200" y="582613"/>
            <a:ext cx="10515600" cy="915987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en-US" sz="3600" smtClean="0">
                <a:solidFill>
                  <a:srgbClr val="3B3838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endParaRPr lang="zh-CN" altLang="en-US" sz="3600" smtClean="0">
              <a:solidFill>
                <a:srgbClr val="3B3838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>
          <a:xfrm>
            <a:off x="838200" y="2176463"/>
            <a:ext cx="10515600" cy="3046095"/>
          </a:xfrm>
        </p:spPr>
        <p:txBody>
          <a:bodyPr>
            <a:spAutoFit/>
          </a:bodyPr>
          <a:lstStyle/>
          <a:p>
            <a:pPr marL="990600" indent="-990600" defTabSz="4572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）观察</a:t>
            </a:r>
            <a:r>
              <a:rPr lang="zh-CN" altLang="en-US" sz="3200" smtClean="0">
                <a:solidFill>
                  <a:srgbClr val="3B3838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并验证网络函数极点分布与零状态响应的对应关系；</a:t>
            </a:r>
            <a:endParaRPr lang="zh-CN" altLang="en-US" sz="3200" smtClean="0">
              <a:solidFill>
                <a:srgbClr val="3B3838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90600" indent="-990600" defTabSz="4572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）熟悉虚拟</a:t>
            </a:r>
            <a:r>
              <a:rPr lang="zh-CN" altLang="en-US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信号发生器和示波器的使用。</a:t>
            </a:r>
            <a:endParaRPr lang="en-US" altLang="zh-CN" sz="32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990600" indent="-990600" defTabSz="4572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）学习</a:t>
            </a:r>
            <a:r>
              <a:rPr lang="zh-CN" altLang="en-US" sz="3200" smtClean="0">
                <a:solidFill>
                  <a:srgbClr val="3B3838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调试复杂电路的方法。</a:t>
            </a:r>
            <a:endParaRPr lang="zh-CN" altLang="en-US" sz="3200" smtClean="0">
              <a:solidFill>
                <a:srgbClr val="3B3838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F179A8-2821-4C8A-A2FD-E57925DA534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4" name="标题 1"/>
          <p:cNvSpPr>
            <a:spLocks noGrp="1"/>
          </p:cNvSpPr>
          <p:nvPr>
            <p:ph type="title"/>
          </p:nvPr>
        </p:nvSpPr>
        <p:spPr>
          <a:xfrm>
            <a:off x="495300" y="469900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en-US" sz="3600" smtClean="0">
                <a:solidFill>
                  <a:srgbClr val="3B3838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相关知识</a:t>
            </a:r>
            <a:endParaRPr lang="zh-CN" altLang="en-US" sz="3600" smtClean="0">
              <a:solidFill>
                <a:srgbClr val="3B3838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7550" y="1946275"/>
            <a:ext cx="10763250" cy="4365625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effectLst>
            <a:outerShdw blurRad="203200" dist="317500" dir="8100000" algn="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多边形 9"/>
          <p:cNvSpPr/>
          <p:nvPr/>
        </p:nvSpPr>
        <p:spPr>
          <a:xfrm>
            <a:off x="1123950" y="1503363"/>
            <a:ext cx="4051300" cy="885825"/>
          </a:xfrm>
          <a:custGeom>
            <a:avLst/>
            <a:gdLst>
              <a:gd name="connsiteX0" fmla="*/ 0 w 5689600"/>
              <a:gd name="connsiteY0" fmla="*/ 147603 h 885600"/>
              <a:gd name="connsiteX1" fmla="*/ 147603 w 5689600"/>
              <a:gd name="connsiteY1" fmla="*/ 0 h 885600"/>
              <a:gd name="connsiteX2" fmla="*/ 5541997 w 5689600"/>
              <a:gd name="connsiteY2" fmla="*/ 0 h 885600"/>
              <a:gd name="connsiteX3" fmla="*/ 5689600 w 5689600"/>
              <a:gd name="connsiteY3" fmla="*/ 147603 h 885600"/>
              <a:gd name="connsiteX4" fmla="*/ 5689600 w 5689600"/>
              <a:gd name="connsiteY4" fmla="*/ 737997 h 885600"/>
              <a:gd name="connsiteX5" fmla="*/ 5541997 w 5689600"/>
              <a:gd name="connsiteY5" fmla="*/ 885600 h 885600"/>
              <a:gd name="connsiteX6" fmla="*/ 147603 w 5689600"/>
              <a:gd name="connsiteY6" fmla="*/ 885600 h 885600"/>
              <a:gd name="connsiteX7" fmla="*/ 0 w 5689600"/>
              <a:gd name="connsiteY7" fmla="*/ 737997 h 885600"/>
              <a:gd name="connsiteX8" fmla="*/ 0 w 5689600"/>
              <a:gd name="connsiteY8" fmla="*/ 147603 h 88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89600" h="885600">
                <a:moveTo>
                  <a:pt x="0" y="147603"/>
                </a:moveTo>
                <a:cubicBezTo>
                  <a:pt x="0" y="66084"/>
                  <a:pt x="66084" y="0"/>
                  <a:pt x="147603" y="0"/>
                </a:cubicBezTo>
                <a:lnTo>
                  <a:pt x="5541997" y="0"/>
                </a:lnTo>
                <a:cubicBezTo>
                  <a:pt x="5623516" y="0"/>
                  <a:pt x="5689600" y="66084"/>
                  <a:pt x="5689600" y="147603"/>
                </a:cubicBezTo>
                <a:lnTo>
                  <a:pt x="5689600" y="737997"/>
                </a:lnTo>
                <a:cubicBezTo>
                  <a:pt x="5689600" y="819516"/>
                  <a:pt x="5623516" y="885600"/>
                  <a:pt x="5541997" y="885600"/>
                </a:cubicBezTo>
                <a:lnTo>
                  <a:pt x="147603" y="885600"/>
                </a:lnTo>
                <a:cubicBezTo>
                  <a:pt x="66084" y="885600"/>
                  <a:pt x="0" y="819516"/>
                  <a:pt x="0" y="737997"/>
                </a:cubicBezTo>
                <a:lnTo>
                  <a:pt x="0" y="147603"/>
                </a:lnTo>
                <a:close/>
              </a:path>
            </a:pathLst>
          </a:custGeom>
        </p:spPr>
        <p:style>
          <a:lnRef idx="3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43231" rIns="258284" bIns="43231" anchor="ctr"/>
          <a:lstStyle/>
          <a:p>
            <a:pPr defTabSz="457200">
              <a:defRPr/>
            </a:pPr>
            <a:r>
              <a:rPr lang="zh-CN" altLang="en-US" sz="280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）网络函数</a:t>
            </a:r>
            <a:endParaRPr lang="zh-CN" altLang="en-US" sz="280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97" name="内容占位符 2"/>
          <p:cNvSpPr>
            <a:spLocks noGrp="1"/>
          </p:cNvSpPr>
          <p:nvPr>
            <p:ph idx="1"/>
          </p:nvPr>
        </p:nvSpPr>
        <p:spPr>
          <a:xfrm>
            <a:off x="717550" y="2524125"/>
            <a:ext cx="5210175" cy="668338"/>
          </a:xfrm>
        </p:spPr>
        <p:txBody>
          <a:bodyPr>
            <a:spAutoFit/>
          </a:bodyPr>
          <a:lstStyle/>
          <a:p>
            <a:pPr marL="0" indent="0" algn="just" defTabSz="457200" eaLnBrk="1" hangingPunct="1">
              <a:lnSpc>
                <a:spcPct val="13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网络函数的一般表达式</a:t>
            </a:r>
            <a:endParaRPr lang="zh-CN" altLang="en-US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0298" name="组合 32"/>
          <p:cNvGrpSpPr>
            <a:grpSpLocks noChangeAspect="1"/>
          </p:cNvGrpSpPr>
          <p:nvPr/>
        </p:nvGrpSpPr>
        <p:grpSpPr bwMode="auto">
          <a:xfrm>
            <a:off x="954088" y="3121025"/>
            <a:ext cx="10307637" cy="1079500"/>
            <a:chOff x="2905" y="4370"/>
            <a:chExt cx="11396" cy="1194"/>
          </a:xfrm>
        </p:grpSpPr>
        <p:graphicFrame>
          <p:nvGraphicFramePr>
            <p:cNvPr id="10292" name="Object 52"/>
            <p:cNvGraphicFramePr>
              <a:graphicFrameLocks noChangeAspect="1"/>
            </p:cNvGraphicFramePr>
            <p:nvPr/>
          </p:nvGraphicFramePr>
          <p:xfrm>
            <a:off x="2905" y="4370"/>
            <a:ext cx="6058" cy="1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" name="公式" r:id="rId1" imgW="52425600" imgH="10363200" progId="Equation.3">
                    <p:embed/>
                  </p:oleObj>
                </mc:Choice>
                <mc:Fallback>
                  <p:oleObj name="公式" r:id="rId1" imgW="52425600" imgH="10363200" progId="Equation.3">
                    <p:embed/>
                    <p:pic>
                      <p:nvPicPr>
                        <p:cNvPr id="0" name="图片 102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905" y="4370"/>
                          <a:ext cx="6058" cy="119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93" name="Object 53"/>
            <p:cNvGraphicFramePr>
              <a:graphicFrameLocks noChangeAspect="1"/>
            </p:cNvGraphicFramePr>
            <p:nvPr/>
          </p:nvGraphicFramePr>
          <p:xfrm>
            <a:off x="8963" y="4370"/>
            <a:ext cx="5338" cy="11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公式" r:id="rId3" imgW="43891200" imgH="9753600" progId="Equation.3">
                    <p:embed/>
                  </p:oleObj>
                </mc:Choice>
                <mc:Fallback>
                  <p:oleObj name="公式" r:id="rId3" imgW="43891200" imgH="9753600" progId="Equation.3">
                    <p:embed/>
                    <p:pic>
                      <p:nvPicPr>
                        <p:cNvPr id="0" name="图片 102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8963" y="4370"/>
                          <a:ext cx="5338" cy="119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99" name="内容占位符 2"/>
          <p:cNvSpPr txBox="1"/>
          <p:nvPr/>
        </p:nvSpPr>
        <p:spPr bwMode="auto">
          <a:xfrm>
            <a:off x="717550" y="4129088"/>
            <a:ext cx="10544175" cy="2397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sz="2800" i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lang="en-US" altLang="zh-CN" sz="2800" baseline="-25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为一常数；</a:t>
            </a: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分子为</a:t>
            </a:r>
            <a:r>
              <a:rPr lang="en-US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的根称为网络函数的零点；</a:t>
            </a: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分母为</a:t>
            </a:r>
            <a:r>
              <a:rPr lang="en-US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的根称为网络函数的极点，又称为网络的自然频率。</a:t>
            </a: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 defTabSz="457200">
              <a:lnSpc>
                <a:spcPct val="135000"/>
              </a:lnSpc>
              <a:buFont typeface="Arial" panose="020B0604020202020204" pitchFamily="34" charset="0"/>
              <a:buNone/>
            </a:pP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69179E-3237-4747-8294-82E9528A76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522288" y="42862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实验相关知识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7550" y="1946275"/>
            <a:ext cx="10763250" cy="4365625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effectLst>
            <a:outerShdw blurRad="203200" dist="317500" dir="8100000" algn="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多边形 9"/>
          <p:cNvSpPr/>
          <p:nvPr/>
        </p:nvSpPr>
        <p:spPr>
          <a:xfrm>
            <a:off x="1123950" y="1503363"/>
            <a:ext cx="5462588" cy="885825"/>
          </a:xfrm>
          <a:custGeom>
            <a:avLst/>
            <a:gdLst>
              <a:gd name="connsiteX0" fmla="*/ 0 w 5689600"/>
              <a:gd name="connsiteY0" fmla="*/ 147603 h 885600"/>
              <a:gd name="connsiteX1" fmla="*/ 147603 w 5689600"/>
              <a:gd name="connsiteY1" fmla="*/ 0 h 885600"/>
              <a:gd name="connsiteX2" fmla="*/ 5541997 w 5689600"/>
              <a:gd name="connsiteY2" fmla="*/ 0 h 885600"/>
              <a:gd name="connsiteX3" fmla="*/ 5689600 w 5689600"/>
              <a:gd name="connsiteY3" fmla="*/ 147603 h 885600"/>
              <a:gd name="connsiteX4" fmla="*/ 5689600 w 5689600"/>
              <a:gd name="connsiteY4" fmla="*/ 737997 h 885600"/>
              <a:gd name="connsiteX5" fmla="*/ 5541997 w 5689600"/>
              <a:gd name="connsiteY5" fmla="*/ 885600 h 885600"/>
              <a:gd name="connsiteX6" fmla="*/ 147603 w 5689600"/>
              <a:gd name="connsiteY6" fmla="*/ 885600 h 885600"/>
              <a:gd name="connsiteX7" fmla="*/ 0 w 5689600"/>
              <a:gd name="connsiteY7" fmla="*/ 737997 h 885600"/>
              <a:gd name="connsiteX8" fmla="*/ 0 w 5689600"/>
              <a:gd name="connsiteY8" fmla="*/ 147603 h 88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89600" h="885600">
                <a:moveTo>
                  <a:pt x="0" y="147603"/>
                </a:moveTo>
                <a:cubicBezTo>
                  <a:pt x="0" y="66084"/>
                  <a:pt x="66084" y="0"/>
                  <a:pt x="147603" y="0"/>
                </a:cubicBezTo>
                <a:lnTo>
                  <a:pt x="5541997" y="0"/>
                </a:lnTo>
                <a:cubicBezTo>
                  <a:pt x="5623516" y="0"/>
                  <a:pt x="5689600" y="66084"/>
                  <a:pt x="5689600" y="147603"/>
                </a:cubicBezTo>
                <a:lnTo>
                  <a:pt x="5689600" y="737997"/>
                </a:lnTo>
                <a:cubicBezTo>
                  <a:pt x="5689600" y="819516"/>
                  <a:pt x="5623516" y="885600"/>
                  <a:pt x="5541997" y="885600"/>
                </a:cubicBezTo>
                <a:lnTo>
                  <a:pt x="147603" y="885600"/>
                </a:lnTo>
                <a:cubicBezTo>
                  <a:pt x="66084" y="885600"/>
                  <a:pt x="0" y="819516"/>
                  <a:pt x="0" y="737997"/>
                </a:cubicBezTo>
                <a:lnTo>
                  <a:pt x="0" y="147603"/>
                </a:lnTo>
                <a:close/>
              </a:path>
            </a:pathLst>
          </a:custGeom>
        </p:spPr>
        <p:style>
          <a:lnRef idx="3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43231" rIns="258284" bIns="43231" anchor="ctr"/>
          <a:lstStyle/>
          <a:p>
            <a:pPr defTabSz="457200">
              <a:defRPr/>
            </a:pPr>
            <a:r>
              <a:rPr lang="zh-CN" altLang="en-US" sz="280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）冲激响应与网络函数的关系</a:t>
            </a:r>
            <a:endParaRPr lang="zh-CN" altLang="en-US" sz="280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436" name="内容占位符 2"/>
          <p:cNvSpPr>
            <a:spLocks noGrp="1"/>
          </p:cNvSpPr>
          <p:nvPr>
            <p:ph idx="1"/>
          </p:nvPr>
        </p:nvSpPr>
        <p:spPr>
          <a:xfrm>
            <a:off x="717550" y="2524125"/>
            <a:ext cx="10339388" cy="668338"/>
          </a:xfrm>
        </p:spPr>
        <p:txBody>
          <a:bodyPr>
            <a:spAutoFit/>
          </a:bodyPr>
          <a:lstStyle/>
          <a:p>
            <a:pPr marL="0" indent="0" algn="just" defTabSz="457200" eaLnBrk="1" hangingPunct="1">
              <a:lnSpc>
                <a:spcPct val="13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若网络函数为真分式，且分母具有单根，则网络的冲激响应为</a:t>
            </a:r>
            <a:endParaRPr lang="zh-CN" altLang="en-US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437" name="内容占位符 2"/>
          <p:cNvSpPr txBox="1"/>
          <p:nvPr/>
        </p:nvSpPr>
        <p:spPr bwMode="auto">
          <a:xfrm>
            <a:off x="717550" y="4549775"/>
            <a:ext cx="10544175" cy="668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冲激响应的性质取决于网络函数的极点在复平面上的位置。</a:t>
            </a: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12CB40-51FB-4F42-BB6B-82EC936B6605}" type="slidenum">
              <a:rPr lang="zh-CN" altLang="en-US"/>
            </a:fld>
            <a:endParaRPr lang="zh-CN" altLang="en-US"/>
          </a:p>
        </p:txBody>
      </p:sp>
      <p:pic>
        <p:nvPicPr>
          <p:cNvPr id="18439" name="Picture 4" descr="]0E~QJ@$2HJ3GO`[GH9CSVB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44800" y="3267075"/>
            <a:ext cx="66040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3652838" y="3586163"/>
            <a:ext cx="431800" cy="549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100" dirty="0">
                <a:latin typeface="Times New Roman" panose="02020603050405020304" pitchFamily="18" charset="0"/>
                <a:ea typeface="MS PMincho" panose="02020600040205080304" charset="-128"/>
                <a:cs typeface="+mn-cs"/>
              </a:rPr>
              <a:t>ℒ</a:t>
            </a:r>
            <a:endParaRPr lang="zh-CN" alt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13350" y="3598863"/>
            <a:ext cx="4714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100" dirty="0">
                <a:latin typeface="Times New Roman" panose="02020603050405020304" pitchFamily="18" charset="0"/>
                <a:ea typeface="MS PMincho" panose="02020600040205080304" charset="-128"/>
                <a:cs typeface="+mn-cs"/>
              </a:rPr>
              <a:t>ℒ</a:t>
            </a:r>
            <a:endParaRPr lang="zh-CN" altLang="en-US" sz="28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0DCB25-6E6E-46FE-B045-31BD3AE0E08C}" type="slidenum">
              <a:rPr lang="zh-CN" altLang="en-US"/>
            </a:fld>
            <a:endParaRPr lang="zh-CN" altLang="en-US"/>
          </a:p>
        </p:txBody>
      </p:sp>
      <p:sp>
        <p:nvSpPr>
          <p:cNvPr id="19458" name="Rectangle 1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等线"/>
            </a:endParaRPr>
          </a:p>
        </p:txBody>
      </p:sp>
      <p:sp>
        <p:nvSpPr>
          <p:cNvPr id="19459" name="Rectangle 1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等线"/>
            </a:endParaRPr>
          </a:p>
        </p:txBody>
      </p:sp>
      <p:pic>
        <p:nvPicPr>
          <p:cNvPr id="19460" name="Picture 16" descr="zhang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01875" y="1030288"/>
            <a:ext cx="7859713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1060450" y="5972175"/>
            <a:ext cx="10071100" cy="116046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43231" rIns="258284" bIns="43231" anchor="ctr"/>
          <a:lstStyle/>
          <a:p>
            <a:pPr algn="ctr" defTabSz="457200">
              <a:defRPr/>
            </a:pPr>
            <a:r>
              <a:rPr lang="zh-CN" altLang="zh-CN" sz="280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80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7-1 </a:t>
            </a:r>
            <a:r>
              <a:rPr lang="zh-CN" altLang="en-US" sz="280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网络函数的极点在复平面上的位置与冲激响应的对应关系</a:t>
            </a:r>
            <a:endParaRPr lang="zh-CN" altLang="en-US" sz="280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2400" y="4313238"/>
            <a:ext cx="2490788" cy="101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极点为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</a:t>
            </a: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实数，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响应为</a:t>
            </a: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衰减的指数函数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远离原点，</a:t>
            </a: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衰减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914900" y="5624513"/>
            <a:ext cx="2773363" cy="711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极点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位于原点</a:t>
            </a: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响应为阶跃函数。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461500" y="4441825"/>
            <a:ext cx="2582863" cy="1014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极点为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实数，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响应为增长</a:t>
            </a: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的指数函数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远离原点，增长快。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152400" y="2222500"/>
            <a:ext cx="2498725" cy="1323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极点为位于左半平面的共轭复数，响应是指数衰减的正弦量。</a:t>
            </a:r>
            <a:endParaRPr lang="en-US" altLang="zh-CN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defRPr/>
            </a:pP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远离虚轴，</a:t>
            </a: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衰减快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9609138" y="2409825"/>
            <a:ext cx="2582862" cy="1323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极点为位于右半平面的共轭复数，响应是指数增长的正弦量。</a:t>
            </a:r>
            <a:endParaRPr lang="en-US" altLang="zh-CN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0" hangingPunct="0">
              <a:defRPr/>
            </a:pP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远离虚轴，增长</a:t>
            </a: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10175" y="960438"/>
            <a:ext cx="3338513" cy="711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极点为一对虚数，位于虚轴，响应是等幅的正弦函数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468" name="标题 1"/>
          <p:cNvSpPr>
            <a:spLocks noGrp="1"/>
          </p:cNvSpPr>
          <p:nvPr>
            <p:ph type="title"/>
          </p:nvPr>
        </p:nvSpPr>
        <p:spPr>
          <a:xfrm>
            <a:off x="522288" y="42862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实验相关知识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8" name="标题 1"/>
          <p:cNvSpPr>
            <a:spLocks noGrp="1"/>
          </p:cNvSpPr>
          <p:nvPr>
            <p:ph type="title"/>
          </p:nvPr>
        </p:nvSpPr>
        <p:spPr>
          <a:xfrm>
            <a:off x="522288" y="42862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实验相关知识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7550" y="1946275"/>
            <a:ext cx="5267325" cy="4705350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effectLst>
            <a:outerShdw blurRad="203200" dist="317500" dir="8100000" algn="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多边形 9"/>
          <p:cNvSpPr/>
          <p:nvPr/>
        </p:nvSpPr>
        <p:spPr>
          <a:xfrm>
            <a:off x="1123950" y="1503363"/>
            <a:ext cx="4051300" cy="885825"/>
          </a:xfrm>
          <a:custGeom>
            <a:avLst/>
            <a:gdLst>
              <a:gd name="connsiteX0" fmla="*/ 0 w 5689600"/>
              <a:gd name="connsiteY0" fmla="*/ 147603 h 885600"/>
              <a:gd name="connsiteX1" fmla="*/ 147603 w 5689600"/>
              <a:gd name="connsiteY1" fmla="*/ 0 h 885600"/>
              <a:gd name="connsiteX2" fmla="*/ 5541997 w 5689600"/>
              <a:gd name="connsiteY2" fmla="*/ 0 h 885600"/>
              <a:gd name="connsiteX3" fmla="*/ 5689600 w 5689600"/>
              <a:gd name="connsiteY3" fmla="*/ 147603 h 885600"/>
              <a:gd name="connsiteX4" fmla="*/ 5689600 w 5689600"/>
              <a:gd name="connsiteY4" fmla="*/ 737997 h 885600"/>
              <a:gd name="connsiteX5" fmla="*/ 5541997 w 5689600"/>
              <a:gd name="connsiteY5" fmla="*/ 885600 h 885600"/>
              <a:gd name="connsiteX6" fmla="*/ 147603 w 5689600"/>
              <a:gd name="connsiteY6" fmla="*/ 885600 h 885600"/>
              <a:gd name="connsiteX7" fmla="*/ 0 w 5689600"/>
              <a:gd name="connsiteY7" fmla="*/ 737997 h 885600"/>
              <a:gd name="connsiteX8" fmla="*/ 0 w 5689600"/>
              <a:gd name="connsiteY8" fmla="*/ 147603 h 88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89600" h="885600">
                <a:moveTo>
                  <a:pt x="0" y="147603"/>
                </a:moveTo>
                <a:cubicBezTo>
                  <a:pt x="0" y="66084"/>
                  <a:pt x="66084" y="0"/>
                  <a:pt x="147603" y="0"/>
                </a:cubicBezTo>
                <a:lnTo>
                  <a:pt x="5541997" y="0"/>
                </a:lnTo>
                <a:cubicBezTo>
                  <a:pt x="5623516" y="0"/>
                  <a:pt x="5689600" y="66084"/>
                  <a:pt x="5689600" y="147603"/>
                </a:cubicBezTo>
                <a:lnTo>
                  <a:pt x="5689600" y="737997"/>
                </a:lnTo>
                <a:cubicBezTo>
                  <a:pt x="5689600" y="819516"/>
                  <a:pt x="5623516" y="885600"/>
                  <a:pt x="5541997" y="885600"/>
                </a:cubicBezTo>
                <a:lnTo>
                  <a:pt x="147603" y="885600"/>
                </a:lnTo>
                <a:cubicBezTo>
                  <a:pt x="66084" y="885600"/>
                  <a:pt x="0" y="819516"/>
                  <a:pt x="0" y="737997"/>
                </a:cubicBezTo>
                <a:lnTo>
                  <a:pt x="0" y="147603"/>
                </a:lnTo>
                <a:close/>
              </a:path>
            </a:pathLst>
          </a:custGeom>
        </p:spPr>
        <p:style>
          <a:lnRef idx="3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43231" rIns="258284" bIns="43231" anchor="ctr"/>
          <a:lstStyle/>
          <a:p>
            <a:pPr defTabSz="457200">
              <a:defRPr/>
            </a:pPr>
            <a:r>
              <a:rPr lang="zh-CN" altLang="en-US" sz="280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280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80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电子开关</a:t>
            </a:r>
            <a:endParaRPr lang="zh-CN" altLang="en-US" sz="280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361" name="内容占位符 2"/>
          <p:cNvSpPr>
            <a:spLocks noGrp="1"/>
          </p:cNvSpPr>
          <p:nvPr>
            <p:ph idx="1"/>
          </p:nvPr>
        </p:nvSpPr>
        <p:spPr>
          <a:xfrm>
            <a:off x="717550" y="4565650"/>
            <a:ext cx="5068888" cy="2066925"/>
          </a:xfrm>
        </p:spPr>
        <p:txBody>
          <a:bodyPr>
            <a:spAutoFit/>
          </a:bodyPr>
          <a:lstStyle/>
          <a:p>
            <a:pPr marL="0" indent="0" algn="just" defTabSz="457200" eaLnBrk="1" hangingPunct="1">
              <a:lnSpc>
                <a:spcPct val="13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电子开关：</a:t>
            </a:r>
            <a:endParaRPr lang="en-US" altLang="zh-CN" sz="2400" smtClean="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indent="0" algn="just" defTabSz="457200" eaLnBrk="1" hangingPunct="1">
              <a:lnSpc>
                <a:spcPct val="13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型号为</a:t>
            </a:r>
            <a:r>
              <a:rPr lang="en-US" altLang="zh-CN" sz="2400" smtClean="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3DG6</a:t>
            </a: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的三极管与一电阻构成</a:t>
            </a: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2400" smtClean="0">
              <a:solidFill>
                <a:srgbClr val="2F5597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just" defTabSz="457200" eaLnBrk="1" hangingPunct="1">
              <a:lnSpc>
                <a:spcPct val="13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三极管导通</a:t>
            </a: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→ </a:t>
            </a:r>
            <a:r>
              <a:rPr lang="en-US" altLang="zh-CN" sz="2400" smtClean="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ce</a:t>
            </a: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端近似于短路</a:t>
            </a:r>
            <a:endParaRPr lang="zh-CN" altLang="en-US" sz="2400" smtClean="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indent="0" algn="just" defTabSz="457200" eaLnBrk="1" hangingPunct="1">
              <a:lnSpc>
                <a:spcPct val="135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三极管截止</a:t>
            </a: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→ </a:t>
            </a:r>
            <a:r>
              <a:rPr lang="en-US" altLang="zh-CN" sz="2400" smtClean="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ce</a:t>
            </a:r>
            <a:r>
              <a:rPr lang="zh-CN" altLang="en-US" sz="2400" smtClean="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端相当于断路</a:t>
            </a:r>
            <a:endParaRPr lang="zh-CN" altLang="en-US" sz="2400" smtClean="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354" name="Object 90"/>
          <p:cNvGraphicFramePr>
            <a:graphicFrameLocks noChangeAspect="1"/>
          </p:cNvGraphicFramePr>
          <p:nvPr/>
        </p:nvGraphicFramePr>
        <p:xfrm>
          <a:off x="1549400" y="2435225"/>
          <a:ext cx="3433763" cy="172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" r:id="rId1" imgW="2959100" imgH="1485900" progId="">
                  <p:embed/>
                </p:oleObj>
              </mc:Choice>
              <mc:Fallback>
                <p:oleObj name="" r:id="rId1" imgW="2959100" imgH="1485900" progId="">
                  <p:embed/>
                  <p:pic>
                    <p:nvPicPr>
                      <p:cNvPr id="0" name="图片 2048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49400" y="2435225"/>
                        <a:ext cx="3433763" cy="17240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2" name="矩形 3"/>
          <p:cNvSpPr>
            <a:spLocks noChangeArrowheads="1"/>
          </p:cNvSpPr>
          <p:nvPr/>
        </p:nvSpPr>
        <p:spPr bwMode="auto">
          <a:xfrm>
            <a:off x="1549400" y="4119563"/>
            <a:ext cx="3716338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zh-CN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7-2  </a:t>
            </a: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电子开关原理图</a:t>
            </a:r>
            <a:endParaRPr lang="zh-CN" altLang="en-US" sz="24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355" name="Object 91"/>
          <p:cNvGraphicFramePr>
            <a:graphicFrameLocks noChangeAspect="1"/>
          </p:cNvGraphicFramePr>
          <p:nvPr/>
        </p:nvGraphicFramePr>
        <p:xfrm>
          <a:off x="6372225" y="131763"/>
          <a:ext cx="5057775" cy="269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" r:id="rId3" imgW="5613400" imgH="3403600" progId="">
                  <p:embed/>
                </p:oleObj>
              </mc:Choice>
              <mc:Fallback>
                <p:oleObj name="" r:id="rId3" imgW="5613400" imgH="3403600" progId="">
                  <p:embed/>
                  <p:pic>
                    <p:nvPicPr>
                      <p:cNvPr id="0" name="图片 2049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72225" y="131763"/>
                        <a:ext cx="5057775" cy="26987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3" name="矩形 36"/>
          <p:cNvSpPr>
            <a:spLocks noChangeArrowheads="1"/>
          </p:cNvSpPr>
          <p:nvPr/>
        </p:nvSpPr>
        <p:spPr bwMode="auto">
          <a:xfrm>
            <a:off x="6338888" y="3368675"/>
            <a:ext cx="2405062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 defTabSz="457200">
              <a:lnSpc>
                <a:spcPct val="135000"/>
              </a:lnSpc>
            </a:pP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ae</a:t>
            </a: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端电压是高电平时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22’</a:t>
            </a: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左端等效电路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356" name="Object 92"/>
          <p:cNvGraphicFramePr>
            <a:graphicFrameLocks noChangeAspect="1"/>
          </p:cNvGraphicFramePr>
          <p:nvPr/>
        </p:nvGraphicFramePr>
        <p:xfrm>
          <a:off x="7181850" y="4441825"/>
          <a:ext cx="550863" cy="146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" r:id="rId5" imgW="520700" imgH="1384300" progId="">
                  <p:embed/>
                </p:oleObj>
              </mc:Choice>
              <mc:Fallback>
                <p:oleObj name="" r:id="rId5" imgW="520700" imgH="1384300" progId="">
                  <p:embed/>
                  <p:pic>
                    <p:nvPicPr>
                      <p:cNvPr id="0" name="图片 2050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81850" y="4441825"/>
                        <a:ext cx="550863" cy="14684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矩形 39"/>
          <p:cNvSpPr/>
          <p:nvPr/>
        </p:nvSpPr>
        <p:spPr>
          <a:xfrm>
            <a:off x="9058275" y="3295650"/>
            <a:ext cx="2425700" cy="3119438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65" name="矩形 40"/>
          <p:cNvSpPr>
            <a:spLocks noChangeArrowheads="1"/>
          </p:cNvSpPr>
          <p:nvPr/>
        </p:nvSpPr>
        <p:spPr bwMode="auto">
          <a:xfrm>
            <a:off x="9058275" y="3295650"/>
            <a:ext cx="2425700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 defTabSz="457200">
              <a:lnSpc>
                <a:spcPct val="135000"/>
              </a:lnSpc>
            </a:pP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ae</a:t>
            </a: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端电压是低电平时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22’</a:t>
            </a: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左端等效电路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357" name="Object 93"/>
          <p:cNvGraphicFramePr>
            <a:graphicFrameLocks noChangeAspect="1"/>
          </p:cNvGraphicFramePr>
          <p:nvPr/>
        </p:nvGraphicFramePr>
        <p:xfrm>
          <a:off x="9244013" y="4087813"/>
          <a:ext cx="1884362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" r:id="rId7" imgW="1803400" imgH="1955800" progId="">
                  <p:embed/>
                </p:oleObj>
              </mc:Choice>
              <mc:Fallback>
                <p:oleObj name="" r:id="rId7" imgW="1803400" imgH="1955800" progId="">
                  <p:embed/>
                  <p:pic>
                    <p:nvPicPr>
                      <p:cNvPr id="0" name="图片 2051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244013" y="4087813"/>
                        <a:ext cx="1884362" cy="20732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6" name="内容占位符 2"/>
          <p:cNvSpPr>
            <a:spLocks noGrp="1"/>
          </p:cNvSpPr>
          <p:nvPr/>
        </p:nvSpPr>
        <p:spPr bwMode="auto">
          <a:xfrm>
            <a:off x="6530975" y="5942013"/>
            <a:ext cx="1835150" cy="503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179705" indent="-179705" algn="just" defTabSz="457200">
              <a:lnSpc>
                <a:spcPct val="135000"/>
              </a:lnSpc>
            </a:pP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等效短路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367" name="内容占位符 2"/>
          <p:cNvSpPr>
            <a:spLocks noGrp="1"/>
          </p:cNvSpPr>
          <p:nvPr/>
        </p:nvSpPr>
        <p:spPr bwMode="auto">
          <a:xfrm>
            <a:off x="9351963" y="5956300"/>
            <a:ext cx="1820862" cy="503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179705" indent="-179705" algn="just" defTabSz="457200">
              <a:lnSpc>
                <a:spcPct val="135000"/>
              </a:lnSpc>
            </a:pP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等效开路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368" name="内容占位符 2"/>
          <p:cNvSpPr>
            <a:spLocks noGrp="1"/>
          </p:cNvSpPr>
          <p:nvPr/>
        </p:nvSpPr>
        <p:spPr bwMode="auto">
          <a:xfrm>
            <a:off x="7858125" y="6375400"/>
            <a:ext cx="21907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179705" indent="-179705" algn="just" defTabSz="457200">
              <a:lnSpc>
                <a:spcPct val="135000"/>
              </a:lnSpc>
            </a:pPr>
            <a:r>
              <a:rPr lang="zh-CN" altLang="zh-CN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7-3 </a:t>
            </a: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实验电路</a:t>
            </a:r>
            <a:endParaRPr lang="zh-CN" altLang="en-US" sz="24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369" name="内容占位符 2"/>
          <p:cNvSpPr>
            <a:spLocks noGrp="1"/>
          </p:cNvSpPr>
          <p:nvPr/>
        </p:nvSpPr>
        <p:spPr bwMode="auto">
          <a:xfrm>
            <a:off x="8096250" y="2746375"/>
            <a:ext cx="1566863" cy="503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179705" indent="-179705" algn="just" defTabSz="457200">
              <a:lnSpc>
                <a:spcPct val="135000"/>
              </a:lnSpc>
            </a:pP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319838" y="3295650"/>
            <a:ext cx="2424112" cy="3119438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319838" y="107950"/>
            <a:ext cx="5164137" cy="311150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6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1" name="__TH_L1037"/>
          <p:cNvSpPr>
            <a:spLocks noChangeShapeType="1"/>
          </p:cNvSpPr>
          <p:nvPr/>
        </p:nvSpPr>
        <p:spPr bwMode="auto">
          <a:xfrm>
            <a:off x="5811838" y="4849813"/>
            <a:ext cx="1060450" cy="955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2" name="标题 1"/>
          <p:cNvSpPr>
            <a:spLocks noGrp="1"/>
          </p:cNvSpPr>
          <p:nvPr>
            <p:ph type="title"/>
          </p:nvPr>
        </p:nvSpPr>
        <p:spPr>
          <a:xfrm>
            <a:off x="522288" y="42862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实验内容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35000" y="1490663"/>
            <a:ext cx="10896600" cy="4865687"/>
          </a:xfrm>
          <a:custGeom>
            <a:avLst/>
            <a:gdLst>
              <a:gd name="connsiteX0" fmla="*/ 0 w 4048766"/>
              <a:gd name="connsiteY0" fmla="*/ 0 h 4226560"/>
              <a:gd name="connsiteX1" fmla="*/ 4048766 w 4048766"/>
              <a:gd name="connsiteY1" fmla="*/ 0 h 4226560"/>
              <a:gd name="connsiteX2" fmla="*/ 4048766 w 4048766"/>
              <a:gd name="connsiteY2" fmla="*/ 4226560 h 4226560"/>
              <a:gd name="connsiteX3" fmla="*/ 0 w 4048766"/>
              <a:gd name="connsiteY3" fmla="*/ 4226560 h 4226560"/>
              <a:gd name="connsiteX4" fmla="*/ 0 w 404876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8766" h="4226560">
                <a:moveTo>
                  <a:pt x="0" y="0"/>
                </a:moveTo>
                <a:lnTo>
                  <a:pt x="4048766" y="0"/>
                </a:lnTo>
                <a:lnTo>
                  <a:pt x="404876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ln w="28575"/>
          <a:effectLst>
            <a:outerShdw blurRad="139700" dist="190500" dir="8100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280" tIns="716873" rIns="462280" bIns="462280" spcCol="1270"/>
          <a:lstStyle/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14" name="矩形 21"/>
          <p:cNvSpPr>
            <a:spLocks noChangeArrowheads="1"/>
          </p:cNvSpPr>
          <p:nvPr/>
        </p:nvSpPr>
        <p:spPr bwMode="auto">
          <a:xfrm>
            <a:off x="635000" y="1630363"/>
            <a:ext cx="5000625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533400" indent="-533400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一阶</a:t>
            </a:r>
            <a:r>
              <a:rPr lang="en-US" altLang="zh-CN" sz="2400" i="1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RL</a:t>
            </a: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电路响应与极点的关系</a:t>
            </a:r>
            <a:endParaRPr lang="zh-CN" altLang="en-US" sz="24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70ACFB-30F8-4730-95C9-3859E85B8B54}" type="slidenum">
              <a:rPr lang="zh-CN" altLang="en-US"/>
            </a:fld>
            <a:endParaRPr lang="zh-CN" altLang="en-US"/>
          </a:p>
        </p:txBody>
      </p:sp>
      <p:graphicFrame>
        <p:nvGraphicFramePr>
          <p:cNvPr id="12310" name="Object 22"/>
          <p:cNvGraphicFramePr>
            <a:graphicFrameLocks noChangeAspect="1"/>
          </p:cNvGraphicFramePr>
          <p:nvPr/>
        </p:nvGraphicFramePr>
        <p:xfrm>
          <a:off x="836613" y="2452688"/>
          <a:ext cx="7773987" cy="353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" r:id="rId1" imgW="7493000" imgH="3403600" progId="">
                  <p:embed/>
                </p:oleObj>
              </mc:Choice>
              <mc:Fallback>
                <p:oleObj name="" r:id="rId1" imgW="7493000" imgH="3403600" progId="">
                  <p:embed/>
                  <p:pic>
                    <p:nvPicPr>
                      <p:cNvPr id="0" name="图片 3072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36613" y="2452688"/>
                        <a:ext cx="7773987" cy="35306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16" name="内容占位符 2"/>
          <p:cNvSpPr>
            <a:spLocks noGrp="1"/>
          </p:cNvSpPr>
          <p:nvPr/>
        </p:nvSpPr>
        <p:spPr bwMode="auto">
          <a:xfrm>
            <a:off x="8286750" y="1630363"/>
            <a:ext cx="2987675" cy="2681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11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sz="22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2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=1.5V</a:t>
            </a:r>
            <a:endParaRPr lang="zh-CN" alt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sz="2200" i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=500Ω</a:t>
            </a:r>
            <a:endParaRPr lang="zh-CN" altLang="en-US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sz="2200" i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=100mH</a:t>
            </a:r>
            <a:endParaRPr lang="en-US" altLang="zh-CN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altLang="zh-CN" sz="2200" i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16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zh-CN" altLang="en-US" sz="2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是待选电阻</a:t>
            </a:r>
            <a:endParaRPr lang="en-US" altLang="zh-CN" sz="22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方波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200" i="1">
                <a:latin typeface="Times New Roman" panose="02020603050405020304" pitchFamily="18" charset="0"/>
                <a:cs typeface="Times New Roman" panose="02020603050405020304" pitchFamily="18" charset="0"/>
              </a:rPr>
              <a:t>f=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1kHz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2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=2V</a:t>
            </a:r>
            <a:endParaRPr lang="en-US" altLang="zh-CN" sz="2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17" name="内容占位符 2"/>
          <p:cNvSpPr>
            <a:spLocks noGrp="1"/>
          </p:cNvSpPr>
          <p:nvPr/>
        </p:nvSpPr>
        <p:spPr bwMode="auto">
          <a:xfrm>
            <a:off x="5802313" y="5356225"/>
            <a:ext cx="2362200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原电路</a:t>
            </a:r>
            <a:endParaRPr lang="zh-CN" altLang="zh-CN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7-4 </a:t>
            </a:r>
            <a:r>
              <a:rPr lang="en-US" altLang="zh-CN" sz="2000" i="1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RL</a:t>
            </a:r>
            <a:r>
              <a: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6" name="__TH_L1037"/>
          <p:cNvSpPr>
            <a:spLocks noChangeShapeType="1"/>
          </p:cNvSpPr>
          <p:nvPr/>
        </p:nvSpPr>
        <p:spPr bwMode="auto">
          <a:xfrm>
            <a:off x="5811838" y="4849813"/>
            <a:ext cx="1060450" cy="955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57" name="标题 1"/>
          <p:cNvSpPr>
            <a:spLocks noGrp="1"/>
          </p:cNvSpPr>
          <p:nvPr>
            <p:ph type="title"/>
          </p:nvPr>
        </p:nvSpPr>
        <p:spPr>
          <a:xfrm>
            <a:off x="471488" y="41338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实验内容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35000" y="1490663"/>
            <a:ext cx="10896600" cy="4865687"/>
          </a:xfrm>
          <a:custGeom>
            <a:avLst/>
            <a:gdLst>
              <a:gd name="connsiteX0" fmla="*/ 0 w 4048766"/>
              <a:gd name="connsiteY0" fmla="*/ 0 h 4226560"/>
              <a:gd name="connsiteX1" fmla="*/ 4048766 w 4048766"/>
              <a:gd name="connsiteY1" fmla="*/ 0 h 4226560"/>
              <a:gd name="connsiteX2" fmla="*/ 4048766 w 4048766"/>
              <a:gd name="connsiteY2" fmla="*/ 4226560 h 4226560"/>
              <a:gd name="connsiteX3" fmla="*/ 0 w 4048766"/>
              <a:gd name="connsiteY3" fmla="*/ 4226560 h 4226560"/>
              <a:gd name="connsiteX4" fmla="*/ 0 w 404876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8766" h="4226560">
                <a:moveTo>
                  <a:pt x="0" y="0"/>
                </a:moveTo>
                <a:lnTo>
                  <a:pt x="4048766" y="0"/>
                </a:lnTo>
                <a:lnTo>
                  <a:pt x="404876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ln w="28575"/>
          <a:effectLst>
            <a:outerShdw blurRad="139700" dist="190500" dir="8100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280" tIns="716873" rIns="462280" bIns="462280" spcCol="1270"/>
          <a:lstStyle/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59" name="矩形 21"/>
          <p:cNvSpPr>
            <a:spLocks noChangeArrowheads="1"/>
          </p:cNvSpPr>
          <p:nvPr/>
        </p:nvSpPr>
        <p:spPr bwMode="auto">
          <a:xfrm>
            <a:off x="635000" y="1630363"/>
            <a:ext cx="5000625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533400" indent="-533400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方波信号控制电子开关的开断</a:t>
            </a:r>
            <a:endParaRPr lang="zh-CN" altLang="en-US" sz="24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F399B-9397-441F-AB53-744D8E439E31}" type="slidenum">
              <a:rPr lang="zh-CN" altLang="en-US"/>
            </a:fld>
            <a:endParaRPr lang="zh-CN" altLang="en-US"/>
          </a:p>
        </p:txBody>
      </p:sp>
      <p:grpSp>
        <p:nvGrpSpPr>
          <p:cNvPr id="13361" name="组合 9"/>
          <p:cNvGrpSpPr/>
          <p:nvPr/>
        </p:nvGrpSpPr>
        <p:grpSpPr bwMode="auto">
          <a:xfrm>
            <a:off x="1336675" y="2168525"/>
            <a:ext cx="3179763" cy="3925888"/>
            <a:chOff x="1539" y="3026"/>
            <a:chExt cx="5009" cy="6183"/>
          </a:xfrm>
        </p:grpSpPr>
        <p:graphicFrame>
          <p:nvGraphicFramePr>
            <p:cNvPr id="13354" name="Object 42"/>
            <p:cNvGraphicFramePr>
              <a:graphicFrameLocks noChangeAspect="1"/>
            </p:cNvGraphicFramePr>
            <p:nvPr/>
          </p:nvGraphicFramePr>
          <p:xfrm>
            <a:off x="1539" y="3026"/>
            <a:ext cx="5009" cy="47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7" name="" r:id="rId1" imgW="2540000" imgH="2425700" progId="">
                    <p:embed/>
                  </p:oleObj>
                </mc:Choice>
                <mc:Fallback>
                  <p:oleObj name="" r:id="rId1" imgW="2540000" imgH="2425700" progId="">
                    <p:embed/>
                    <p:pic>
                      <p:nvPicPr>
                        <p:cNvPr id="0" name="图片 409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539" y="3026"/>
                          <a:ext cx="5009" cy="478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67" name="矩形 12"/>
            <p:cNvSpPr>
              <a:spLocks noChangeArrowheads="1"/>
            </p:cNvSpPr>
            <p:nvPr/>
          </p:nvSpPr>
          <p:spPr bwMode="auto">
            <a:xfrm>
              <a:off x="1539" y="7624"/>
              <a:ext cx="4379" cy="15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457200">
                <a:buFont typeface="Arial" panose="020B0604020202020204" pitchFamily="34" charset="0"/>
                <a:buNone/>
              </a:pPr>
              <a:r>
                <a:rPr lang="zh-CN" altLang="zh-CN" sz="2000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sz="2000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b</a:t>
              </a:r>
              <a:r>
                <a:rPr lang="zh-CN" altLang="en-US" sz="2000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）</a:t>
              </a:r>
              <a:r>
                <a:rPr lang="zh-CN" altLang="en-US" sz="2000">
                  <a:solidFill>
                    <a:srgbClr val="2F5597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零输入</a:t>
              </a:r>
              <a:r>
                <a:rPr lang="zh-CN" altLang="en-US" sz="2000">
                  <a:solidFill>
                    <a:srgbClr val="2F5597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等效电路</a:t>
              </a:r>
              <a:endPara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algn="ctr" defTabSz="457200">
                <a:buFont typeface="Arial" panose="020B0604020202020204" pitchFamily="34" charset="0"/>
                <a:buNone/>
              </a:pPr>
              <a:r>
                <a:rPr lang="zh-CN" altLang="zh-CN" sz="2000">
                  <a:solidFill>
                    <a:srgbClr val="2F5597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图</a:t>
              </a:r>
              <a:r>
                <a:rPr lang="en-US" altLang="zh-CN" sz="2000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7-4 </a:t>
              </a:r>
              <a:r>
                <a:rPr lang="en-US" altLang="zh-CN" sz="2000" i="1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RL</a:t>
              </a:r>
              <a:r>
                <a:rPr lang="zh-CN" altLang="en-US" sz="2000">
                  <a:solidFill>
                    <a:srgbClr val="2F5597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电路</a:t>
              </a:r>
              <a:endPara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algn="ctr" defTabSz="457200">
                <a:buFont typeface="Arial" panose="020B0604020202020204" pitchFamily="34" charset="0"/>
                <a:buNone/>
              </a:pPr>
              <a:endPara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362" name="组合 13"/>
          <p:cNvGrpSpPr/>
          <p:nvPr/>
        </p:nvGrpSpPr>
        <p:grpSpPr bwMode="auto">
          <a:xfrm>
            <a:off x="5613400" y="2170113"/>
            <a:ext cx="4421188" cy="3586162"/>
            <a:chOff x="8899" y="3026"/>
            <a:chExt cx="6963" cy="5647"/>
          </a:xfrm>
        </p:grpSpPr>
        <p:graphicFrame>
          <p:nvGraphicFramePr>
            <p:cNvPr id="13355" name="Object 43"/>
            <p:cNvGraphicFramePr>
              <a:graphicFrameLocks noChangeAspect="1"/>
            </p:cNvGraphicFramePr>
            <p:nvPr/>
          </p:nvGraphicFramePr>
          <p:xfrm>
            <a:off x="8899" y="3026"/>
            <a:ext cx="6963" cy="45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8" name="" r:id="rId3" imgW="3848100" imgH="2527300" progId="">
                    <p:embed/>
                  </p:oleObj>
                </mc:Choice>
                <mc:Fallback>
                  <p:oleObj name="" r:id="rId3" imgW="3848100" imgH="2527300" progId="">
                    <p:embed/>
                    <p:pic>
                      <p:nvPicPr>
                        <p:cNvPr id="0" name="图片 409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8899" y="3026"/>
                          <a:ext cx="6963" cy="457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66" name="矩形 18"/>
            <p:cNvSpPr>
              <a:spLocks noChangeArrowheads="1"/>
            </p:cNvSpPr>
            <p:nvPr/>
          </p:nvSpPr>
          <p:spPr bwMode="auto">
            <a:xfrm>
              <a:off x="10084" y="7568"/>
              <a:ext cx="4670" cy="11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457200">
                <a:buFont typeface="Arial" panose="020B0604020202020204" pitchFamily="34" charset="0"/>
                <a:buNone/>
              </a:pPr>
              <a:r>
                <a:rPr lang="zh-CN" altLang="zh-CN" sz="2000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sz="2000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c</a:t>
              </a:r>
              <a:r>
                <a:rPr lang="zh-CN" altLang="en-US" sz="2000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）</a:t>
              </a:r>
              <a:r>
                <a:rPr lang="zh-CN" altLang="en-US" sz="2000">
                  <a:solidFill>
                    <a:srgbClr val="2F5597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零状态</a:t>
              </a:r>
              <a:r>
                <a:rPr lang="zh-CN" altLang="en-US" sz="2000">
                  <a:solidFill>
                    <a:srgbClr val="2F5597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等效电路</a:t>
              </a:r>
              <a:endPara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algn="ctr" defTabSz="457200">
                <a:buFont typeface="Arial" panose="020B0604020202020204" pitchFamily="34" charset="0"/>
                <a:buNone/>
              </a:pPr>
              <a:r>
                <a:rPr lang="zh-CN" altLang="zh-CN" sz="2000">
                  <a:solidFill>
                    <a:srgbClr val="2F5597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图</a:t>
              </a:r>
              <a:r>
                <a:rPr lang="en-US" altLang="zh-CN" sz="2000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7-4 </a:t>
              </a:r>
              <a:r>
                <a:rPr lang="en-US" altLang="zh-CN" sz="2000" i="1">
                  <a:solidFill>
                    <a:srgbClr val="2F5597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RL</a:t>
              </a:r>
              <a:r>
                <a:rPr lang="zh-CN" altLang="en-US" sz="2000">
                  <a:solidFill>
                    <a:srgbClr val="2F5597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电路</a:t>
              </a:r>
              <a:endParaRPr lang="zh-CN" altLang="en-US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363" name="矩形 22"/>
          <p:cNvSpPr>
            <a:spLocks noChangeArrowheads="1"/>
          </p:cNvSpPr>
          <p:nvPr/>
        </p:nvSpPr>
        <p:spPr bwMode="auto">
          <a:xfrm>
            <a:off x="1195388" y="5713413"/>
            <a:ext cx="3321050" cy="503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零输入响应呈指数衰减。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364" name="矩形 23"/>
          <p:cNvSpPr>
            <a:spLocks noChangeArrowheads="1"/>
          </p:cNvSpPr>
          <p:nvPr/>
        </p:nvSpPr>
        <p:spPr bwMode="auto">
          <a:xfrm>
            <a:off x="4818063" y="5726113"/>
            <a:ext cx="6624637" cy="503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零状态响应，通过改变电阻，可以改变电路的极点位置。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365" name="矩形 24"/>
          <p:cNvSpPr>
            <a:spLocks noChangeArrowheads="1"/>
          </p:cNvSpPr>
          <p:nvPr/>
        </p:nvSpPr>
        <p:spPr bwMode="auto">
          <a:xfrm>
            <a:off x="9331325" y="1804988"/>
            <a:ext cx="2022475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en-US" altLang="zh-CN" sz="2000" i="1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2000" baseline="-25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是电感电阻</a:t>
            </a: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值很小，可忽略</a:t>
            </a:r>
            <a:r>
              <a:rPr lang="zh-CN" altLang="zh-CN" sz="20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000">
              <a:solidFill>
                <a:srgbClr val="2F5597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8" name="__TH_L1037"/>
          <p:cNvSpPr>
            <a:spLocks noChangeShapeType="1"/>
          </p:cNvSpPr>
          <p:nvPr/>
        </p:nvSpPr>
        <p:spPr bwMode="auto">
          <a:xfrm>
            <a:off x="5811838" y="4849813"/>
            <a:ext cx="1060450" cy="955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529" name="标题 1"/>
          <p:cNvSpPr>
            <a:spLocks noGrp="1"/>
          </p:cNvSpPr>
          <p:nvPr>
            <p:ph type="title"/>
          </p:nvPr>
        </p:nvSpPr>
        <p:spPr>
          <a:xfrm>
            <a:off x="522288" y="428625"/>
            <a:ext cx="11249025" cy="915988"/>
          </a:xfrm>
        </p:spPr>
        <p:txBody>
          <a:bodyPr anchor="t">
            <a:spAutoFit/>
          </a:bodyPr>
          <a:lstStyle/>
          <a:p>
            <a:pPr defTabSz="457200"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3B3838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3600" smtClean="0">
                <a:solidFill>
                  <a:srgbClr val="3B383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实验内容</a:t>
            </a:r>
            <a:endParaRPr lang="zh-CN" altLang="en-US" sz="3600" smtClean="0">
              <a:solidFill>
                <a:srgbClr val="3B3838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35000" y="1490663"/>
            <a:ext cx="10896600" cy="4865687"/>
          </a:xfrm>
          <a:custGeom>
            <a:avLst/>
            <a:gdLst>
              <a:gd name="connsiteX0" fmla="*/ 0 w 4048766"/>
              <a:gd name="connsiteY0" fmla="*/ 0 h 4226560"/>
              <a:gd name="connsiteX1" fmla="*/ 4048766 w 4048766"/>
              <a:gd name="connsiteY1" fmla="*/ 0 h 4226560"/>
              <a:gd name="connsiteX2" fmla="*/ 4048766 w 4048766"/>
              <a:gd name="connsiteY2" fmla="*/ 4226560 h 4226560"/>
              <a:gd name="connsiteX3" fmla="*/ 0 w 4048766"/>
              <a:gd name="connsiteY3" fmla="*/ 4226560 h 4226560"/>
              <a:gd name="connsiteX4" fmla="*/ 0 w 404876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8766" h="4226560">
                <a:moveTo>
                  <a:pt x="0" y="0"/>
                </a:moveTo>
                <a:lnTo>
                  <a:pt x="4048766" y="0"/>
                </a:lnTo>
                <a:lnTo>
                  <a:pt x="404876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  <a:ln w="28575"/>
          <a:effectLst>
            <a:outerShdw blurRad="139700" dist="190500" dir="8100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280" tIns="716873" rIns="462280" bIns="462280" spcCol="1270"/>
          <a:lstStyle/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 defTabSz="2266950" fontAlgn="auto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zh-CN" altLang="en-US" sz="5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F39B2-1A91-4050-A0F6-50F5856DBF6A}" type="slidenum">
              <a:rPr lang="zh-CN" altLang="en-US"/>
            </a:fld>
            <a:endParaRPr lang="zh-CN" altLang="en-US"/>
          </a:p>
        </p:txBody>
      </p:sp>
      <p:sp>
        <p:nvSpPr>
          <p:cNvPr id="14532" name="矩形 23"/>
          <p:cNvSpPr>
            <a:spLocks noChangeArrowheads="1"/>
          </p:cNvSpPr>
          <p:nvPr/>
        </p:nvSpPr>
        <p:spPr bwMode="auto">
          <a:xfrm>
            <a:off x="635000" y="5692775"/>
            <a:ext cx="10807700" cy="544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457200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观测上面</a:t>
            </a:r>
            <a:r>
              <a:rPr lang="en-US" altLang="zh-CN" sz="2200">
                <a:solidFill>
                  <a:srgbClr val="2F5597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2200">
                <a:solidFill>
                  <a:srgbClr val="2F5597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种情况下电感电流波形（即电阻电压波形）和电压波形，分析其变化规律。</a:t>
            </a:r>
            <a:endParaRPr lang="zh-CN" altLang="en-US" sz="2200">
              <a:solidFill>
                <a:srgbClr val="2F5597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518" name="Object 182"/>
          <p:cNvGraphicFramePr>
            <a:graphicFrameLocks noChangeAspect="1"/>
          </p:cNvGraphicFramePr>
          <p:nvPr/>
        </p:nvGraphicFramePr>
        <p:xfrm>
          <a:off x="4395788" y="1806575"/>
          <a:ext cx="3390900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" r:id="rId1" imgW="43586400" imgH="14935200" progId="Equation.3">
                  <p:embed/>
                </p:oleObj>
              </mc:Choice>
              <mc:Fallback>
                <p:oleObj name="" r:id="rId1" imgW="43586400" imgH="14935200" progId="Equation.3">
                  <p:embed/>
                  <p:pic>
                    <p:nvPicPr>
                      <p:cNvPr id="0" name="图片 5120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95788" y="1806575"/>
                        <a:ext cx="3390900" cy="1154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33" name="矩形 17"/>
          <p:cNvSpPr>
            <a:spLocks noChangeArrowheads="1"/>
          </p:cNvSpPr>
          <p:nvPr/>
        </p:nvSpPr>
        <p:spPr bwMode="auto">
          <a:xfrm>
            <a:off x="2743200" y="1873250"/>
            <a:ext cx="16954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网络函数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sz="2800">
              <a:solidFill>
                <a:srgbClr val="1F4E7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534" name="矩形 34"/>
          <p:cNvSpPr>
            <a:spLocks noChangeAspect="1"/>
          </p:cNvSpPr>
          <p:nvPr/>
        </p:nvSpPr>
        <p:spPr bwMode="auto">
          <a:xfrm>
            <a:off x="1231900" y="2873375"/>
            <a:ext cx="9323388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                                 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位于负半轴，选</a:t>
            </a:r>
            <a:endParaRPr lang="en-US" altLang="zh-CN" sz="2800">
              <a:solidFill>
                <a:srgbClr val="1F4E79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800">
                <a:solidFill>
                  <a:srgbClr val="1F4E7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当 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                                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位于坐标原点，选</a:t>
            </a:r>
            <a:endParaRPr lang="en-US" altLang="zh-CN" sz="2800">
              <a:solidFill>
                <a:srgbClr val="1F4E79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时，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en-US" sz="2800">
                <a:solidFill>
                  <a:srgbClr val="1F4E7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位于正半轴，选</a:t>
            </a:r>
            <a:endParaRPr lang="zh-CN" altLang="en-US" sz="2800">
              <a:solidFill>
                <a:srgbClr val="1F4E79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519" name="Object 183"/>
          <p:cNvGraphicFramePr>
            <a:graphicFrameLocks noChangeAspect="1"/>
          </p:cNvGraphicFramePr>
          <p:nvPr/>
        </p:nvGraphicFramePr>
        <p:xfrm>
          <a:off x="1712913" y="2968625"/>
          <a:ext cx="1062037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" r:id="rId3" imgW="11887200" imgH="10058400" progId="Equation.3">
                  <p:embed/>
                </p:oleObj>
              </mc:Choice>
              <mc:Fallback>
                <p:oleObj name="" r:id="rId3" imgW="11887200" imgH="10058400" progId="Equation.3">
                  <p:embed/>
                  <p:pic>
                    <p:nvPicPr>
                      <p:cNvPr id="0" name="图片 5121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12913" y="2968625"/>
                        <a:ext cx="1062037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20" name="Object 184"/>
          <p:cNvGraphicFramePr>
            <a:graphicFrameLocks noChangeAspect="1"/>
          </p:cNvGraphicFramePr>
          <p:nvPr/>
        </p:nvGraphicFramePr>
        <p:xfrm>
          <a:off x="3487738" y="2973388"/>
          <a:ext cx="2879725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" r:id="rId5" imgW="32308800" imgH="10058400" progId="Equation.3">
                  <p:embed/>
                </p:oleObj>
              </mc:Choice>
              <mc:Fallback>
                <p:oleObj name="" r:id="rId5" imgW="32308800" imgH="10058400" progId="Equation.3">
                  <p:embed/>
                  <p:pic>
                    <p:nvPicPr>
                      <p:cNvPr id="0" name="图片 5122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87738" y="2973388"/>
                        <a:ext cx="2879725" cy="900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21" name="Object 185"/>
          <p:cNvGraphicFramePr>
            <a:graphicFrameLocks noChangeAspect="1"/>
          </p:cNvGraphicFramePr>
          <p:nvPr/>
        </p:nvGraphicFramePr>
        <p:xfrm>
          <a:off x="9017000" y="3157538"/>
          <a:ext cx="18732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" r:id="rId7" imgW="17068800" imgH="5181600" progId="Equation.3">
                  <p:embed/>
                </p:oleObj>
              </mc:Choice>
              <mc:Fallback>
                <p:oleObj name="" r:id="rId7" imgW="17068800" imgH="5181600" progId="Equation.3">
                  <p:embed/>
                  <p:pic>
                    <p:nvPicPr>
                      <p:cNvPr id="0" name="图片 5123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017000" y="3157538"/>
                        <a:ext cx="1873250" cy="576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22" name="Object 186"/>
          <p:cNvGraphicFramePr>
            <a:graphicFrameLocks noChangeAspect="1"/>
          </p:cNvGraphicFramePr>
          <p:nvPr/>
        </p:nvGraphicFramePr>
        <p:xfrm>
          <a:off x="1724025" y="3825875"/>
          <a:ext cx="1062038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" r:id="rId9" imgW="11887200" imgH="10058400" progId="Equation.3">
                  <p:embed/>
                </p:oleObj>
              </mc:Choice>
              <mc:Fallback>
                <p:oleObj name="" r:id="rId9" imgW="11887200" imgH="10058400" progId="Equation.3">
                  <p:embed/>
                  <p:pic>
                    <p:nvPicPr>
                      <p:cNvPr id="0" name="图片 5124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24025" y="3825875"/>
                        <a:ext cx="1062038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23" name="Object 187"/>
          <p:cNvGraphicFramePr>
            <a:graphicFrameLocks noChangeAspect="1"/>
          </p:cNvGraphicFramePr>
          <p:nvPr/>
        </p:nvGraphicFramePr>
        <p:xfrm>
          <a:off x="3448050" y="3810000"/>
          <a:ext cx="2881313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" r:id="rId11" imgW="32308800" imgH="10058400" progId="Equation.3">
                  <p:embed/>
                </p:oleObj>
              </mc:Choice>
              <mc:Fallback>
                <p:oleObj name="" r:id="rId11" imgW="32308800" imgH="10058400" progId="Equation.3">
                  <p:embed/>
                  <p:pic>
                    <p:nvPicPr>
                      <p:cNvPr id="0" name="图片 5125"/>
                      <p:cNvPicPr>
                        <a:picLocks noChangeAspect="1"/>
                      </p:cNvPicPr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48050" y="3810000"/>
                        <a:ext cx="2881313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24" name="Object 188"/>
          <p:cNvGraphicFramePr>
            <a:graphicFrameLocks noChangeAspect="1"/>
          </p:cNvGraphicFramePr>
          <p:nvPr/>
        </p:nvGraphicFramePr>
        <p:xfrm>
          <a:off x="9297353" y="4082098"/>
          <a:ext cx="202088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" r:id="rId13" imgW="18592800" imgH="5181600" progId="Equation.3">
                  <p:embed/>
                </p:oleObj>
              </mc:Choice>
              <mc:Fallback>
                <p:oleObj name="" r:id="rId13" imgW="18592800" imgH="5181600" progId="Equation.3">
                  <p:embed/>
                  <p:pic>
                    <p:nvPicPr>
                      <p:cNvPr id="0" name="图片 5126"/>
                      <p:cNvPicPr>
                        <a:picLocks noChangeAspect="1"/>
                      </p:cNvPicPr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297353" y="4082098"/>
                        <a:ext cx="2020887" cy="576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25" name="Object 189"/>
          <p:cNvGraphicFramePr>
            <a:graphicFrameLocks noChangeAspect="1"/>
          </p:cNvGraphicFramePr>
          <p:nvPr/>
        </p:nvGraphicFramePr>
        <p:xfrm>
          <a:off x="1724025" y="4713288"/>
          <a:ext cx="1062038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" r:id="rId15" imgW="11887200" imgH="10058400" progId="Equation.3">
                  <p:embed/>
                </p:oleObj>
              </mc:Choice>
              <mc:Fallback>
                <p:oleObj name="" r:id="rId15" imgW="11887200" imgH="10058400" progId="Equation.3">
                  <p:embed/>
                  <p:pic>
                    <p:nvPicPr>
                      <p:cNvPr id="0" name="图片 5127"/>
                      <p:cNvPicPr>
                        <a:picLocks noChangeAspect="1"/>
                      </p:cNvPicPr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724025" y="4713288"/>
                        <a:ext cx="1062038" cy="900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26" name="Object 190"/>
          <p:cNvGraphicFramePr>
            <a:graphicFrameLocks noChangeAspect="1"/>
          </p:cNvGraphicFramePr>
          <p:nvPr/>
        </p:nvGraphicFramePr>
        <p:xfrm>
          <a:off x="3498850" y="4722813"/>
          <a:ext cx="2879725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" r:id="rId17" imgW="32308800" imgH="10058400" progId="Equation.3">
                  <p:embed/>
                </p:oleObj>
              </mc:Choice>
              <mc:Fallback>
                <p:oleObj name="" r:id="rId17" imgW="32308800" imgH="10058400" progId="Equation.3">
                  <p:embed/>
                  <p:pic>
                    <p:nvPicPr>
                      <p:cNvPr id="0" name="图片 5128"/>
                      <p:cNvPicPr>
                        <a:picLocks noChangeAspect="1"/>
                      </p:cNvPicPr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498850" y="4722813"/>
                        <a:ext cx="2879725" cy="9001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27" name="Object 191"/>
          <p:cNvGraphicFramePr>
            <a:graphicFrameLocks noChangeAspect="1"/>
          </p:cNvGraphicFramePr>
          <p:nvPr/>
        </p:nvGraphicFramePr>
        <p:xfrm>
          <a:off x="9005888" y="4884738"/>
          <a:ext cx="2093912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" r:id="rId19" imgW="19202400" imgH="5181600" progId="Equation.3">
                  <p:embed/>
                </p:oleObj>
              </mc:Choice>
              <mc:Fallback>
                <p:oleObj name="" r:id="rId19" imgW="19202400" imgH="5181600" progId="Equation.3">
                  <p:embed/>
                  <p:pic>
                    <p:nvPicPr>
                      <p:cNvPr id="0" name="图片 5129"/>
                      <p:cNvPicPr>
                        <a:picLocks noChangeAspect="1"/>
                      </p:cNvPicPr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005888" y="4884738"/>
                        <a:ext cx="2093912" cy="576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RAINPROBLEM" val="ProblemBody"/>
</p:tagLst>
</file>

<file path=ppt/tags/tag10.xml><?xml version="1.0" encoding="utf-8"?>
<p:tagLst xmlns:p="http://schemas.openxmlformats.org/presentationml/2006/main">
  <p:tag name="RAINPROBLEM" val="ProblemSubmit"/>
  <p:tag name="RAINPROBLEMTYPE" val="MultipleChoiceMA"/>
</p:tagLst>
</file>

<file path=ppt/tags/tag11.xml><?xml version="1.0" encoding="utf-8"?>
<p:tagLst xmlns:p="http://schemas.openxmlformats.org/presentationml/2006/main">
  <p:tag name="RAINPROBLEMTYPE" val="ProblemTypeMarker"/>
</p:tagLst>
</file>

<file path=ppt/tags/tag12.xml><?xml version="1.0" encoding="utf-8"?>
<p:tagLst xmlns:p="http://schemas.openxmlformats.org/presentationml/2006/main">
  <p:tag name="RAINPROBLEMTYPE" val="ProblemTypeMarker"/>
</p:tagLst>
</file>

<file path=ppt/tags/tag13.xml><?xml version="1.0" encoding="utf-8"?>
<p:tagLst xmlns:p="http://schemas.openxmlformats.org/presentationml/2006/main">
  <p:tag name="RAINPROBLEMTYPE" val="ProblemTypeMarker"/>
</p:tagLst>
</file>

<file path=ppt/tags/tag14.xml><?xml version="1.0" encoding="utf-8"?>
<p:tagLst xmlns:p="http://schemas.openxmlformats.org/presentationml/2006/main">
  <p:tag name="RAINPROBLEMTYPE" val="ProblemTypeMarker"/>
</p:tagLst>
</file>

<file path=ppt/tags/tag15.xml><?xml version="1.0" encoding="utf-8"?>
<p:tagLst xmlns:p="http://schemas.openxmlformats.org/presentationml/2006/main">
  <p:tag name="RAINPROBLEMTYPE" val="ProblemTypeMarker"/>
</p:tagLst>
</file>

<file path=ppt/tags/tag16.xml><?xml version="1.0" encoding="utf-8"?>
<p:tagLst xmlns:p="http://schemas.openxmlformats.org/presentationml/2006/main">
  <p:tag name="RAINPROBLEM" val="ProblemSetting"/>
  <p:tag name="RAINPROBLEMTYPE" val="MultipleChoiceMA"/>
</p:tagLst>
</file>

<file path=ppt/tags/tag17.xml><?xml version="1.0" encoding="utf-8"?>
<p:tagLst xmlns:p="http://schemas.openxmlformats.org/presentationml/2006/main">
  <p:tag name="RAINPROBLEM" val="MultipleChoiceMA"/>
  <p:tag name="PROBLEMSCORE" val="1.0"/>
  <p:tag name="PROBLEMSCORE_HALF" val="0.0"/>
</p:tagLst>
</file>

<file path=ppt/tags/tag18.xml><?xml version="1.0" encoding="utf-8"?>
<p:tagLst xmlns:p="http://schemas.openxmlformats.org/presentationml/2006/main">
  <p:tag name="RAINPROBLEM" val="ProblemBody"/>
</p:tagLst>
</file>

<file path=ppt/tags/tag19.xml><?xml version="1.0" encoding="utf-8"?>
<p:tagLst xmlns:p="http://schemas.openxmlformats.org/presentationml/2006/main">
  <p:tag name="RAINPROBLEM" val="ProblemItem"/>
</p:tagLst>
</file>

<file path=ppt/tags/tag2.xml><?xml version="1.0" encoding="utf-8"?>
<p:tagLst xmlns:p="http://schemas.openxmlformats.org/presentationml/2006/main">
  <p:tag name="RAINPROBLEM" val="ProblemItem"/>
</p:tagLst>
</file>

<file path=ppt/tags/tag20.xml><?xml version="1.0" encoding="utf-8"?>
<p:tagLst xmlns:p="http://schemas.openxmlformats.org/presentationml/2006/main">
  <p:tag name="RAINPROBLEM" val="ProblemItem"/>
</p:tagLst>
</file>

<file path=ppt/tags/tag21.xml><?xml version="1.0" encoding="utf-8"?>
<p:tagLst xmlns:p="http://schemas.openxmlformats.org/presentationml/2006/main">
  <p:tag name="RAINPROBLEM" val="ProblemItem"/>
</p:tagLst>
</file>

<file path=ppt/tags/tag22.xml><?xml version="1.0" encoding="utf-8"?>
<p:tagLst xmlns:p="http://schemas.openxmlformats.org/presentationml/2006/main">
  <p:tag name="RAINPROBLEM" val="ProblemItem"/>
</p:tagLst>
</file>

<file path=ppt/tags/tag23.xml><?xml version="1.0" encoding="utf-8"?>
<p:tagLst xmlns:p="http://schemas.openxmlformats.org/presentationml/2006/main">
  <p:tag name="RAINPROBLEM" val="ProblemBullet"/>
  <p:tag name="RAINPROBLEMTYPE" val="MultipleChoice"/>
  <p:tag name="RAINBULLET" val="Correct"/>
</p:tagLst>
</file>

<file path=ppt/tags/tag24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25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26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27.xml><?xml version="1.0" encoding="utf-8"?>
<p:tagLst xmlns:p="http://schemas.openxmlformats.org/presentationml/2006/main">
  <p:tag name="RAINPROBLEM" val="ProblemSubmit"/>
  <p:tag name="RAINPROBLEMTYPE" val="MultipleChoice"/>
</p:tagLst>
</file>

<file path=ppt/tags/tag28.xml><?xml version="1.0" encoding="utf-8"?>
<p:tagLst xmlns:p="http://schemas.openxmlformats.org/presentationml/2006/main">
  <p:tag name="RAINPROBLEMTYPE" val="ProblemTypeMarker"/>
</p:tagLst>
</file>

<file path=ppt/tags/tag29.xml><?xml version="1.0" encoding="utf-8"?>
<p:tagLst xmlns:p="http://schemas.openxmlformats.org/presentationml/2006/main">
  <p:tag name="RAINPROBLEMTYPE" val="ProblemTypeMarker"/>
</p:tagLst>
</file>

<file path=ppt/tags/tag3.xml><?xml version="1.0" encoding="utf-8"?>
<p:tagLst xmlns:p="http://schemas.openxmlformats.org/presentationml/2006/main">
  <p:tag name="RAINPROBLEM" val="ProblemItem"/>
</p:tagLst>
</file>

<file path=ppt/tags/tag30.xml><?xml version="1.0" encoding="utf-8"?>
<p:tagLst xmlns:p="http://schemas.openxmlformats.org/presentationml/2006/main">
  <p:tag name="RAINPROBLEMTYPE" val="ProblemTypeMarker"/>
</p:tagLst>
</file>

<file path=ppt/tags/tag31.xml><?xml version="1.0" encoding="utf-8"?>
<p:tagLst xmlns:p="http://schemas.openxmlformats.org/presentationml/2006/main">
  <p:tag name="RAINPROBLEMTYPE" val="ProblemTypeMarker"/>
</p:tagLst>
</file>

<file path=ppt/tags/tag32.xml><?xml version="1.0" encoding="utf-8"?>
<p:tagLst xmlns:p="http://schemas.openxmlformats.org/presentationml/2006/main">
  <p:tag name="RAINPROBLEMTYPE" val="ProblemTypeMarker"/>
</p:tagLst>
</file>

<file path=ppt/tags/tag33.xml><?xml version="1.0" encoding="utf-8"?>
<p:tagLst xmlns:p="http://schemas.openxmlformats.org/presentationml/2006/main">
  <p:tag name="RAINPROBLEMTYPE" val="ProblemSetting"/>
  <p:tag name="RAINPROBLEM" val="ProblemSetting"/>
</p:tagLst>
</file>

<file path=ppt/tags/tag34.xml><?xml version="1.0" encoding="utf-8"?>
<p:tagLst xmlns:p="http://schemas.openxmlformats.org/presentationml/2006/main">
  <p:tag name="RAINPROBLEM" val="MultipleChoice"/>
  <p:tag name="PROBLEMSCORE" val="1.0"/>
</p:tagLst>
</file>

<file path=ppt/tags/tag4.xml><?xml version="1.0" encoding="utf-8"?>
<p:tagLst xmlns:p="http://schemas.openxmlformats.org/presentationml/2006/main">
  <p:tag name="RAINPROBLEM" val="ProblemItem"/>
</p:tagLst>
</file>

<file path=ppt/tags/tag5.xml><?xml version="1.0" encoding="utf-8"?>
<p:tagLst xmlns:p="http://schemas.openxmlformats.org/presentationml/2006/main">
  <p:tag name="RAINPROBLEM" val="ProblemItem"/>
</p:tagLst>
</file>

<file path=ppt/tags/tag6.xml><?xml version="1.0" encoding="utf-8"?>
<p:tagLst xmlns:p="http://schemas.openxmlformats.org/presentationml/2006/main">
  <p:tag name="RAINPROBLEM" val="ProblemBullet"/>
  <p:tag name="RAINPROBLEMTYPE" val="MultipleChoiceMA"/>
  <p:tag name="RAINBULLET" val="Correct"/>
</p:tagLst>
</file>

<file path=ppt/tags/tag7.xml><?xml version="1.0" encoding="utf-8"?>
<p:tagLst xmlns:p="http://schemas.openxmlformats.org/presentationml/2006/main">
  <p:tag name="RAINPROBLEM" val="ProblemBullet"/>
  <p:tag name="RAINPROBLEMTYPE" val="MultipleChoiceMA"/>
  <p:tag name="RAINBULLET" val="Wrong"/>
</p:tagLst>
</file>

<file path=ppt/tags/tag8.xml><?xml version="1.0" encoding="utf-8"?>
<p:tagLst xmlns:p="http://schemas.openxmlformats.org/presentationml/2006/main">
  <p:tag name="RAINPROBLEM" val="ProblemBullet"/>
  <p:tag name="RAINPROBLEMTYPE" val="MultipleChoiceMA"/>
  <p:tag name="RAINBULLET" val="Wrong"/>
</p:tagLst>
</file>

<file path=ppt/tags/tag9.xml><?xml version="1.0" encoding="utf-8"?>
<p:tagLst xmlns:p="http://schemas.openxmlformats.org/presentationml/2006/main">
  <p:tag name="RAINPROBLEM" val="ProblemBullet"/>
  <p:tag name="RAINPROBLEMTYPE" val="MultipleChoiceMA"/>
  <p:tag name="RAINBULLET" val="Correct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1724</Words>
  <Application>WPS 演示</Application>
  <PresentationFormat>自定义</PresentationFormat>
  <Paragraphs>319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20</vt:i4>
      </vt:variant>
      <vt:variant>
        <vt:lpstr>幻灯片标题</vt:lpstr>
      </vt:variant>
      <vt:variant>
        <vt:i4>15</vt:i4>
      </vt:variant>
    </vt:vector>
  </HeadingPairs>
  <TitlesOfParts>
    <vt:vector size="46" baseType="lpstr">
      <vt:lpstr>Arial</vt:lpstr>
      <vt:lpstr>宋体</vt:lpstr>
      <vt:lpstr>Wingdings</vt:lpstr>
      <vt:lpstr>等线</vt:lpstr>
      <vt:lpstr>等线 Light</vt:lpstr>
      <vt:lpstr>Times New Roman</vt:lpstr>
      <vt:lpstr>楷体</vt:lpstr>
      <vt:lpstr>MS PMincho</vt:lpstr>
      <vt:lpstr>微软雅黑</vt:lpstr>
      <vt:lpstr>Arial Unicode MS</vt:lpstr>
      <vt:lpstr>Office 主题​​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实验七  复平面的极点分布</vt:lpstr>
      <vt:lpstr>1. 实验目的</vt:lpstr>
      <vt:lpstr>2. 实验相关知识</vt:lpstr>
      <vt:lpstr>2. 实验相关知识</vt:lpstr>
      <vt:lpstr>2. 实验相关知识</vt:lpstr>
      <vt:lpstr>2. 实验相关知识</vt:lpstr>
      <vt:lpstr>3. 实验内容</vt:lpstr>
      <vt:lpstr>3. 实验内容</vt:lpstr>
      <vt:lpstr>3. 实验内容</vt:lpstr>
      <vt:lpstr>PowerPoint 演示文稿</vt:lpstr>
      <vt:lpstr>3. 实验内容</vt:lpstr>
      <vt:lpstr>3. 实验内容</vt:lpstr>
      <vt:lpstr>3. 实验内容</vt:lpstr>
      <vt:lpstr>PowerPoint 演示文稿</vt:lpstr>
      <vt:lpstr>4. 元器件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实验三 电路定理</dc:title>
  <dc:creator>DELL</dc:creator>
  <cp:lastModifiedBy>user</cp:lastModifiedBy>
  <cp:revision>72</cp:revision>
  <dcterms:created xsi:type="dcterms:W3CDTF">2018-07-27T08:30:00Z</dcterms:created>
  <dcterms:modified xsi:type="dcterms:W3CDTF">2018-12-02T22:44:23Z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